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75" r:id="rId7"/>
    <p:sldId id="266" r:id="rId8"/>
    <p:sldId id="276" r:id="rId9"/>
    <p:sldId id="289" r:id="rId10"/>
    <p:sldId id="277" r:id="rId11"/>
    <p:sldId id="278" r:id="rId12"/>
    <p:sldId id="290" r:id="rId13"/>
    <p:sldId id="291" r:id="rId14"/>
    <p:sldId id="293" r:id="rId15"/>
    <p:sldId id="292" r:id="rId16"/>
    <p:sldId id="294" r:id="rId17"/>
  </p:sldIdLst>
  <p:sldSz cx="9144000" cy="5143500" type="screen16x9"/>
  <p:notesSz cx="6858000" cy="9144000"/>
  <p:embeddedFontLst>
    <p:embeddedFont>
      <p:font typeface="DFPOP1-W9" panose="020B0604020202020204" charset="-128"/>
      <p:regular r:id="rId19"/>
    </p:embeddedFont>
    <p:embeddedFont>
      <p:font typeface="Arial-Rounded" panose="020B0604020202020204" charset="0"/>
      <p:regular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89"/>
            <p14:sldId id="277"/>
            <p14:sldId id="278"/>
            <p14:sldId id="290"/>
            <p14:sldId id="291"/>
            <p14:sldId id="293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72592" y="2783096"/>
            <a:ext cx="4917644" cy="706389"/>
            <a:chOff x="2236549" y="2727523"/>
            <a:chExt cx="4917644" cy="706389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LOÀI CHIM CỦA BIỂN CẢ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37744" y="274657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LOÀI CHIM CỦA BIẾN CẢ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36549" y="27431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LOÀI CHIM CỦA BIỂN CẢ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0" y="0"/>
            <a:ext cx="7829737" cy="4447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9476" y="4351406"/>
            <a:ext cx="601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Biển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754" y="2736938"/>
            <a:ext cx="244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600" dirty="0"/>
              <a:t> </a:t>
            </a:r>
            <a:r>
              <a:rPr lang="en-US" sz="3600" dirty="0" err="1"/>
              <a:t>dềnh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/>
              <a:t>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7660" y="2736937"/>
            <a:ext cx="47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a</a:t>
            </a:r>
            <a:r>
              <a:rPr lang="en-US" sz="3600" dirty="0" err="1">
                <a:solidFill>
                  <a:srgbClr val="FF0000"/>
                </a:solidFill>
              </a:rPr>
              <a:t>lên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xuống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nhịp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nhàng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0"/>
            <a:ext cx="7303911" cy="3736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32" y="4259771"/>
            <a:ext cx="793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3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23149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endParaRPr lang="en-US" altLang="zh-CN" sz="30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vượt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dương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suốt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dềnh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trú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ẩn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Nguyên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9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15440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Shape 656"/>
          <p:cNvPicPr/>
          <p:nvPr/>
        </p:nvPicPr>
        <p:blipFill rotWithShape="1">
          <a:blip r:embed="rId2"/>
          <a:srcRect b="14189"/>
          <a:stretch/>
        </p:blipFill>
        <p:spPr bwMode="auto">
          <a:xfrm>
            <a:off x="1857376" y="1092658"/>
            <a:ext cx="5686424" cy="3228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72"/>
          <p:cNvPicPr/>
          <p:nvPr/>
        </p:nvPicPr>
        <p:blipFill>
          <a:blip r:embed="rId4"/>
          <a:stretch/>
        </p:blipFill>
        <p:spPr>
          <a:xfrm>
            <a:off x="4657725" y="0"/>
            <a:ext cx="4486275" cy="2847975"/>
          </a:xfrm>
          <a:prstGeom prst="rect">
            <a:avLst/>
          </a:prstGeom>
        </p:spPr>
      </p:pic>
      <p:sp>
        <p:nvSpPr>
          <p:cNvPr id="5" name="Shape 666"/>
          <p:cNvSpPr txBox="1"/>
          <p:nvPr/>
        </p:nvSpPr>
        <p:spPr>
          <a:xfrm>
            <a:off x="4657725" y="2916873"/>
            <a:ext cx="4486275" cy="10433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vi-VN" sz="1300" dirty="0">
                <a:effectLst/>
                <a:latin typeface="Arial"/>
                <a:ea typeface="Arial"/>
              </a:rPr>
              <a:t>Hải âu bay suốt ngày trên mặt biển. Đôi khi, chúng đậu ngay trên m</a:t>
            </a:r>
            <a:r>
              <a:rPr lang="en-US" sz="1300" dirty="0">
                <a:latin typeface="Arial"/>
                <a:ea typeface="Arial"/>
              </a:rPr>
              <a:t>ặ</a:t>
            </a:r>
            <a:r>
              <a:rPr lang="vi-VN" sz="1300" dirty="0">
                <a:effectLst/>
                <a:latin typeface="Arial"/>
                <a:ea typeface="Arial"/>
              </a:rPr>
              <a:t>t nước dập dềnh. Khi trời s</a:t>
            </a:r>
            <a:r>
              <a:rPr lang="en-US" sz="1300" dirty="0">
                <a:latin typeface="Arial"/>
                <a:ea typeface="Arial"/>
              </a:rPr>
              <a:t>ắ</a:t>
            </a:r>
            <a:r>
              <a:rPr lang="vi-VN" sz="1300" dirty="0">
                <a:effectLst/>
                <a:latin typeface="Arial"/>
                <a:ea typeface="Arial"/>
              </a:rPr>
              <a:t>p có bão, chúng bay thành đàn tìm nơi trú ẩn. Vì vậy, h</a:t>
            </a:r>
            <a:r>
              <a:rPr lang="en-US" sz="1300" dirty="0">
                <a:latin typeface="Arial"/>
                <a:ea typeface="Arial"/>
              </a:rPr>
              <a:t>ả</a:t>
            </a:r>
            <a:r>
              <a:rPr lang="vi-VN" sz="1300" dirty="0">
                <a:effectLst/>
                <a:latin typeface="Arial"/>
                <a:ea typeface="Arial"/>
              </a:rPr>
              <a:t>i âu được gọi là loài chim báo bão.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vi-VN" sz="1300" dirty="0">
                <a:effectLst/>
                <a:latin typeface="Arial"/>
                <a:ea typeface="Arial"/>
              </a:rPr>
              <a:t>Chúng cũng được coi l</a:t>
            </a:r>
            <a:r>
              <a:rPr lang="en-US" sz="1300" dirty="0">
                <a:latin typeface="Arial"/>
                <a:ea typeface="Arial"/>
              </a:rPr>
              <a:t>à</a:t>
            </a:r>
            <a:r>
              <a:rPr lang="vi-VN" sz="1300" dirty="0">
                <a:effectLst/>
                <a:latin typeface="Arial"/>
                <a:ea typeface="Arial"/>
              </a:rPr>
              <a:t> bạn của những người đi biển.</a:t>
            </a:r>
            <a:endParaRPr lang="en-US" sz="1300" dirty="0">
              <a:effectLst/>
              <a:latin typeface="Arial"/>
              <a:ea typeface="Arial"/>
            </a:endParaRPr>
          </a:p>
        </p:txBody>
      </p:sp>
      <p:pic>
        <p:nvPicPr>
          <p:cNvPr id="6" name="Shape 656"/>
          <p:cNvPicPr/>
          <p:nvPr/>
        </p:nvPicPr>
        <p:blipFill>
          <a:blip r:embed="rId5"/>
          <a:stretch/>
        </p:blipFill>
        <p:spPr>
          <a:xfrm>
            <a:off x="0" y="0"/>
            <a:ext cx="4352925" cy="2847975"/>
          </a:xfrm>
          <a:prstGeom prst="rect">
            <a:avLst/>
          </a:prstGeom>
        </p:spPr>
      </p:pic>
      <p:sp>
        <p:nvSpPr>
          <p:cNvPr id="7" name="Shape 660"/>
          <p:cNvSpPr txBox="1"/>
          <p:nvPr/>
        </p:nvSpPr>
        <p:spPr>
          <a:xfrm>
            <a:off x="152400" y="2926398"/>
            <a:ext cx="4200525" cy="11766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vi-VN" sz="1300" dirty="0">
                <a:effectLst/>
                <a:latin typeface="Arial"/>
                <a:ea typeface="Arial"/>
              </a:rPr>
              <a:t>Hâi âu là loài chim của biển c</a:t>
            </a:r>
            <a:r>
              <a:rPr lang="en-US" sz="1300" dirty="0">
                <a:latin typeface="Arial"/>
                <a:ea typeface="Arial"/>
              </a:rPr>
              <a:t>ả</a:t>
            </a:r>
            <a:r>
              <a:rPr lang="vi-VN" sz="1300" dirty="0">
                <a:effectLst/>
                <a:latin typeface="Arial"/>
                <a:ea typeface="Arial"/>
              </a:rPr>
              <a:t>. Chúng có s</a:t>
            </a:r>
            <a:r>
              <a:rPr lang="en-US" sz="1300" dirty="0">
                <a:latin typeface="Arial"/>
                <a:ea typeface="Arial"/>
              </a:rPr>
              <a:t>ả</a:t>
            </a:r>
            <a:r>
              <a:rPr lang="vi-VN" sz="1300" dirty="0">
                <a:effectLst/>
                <a:latin typeface="Arial"/>
                <a:ea typeface="Arial"/>
              </a:rPr>
              <a:t>i cánh lớn, nên có thể bay r</a:t>
            </a:r>
            <a:r>
              <a:rPr lang="en-US" sz="1300" dirty="0">
                <a:latin typeface="Arial"/>
                <a:ea typeface="Arial"/>
              </a:rPr>
              <a:t>â</a:t>
            </a:r>
            <a:r>
              <a:rPr lang="vi-VN" sz="1300" dirty="0">
                <a:effectLst/>
                <a:latin typeface="Arial"/>
                <a:ea typeface="Arial"/>
              </a:rPr>
              <a:t>t xa, vượt qua c</a:t>
            </a:r>
            <a:r>
              <a:rPr lang="en-US" sz="1300" dirty="0">
                <a:latin typeface="Arial"/>
                <a:ea typeface="Arial"/>
              </a:rPr>
              <a:t>ả</a:t>
            </a:r>
            <a:r>
              <a:rPr lang="vi-VN" sz="1300" dirty="0">
                <a:effectLst/>
                <a:latin typeface="Arial"/>
                <a:ea typeface="Arial"/>
              </a:rPr>
              <a:t> những đại dương mênh mông. Hài âu còn bơi r</a:t>
            </a:r>
            <a:r>
              <a:rPr lang="en-US" sz="1300" dirty="0">
                <a:latin typeface="Arial"/>
                <a:ea typeface="Arial"/>
              </a:rPr>
              <a:t>ấ</a:t>
            </a:r>
            <a:r>
              <a:rPr lang="vi-VN" sz="1300" dirty="0">
                <a:effectLst/>
                <a:latin typeface="Arial"/>
                <a:ea typeface="Arial"/>
              </a:rPr>
              <a:t>t giỏi nhờ ch</a:t>
            </a:r>
            <a:r>
              <a:rPr lang="en-US" sz="1300" dirty="0">
                <a:latin typeface="Arial"/>
                <a:ea typeface="Arial"/>
              </a:rPr>
              <a:t>â</a:t>
            </a:r>
            <a:r>
              <a:rPr lang="vi-VN" sz="1300" dirty="0">
                <a:effectLst/>
                <a:latin typeface="Arial"/>
                <a:ea typeface="Arial"/>
              </a:rPr>
              <a:t>n của chúng có màng như chân vịt.</a:t>
            </a:r>
            <a:endParaRPr lang="en-US" sz="1300" dirty="0">
              <a:effectLst/>
              <a:latin typeface="Arial"/>
              <a:ea typeface="Arial"/>
            </a:endParaRPr>
          </a:p>
        </p:txBody>
      </p:sp>
      <p:pic>
        <p:nvPicPr>
          <p:cNvPr id="2" name="410_20200508104540_loai-chim-cua-bien-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2925" y="-21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725304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endParaRPr lang="en-US" altLang="zh-CN" sz="30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vượt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dương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suốt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dềnh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trú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ẩn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Nguyên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15023" y="975124"/>
            <a:ext cx="840260" cy="12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72932" y="3732327"/>
            <a:ext cx="840260" cy="12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15441" y="1449149"/>
            <a:ext cx="840260" cy="12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00642"/>
            <a:ext cx="9143999" cy="623149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endParaRPr lang="en-US" altLang="zh-CN" sz="30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sải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vượt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đại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dương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màng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vịt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suốt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dập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dềnh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trú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ẩn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coi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Nguyên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2326" y="4879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247096" y="38090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421021" y="127964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1118" y="239497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7231650" y="223376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449556" y="266483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032651" y="31552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328615" y="359486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8242" y="-296568"/>
            <a:ext cx="9143999" cy="623149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endParaRPr lang="en-US" altLang="zh-CN" sz="30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vượt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dương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suốt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dềnh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trú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ẩn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Nguyên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16688" y="233770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86883"/>
            <a:ext cx="9143999" cy="623149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endParaRPr lang="en-US" altLang="zh-CN" sz="30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sải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vượt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đại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dương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màng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suốt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dập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dềnh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trú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ẩn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hải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bão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Nguyên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  <a:p>
            <a:pPr algn="just"/>
            <a:r>
              <a:rPr lang="en-US" altLang="zh-CN" sz="30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chemeClr val="bg1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986" y="792128"/>
            <a:ext cx="205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6844" y="1761067"/>
            <a:ext cx="2077156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84722" y="775193"/>
            <a:ext cx="374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839</Words>
  <Application>Microsoft Office PowerPoint</Application>
  <PresentationFormat>On-screen Show (16:9)</PresentationFormat>
  <Paragraphs>58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DFPOP1-W9</vt:lpstr>
      <vt:lpstr>Arial-Rounded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61</cp:revision>
  <dcterms:created xsi:type="dcterms:W3CDTF">2020-08-13T09:19:08Z</dcterms:created>
  <dcterms:modified xsi:type="dcterms:W3CDTF">2025-04-10T06:18:55Z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