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4" y="2152115"/>
            <a:ext cx="64249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2578" y="49601"/>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69181" y="833055"/>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414797" y="401744"/>
            <a:ext cx="61722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728966" cy="646282"/>
          </a:xfrm>
          <a:prstGeom prst="rect">
            <a:avLst/>
          </a:prstGeom>
          <a:noFill/>
        </p:spPr>
        <p:txBody>
          <a:bodyPr wrap="square" lIns="91391" tIns="45696" rIns="91391" bIns="45696" rtlCol="0">
            <a:spAutoFit/>
          </a:bodyPr>
          <a:lstStyle/>
          <a:p>
            <a:pPr algn="ctr"/>
            <a:r>
              <a:rPr lang="en-US" sz="3600" b="1" dirty="0">
                <a:solidFill>
                  <a:srgbClr val="FF0000"/>
                </a:solidFill>
                <a:latin typeface="Arial-Rounded" pitchFamily="34" charset="0"/>
                <a:ea typeface="Arial-Rounded" pitchFamily="34" charset="0"/>
                <a:cs typeface="Arial-Rounded" pitchFamily="34" charset="0"/>
              </a:rPr>
              <a:t>NỤ HÔN TRÊN BÀN TAY</a:t>
            </a:r>
          </a:p>
        </p:txBody>
      </p:sp>
      <p:sp>
        <p:nvSpPr>
          <p:cNvPr id="3" name="TextBox 2">
            <a:extLst>
              <a:ext uri="{FF2B5EF4-FFF2-40B4-BE49-F238E27FC236}">
                <a16:creationId xmlns:a16="http://schemas.microsoft.com/office/drawing/2014/main" id="{63A3C7F9-6B06-44E1-50DB-5CFBAFC5FCCF}"/>
              </a:ext>
            </a:extLst>
          </p:cNvPr>
          <p:cNvSpPr txBox="1"/>
          <p:nvPr/>
        </p:nvSpPr>
        <p:spPr>
          <a:xfrm>
            <a:off x="2273078" y="3358054"/>
            <a:ext cx="5728966"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TIẾT 1+2</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507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2"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Ngày đầu đi học, Nam thế nào?</a:t>
            </a: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Mẹ dặn Nam điều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0" y="4400550"/>
            <a:ext cx="89154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Khi </a:t>
            </a:r>
            <a:r>
              <a:rPr lang="en-US" sz="2400" dirty="0" err="1">
                <a:latin typeface="Arial-Rounded" pitchFamily="34" charset="0"/>
                <a:ea typeface="Arial-Rounded" pitchFamily="34" charset="0"/>
                <a:cs typeface="Arial-Rounded" pitchFamily="34" charset="0"/>
              </a:rPr>
              <a:t>nhận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được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xúc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7" name="TextBox 6"/>
          <p:cNvSpPr txBox="1"/>
          <p:nvPr/>
        </p:nvSpPr>
        <p:spPr>
          <a:xfrm>
            <a:off x="0" y="4400550"/>
            <a:ext cx="89154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Nam </a:t>
            </a:r>
            <a:r>
              <a:rPr lang="en-US" sz="2400" dirty="0" err="1">
                <a:latin typeface="Arial-Rounded" pitchFamily="34" charset="0"/>
                <a:ea typeface="Arial-Rounded" pitchFamily="34" charset="0"/>
                <a:cs typeface="Arial-Rounded" pitchFamily="34" charset="0"/>
              </a:rPr>
              <a:t>đáp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nụ</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8" name="TextBox 7"/>
          <p:cNvSpPr txBox="1"/>
          <p:nvPr/>
        </p:nvSpPr>
        <p:spPr>
          <a:xfrm>
            <a:off x="76200" y="4388113"/>
            <a:ext cx="8763000" cy="46162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Sau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làm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8305800" cy="461628"/>
          </a:xfrm>
          <a:prstGeom prst="rect">
            <a:avLst/>
          </a:prstGeom>
          <a:solidFill>
            <a:srgbClr val="FFD347"/>
          </a:solidFill>
        </p:spPr>
        <p:txBody>
          <a:bodyPr wrap="square" lIns="91403" tIns="45702" rIns="91403" bIns="45702" rtlCol="0">
            <a:spAutoFit/>
          </a:bodyPr>
          <a:lstStyle/>
          <a:p>
            <a:pPr algn="just"/>
            <a:r>
              <a:rPr lang="en-US" sz="2400" dirty="0">
                <a:latin typeface="Arial-Rounded" pitchFamily="34" charset="0"/>
                <a:ea typeface="Arial-Rounded" pitchFamily="34" charset="0"/>
                <a:cs typeface="Arial-Rounded" pitchFamily="34" charset="0"/>
              </a:rPr>
              <a:t>Em </a:t>
            </a:r>
            <a:r>
              <a:rPr lang="en-US" sz="2400" dirty="0" err="1">
                <a:latin typeface="Arial-Rounded" pitchFamily="34" charset="0"/>
                <a:ea typeface="Arial-Rounded" pitchFamily="34" charset="0"/>
                <a:cs typeface="Arial-Rounded" pitchFamily="34" charset="0"/>
              </a:rPr>
              <a:t>hãy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một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việc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làm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nhất</a:t>
            </a:r>
            <a:r>
              <a:rPr lang="en-US" sz="2400" dirty="0">
                <a:latin typeface="Arial-Rounded" pitchFamily="34" charset="0"/>
                <a:ea typeface="Arial-Rounded" pitchFamily="34" charset="0"/>
                <a:cs typeface="Arial-Rounded" pitchFamily="34"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2230824"/>
            <a:ext cx="9303327" cy="2147323"/>
            <a:chOff x="-263236" y="3617024"/>
            <a:chExt cx="930332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41" y="3617024"/>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63236" y="4093947"/>
              <a:ext cx="8649947" cy="553998"/>
            </a:xfrm>
            <a:prstGeom prst="rect">
              <a:avLst/>
            </a:prstGeom>
          </p:spPr>
          <p:txBody>
            <a:bodyPr wrap="square">
              <a:spAutoFit/>
            </a:bodyPr>
            <a:lstStyle/>
            <a:p>
              <a:pPr algn="ctr"/>
              <a:r>
                <a:rPr lang="vi-VN" sz="3000" b="1" dirty="0">
                  <a:solidFill>
                    <a:srgbClr val="7030A0"/>
                  </a:solidFill>
                  <a:latin typeface="HP001 4 hàng" pitchFamily="34" charset="0"/>
                  <a:ea typeface="Arial-Rounded" pitchFamily="34" charset="0"/>
                  <a:cs typeface="Arial-Rounded" pitchFamily="34" charset="0"/>
                </a:rPr>
                <a:t>Ngày đầu đi </a:t>
              </a:r>
              <a:r>
                <a:rPr lang="en-US" sz="3000" b="1" dirty="0" err="1">
                  <a:solidFill>
                    <a:srgbClr val="7030A0"/>
                  </a:solidFill>
                  <a:latin typeface="HP001 4 hàng" pitchFamily="34" charset="0"/>
                  <a:ea typeface="Arial-Rounded" pitchFamily="34" charset="0"/>
                  <a:cs typeface="Arial-Rounded" pitchFamily="34" charset="0"/>
                </a:rPr>
                <a:t>học</a:t>
              </a:r>
              <a:r>
                <a:rPr lang="vi-VN" sz="3000" b="1" dirty="0">
                  <a:solidFill>
                    <a:srgbClr val="7030A0"/>
                  </a:solidFill>
                  <a:latin typeface="HP001 4 hàng" pitchFamily="34" charset="0"/>
                  <a:ea typeface="Arial-Rounded" pitchFamily="34" charset="0"/>
                  <a:cs typeface="Arial-Rounded" pitchFamily="34" charset="0"/>
                </a:rPr>
                <a:t>, Nam </a:t>
              </a:r>
              <a:r>
                <a:rPr lang="en-US" sz="3000" b="1" dirty="0" err="1">
                  <a:solidFill>
                    <a:srgbClr val="7030A0"/>
                  </a:solidFill>
                  <a:latin typeface="HP001 4 hàng" pitchFamily="34" charset="0"/>
                  <a:ea typeface="Arial-Rounded" pitchFamily="34" charset="0"/>
                  <a:cs typeface="Arial-Rounded" pitchFamily="34" charset="0"/>
                </a:rPr>
                <a:t>hồi</a:t>
              </a:r>
              <a:r>
                <a:rPr lang="en-US" sz="3000" b="1" dirty="0">
                  <a:solidFill>
                    <a:srgbClr val="7030A0"/>
                  </a:solidFill>
                  <a:latin typeface="HP001 4 hàng" pitchFamily="34" charset="0"/>
                  <a:ea typeface="Arial-Rounded" pitchFamily="34" charset="0"/>
                  <a:cs typeface="Arial-Rounded" pitchFamily="34" charset="0"/>
                </a:rPr>
                <a:t> </a:t>
              </a:r>
              <a:r>
                <a:rPr lang="en-US" sz="3000" b="1" dirty="0" err="1">
                  <a:solidFill>
                    <a:srgbClr val="7030A0"/>
                  </a:solidFill>
                  <a:latin typeface="HP001 4 hàng" pitchFamily="34" charset="0"/>
                  <a:ea typeface="Arial-Rounded" pitchFamily="34" charset="0"/>
                  <a:cs typeface="Arial-Rounded" pitchFamily="34" charset="0"/>
                </a:rPr>
                <a:t>hộp</a:t>
              </a:r>
              <a:r>
                <a:rPr lang="en-US" sz="3000" b="1" dirty="0">
                  <a:solidFill>
                    <a:srgbClr val="7030A0"/>
                  </a:solidFill>
                  <a:latin typeface="HP001 4 hàng" pitchFamily="34" charset="0"/>
                  <a:ea typeface="Arial-Rounded" pitchFamily="34" charset="0"/>
                  <a:cs typeface="Arial-Rounded" pitchFamily="34" charset="0"/>
                </a:rPr>
                <a:t> </a:t>
              </a:r>
              <a:r>
                <a:rPr lang="vi-VN" sz="3000" b="1" dirty="0">
                  <a:solidFill>
                    <a:srgbClr val="7030A0"/>
                  </a:solidFill>
                  <a:latin typeface="HP001 4 hàng" pitchFamily="34" charset="0"/>
                  <a:ea typeface="Arial-Rounded" pitchFamily="34" charset="0"/>
                  <a:cs typeface="Arial-Rounded" pitchFamily="34" charset="0"/>
                </a:rPr>
                <a:t>lắm</a:t>
              </a:r>
              <a:r>
                <a:rPr lang="en-US" sz="30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079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Ngày đầu đi học, Nam (…).</a:t>
            </a: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23950"/>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974397"/>
            <a:ext cx="73152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Nụ</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hôn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trên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bàn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tay</a:t>
            </a:r>
            <a:endParaRPr lang="en-US" sz="2800" b="1" i="1" dirty="0">
              <a:latin typeface="Arial-Rounded" pitchFamily="34" charset="0"/>
              <a:ea typeface="Arial-Rounded" pitchFamily="34" charset="0"/>
              <a:cs typeface="Arial-Rounded" pitchFamily="34" charset="0"/>
            </a:endParaRPr>
          </a:p>
          <a:p>
            <a:pPr algn="ct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Chuẩn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bị</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tiếp</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theo.</a:t>
            </a:r>
            <a:endParaRPr lang="en-US" sz="2800" b="1" dirty="0">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971290"/>
            <a:ext cx="8991600" cy="3816381"/>
          </a:xfrm>
          <a:prstGeom prst="rect">
            <a:avLst/>
          </a:prstGeom>
          <a:noFill/>
        </p:spPr>
        <p:txBody>
          <a:bodyPr wrap="square" lIns="91391" tIns="45696" rIns="91391" bIns="45696" rtlCol="0">
            <a:spAutoFit/>
          </a:bodyPr>
          <a:lstStyle/>
          <a:p>
            <a:pPr algn="just"/>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Ngày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đầu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học</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hồi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hộp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lắm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nhàng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đặt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và</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dặn</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Mỗi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khi</a:t>
            </a:r>
            <a:r>
              <a:rPr lang="en-US" sz="2200" dirty="0">
                <a:latin typeface="Arial-Rounded" pitchFamily="34" charset="0"/>
                <a:ea typeface="Arial-Rounded" pitchFamily="34" charset="0"/>
                <a:cs typeface="Arial-Rounded" pitchFamily="34" charset="0"/>
              </a:rPr>
              <a:t> lo </a:t>
            </a:r>
            <a:r>
              <a:rPr lang="en-US" sz="2200" dirty="0" err="1">
                <a:latin typeface="Arial-Rounded" pitchFamily="34" charset="0"/>
                <a:ea typeface="Arial-Rounded" pitchFamily="34" charset="0"/>
                <a:cs typeface="Arial-Rounded" pitchFamily="34" charset="0"/>
              </a:rPr>
              <a:t>lắng</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hãy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má</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lúc</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cũng</a:t>
            </a:r>
            <a:r>
              <a:rPr lang="en-US" sz="2200" dirty="0">
                <a:latin typeface="Arial-Rounded" pitchFamily="34" charset="0"/>
                <a:ea typeface="Arial-Rounded" pitchFamily="34" charset="0"/>
                <a:cs typeface="Arial-Rounded" pitchFamily="34" charset="0"/>
              </a:rPr>
              <a:t> ở </a:t>
            </a:r>
            <a:r>
              <a:rPr lang="en-US" sz="2200" dirty="0" err="1">
                <a:latin typeface="Arial-Rounded" pitchFamily="34" charset="0"/>
                <a:ea typeface="Arial-Rounded" pitchFamily="34" charset="0"/>
                <a:cs typeface="Arial-Rounded" pitchFamily="34" charset="0"/>
              </a:rPr>
              <a:t>bên</a:t>
            </a:r>
            <a:r>
              <a:rPr lang="en-US" sz="2200" dirty="0">
                <a:latin typeface="Arial-Rounded" pitchFamily="34" charset="0"/>
                <a:ea typeface="Arial-Rounded" pitchFamily="34" charset="0"/>
                <a:cs typeface="Arial-Rounded" pitchFamily="34" charset="0"/>
              </a:rPr>
              <a:t> con. </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cảm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thấy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thật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ấm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Cậu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im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lặng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nhiên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mỉm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cười</a:t>
            </a:r>
            <a:r>
              <a:rPr lang="en-US" sz="2200" dirty="0">
                <a:latin typeface="Arial-Rounded" pitchFamily="34" charset="0"/>
                <a:ea typeface="Arial-Rounded" pitchFamily="34" charset="0"/>
                <a:cs typeface="Arial-Rounded" pitchFamily="34" charset="0"/>
              </a:rPr>
              <a:t>: </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đưa</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cho</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nào</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đặt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thủ</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thỉ</a:t>
            </a:r>
            <a:r>
              <a:rPr lang="en-US" sz="2200" dirty="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Bây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giờ</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thì</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cũng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có</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trên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yêu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p>
          <a:p>
            <a:pPr algn="just"/>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chào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tung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tăng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bước</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lớp</a:t>
            </a:r>
            <a:r>
              <a:rPr lang="en-US" sz="2200" dirty="0">
                <a:latin typeface="Arial-Rounded" pitchFamily="34" charset="0"/>
                <a:ea typeface="Arial-Rounded" pitchFamily="34" charset="0"/>
                <a:cs typeface="Arial-Rounded" pitchFamily="34" charset="0"/>
              </a:rPr>
              <a:t>.</a:t>
            </a:r>
          </a:p>
          <a:p>
            <a:pPr algn="just"/>
            <a:endParaRPr lang="en-US" sz="2200" dirty="0">
              <a:latin typeface="Arial-Rounded" pitchFamily="34" charset="0"/>
              <a:ea typeface="Arial-Rounded" pitchFamily="34" charset="0"/>
              <a:cs typeface="Arial-Rounded" pitchFamily="34" charset="0"/>
            </a:endParaRPr>
          </a:p>
          <a:p>
            <a:pPr algn="just"/>
            <a:r>
              <a:rPr lang="en-US" sz="2200" dirty="0">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 (</a:t>
            </a:r>
            <a:r>
              <a:rPr lang="en-US" i="1" dirty="0">
                <a:latin typeface="Arial-Rounded" pitchFamily="34" charset="0"/>
                <a:ea typeface="Arial-Rounded" pitchFamily="34" charset="0"/>
                <a:cs typeface="Arial-Rounded" pitchFamily="34" charset="0"/>
              </a:rPr>
              <a:t>Theo</a:t>
            </a:r>
            <a:r>
              <a:rPr lang="en-US" dirty="0">
                <a:latin typeface="Arial-Rounded" pitchFamily="34" charset="0"/>
                <a:ea typeface="Arial-Rounded" pitchFamily="34" charset="0"/>
                <a:cs typeface="Arial-Rounded" pitchFamily="34" charset="0"/>
              </a:rPr>
              <a:t> Au-</a:t>
            </a:r>
            <a:r>
              <a:rPr lang="en-US" dirty="0" err="1">
                <a:latin typeface="Arial-Rounded" pitchFamily="34" charset="0"/>
                <a:ea typeface="Arial-Rounded" pitchFamily="34" charset="0"/>
                <a:cs typeface="Arial-Rounded" pitchFamily="34" charset="0"/>
              </a:rPr>
              <a:t>đrây</a:t>
            </a:r>
            <a:r>
              <a:rPr lang="en-US" dirty="0">
                <a:latin typeface="Arial-Rounded" pitchFamily="34" charset="0"/>
                <a:ea typeface="Arial-Rounded" pitchFamily="34" charset="0"/>
                <a:cs typeface="Arial-Rounded" pitchFamily="34" charset="0"/>
              </a:rPr>
              <a:t> Pen, </a:t>
            </a:r>
            <a:r>
              <a:rPr lang="en-US" i="1" dirty="0" err="1">
                <a:latin typeface="Arial-Rounded" pitchFamily="34" charset="0"/>
                <a:ea typeface="Arial-Rounded" pitchFamily="34" charset="0"/>
                <a:cs typeface="Arial-Rounded" pitchFamily="34" charset="0"/>
              </a:rPr>
              <a:t>Nụ</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hôn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trên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bàn</a:t>
            </a:r>
            <a:r>
              <a:rPr lang="en-US" i="1" dirty="0">
                <a:latin typeface="Arial-Rounded" pitchFamily="34" charset="0"/>
                <a:ea typeface="Arial-Rounded" pitchFamily="34" charset="0"/>
                <a:cs typeface="Arial-Rounded" pitchFamily="34" charset="0"/>
              </a:rPr>
              <a:t> </a:t>
            </a:r>
            <a:r>
              <a:rPr lang="en-US" i="1" dirty="0" err="1">
                <a:latin typeface="Arial-Rounded" pitchFamily="34" charset="0"/>
                <a:ea typeface="Arial-Rounded" pitchFamily="34" charset="0"/>
                <a:cs typeface="Arial-Rounded" pitchFamily="34" charset="0"/>
              </a:rPr>
              <a:t>tay</a:t>
            </a:r>
            <a:r>
              <a:rPr lang="en-US" i="1" dirty="0">
                <a:latin typeface="Arial-Rounded" pitchFamily="34" charset="0"/>
                <a:ea typeface="Arial-Rounded" pitchFamily="34" charset="0"/>
                <a:cs typeface="Arial-Rounded" pitchFamily="34" charset="0"/>
              </a:rPr>
              <a: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Nhật</a:t>
            </a:r>
            <a:r>
              <a:rPr lang="en-US" dirty="0">
                <a:latin typeface="Arial-Rounded" pitchFamily="34" charset="0"/>
                <a:ea typeface="Arial-Rounded" pitchFamily="34" charset="0"/>
                <a:cs typeface="Arial-Rounded" pitchFamily="34" charset="0"/>
              </a:rPr>
              <a:t> Nam </a:t>
            </a:r>
            <a:r>
              <a:rPr lang="en-US" i="1" dirty="0" err="1">
                <a:latin typeface="Arial-Rounded" pitchFamily="34" charset="0"/>
                <a:ea typeface="Arial-Rounded" pitchFamily="34" charset="0"/>
                <a:cs typeface="Arial-Rounded" pitchFamily="34" charset="0"/>
              </a:rPr>
              <a:t>dịch</a:t>
            </a:r>
            <a:r>
              <a:rPr lang="en-US" dirty="0">
                <a:latin typeface="Arial-Rounded" pitchFamily="34" charset="0"/>
                <a:ea typeface="Arial-Rounded" pitchFamily="34" charset="0"/>
                <a:cs typeface="Arial-Rounded" pitchFamily="34" charset="0"/>
              </a:rPr>
              <a:t>)</a:t>
            </a:r>
            <a:endParaRPr lang="en-US" dirty="0">
              <a:latin typeface="Arial Rounded MT Bold" pitchFamily="34" charset="0"/>
              <a:ea typeface="Arial-Rounded" pitchFamily="34" charset="0"/>
              <a:cs typeface="Arial-Rounded" pitchFamily="34" charset="0"/>
            </a:endParaRPr>
          </a:p>
        </p:txBody>
      </p:sp>
      <p:sp>
        <p:nvSpPr>
          <p:cNvPr id="8" name="Cloud 7"/>
          <p:cNvSpPr/>
          <p:nvPr/>
        </p:nvSpPr>
        <p:spPr>
          <a:xfrm>
            <a:off x="6705600" y="105122"/>
            <a:ext cx="22098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Rounded" pitchFamily="34" charset="0"/>
                <a:ea typeface="Arial-Rounded" pitchFamily="34" charset="0"/>
                <a:cs typeface="Arial-Rounded" pitchFamily="34" charset="0"/>
              </a:rPr>
              <a:t>Đọc</a:t>
            </a:r>
            <a:r>
              <a:rPr lang="en-US" sz="2000" b="1" dirty="0">
                <a:solidFill>
                  <a:schemeClr val="tx1"/>
                </a:solidFill>
                <a:latin typeface="Arial-Rounded" pitchFamily="34" charset="0"/>
                <a:ea typeface="Arial-Rounded" pitchFamily="34" charset="0"/>
                <a:cs typeface="Arial-Rounded" pitchFamily="34" charset="0"/>
              </a:rPr>
              <a:t> </a:t>
            </a:r>
            <a:r>
              <a:rPr lang="en-US" sz="2000" b="1" dirty="0" err="1">
                <a:solidFill>
                  <a:schemeClr val="tx1"/>
                </a:solidFill>
                <a:latin typeface="Arial-Rounded" pitchFamily="34" charset="0"/>
                <a:ea typeface="Arial-Rounded" pitchFamily="34" charset="0"/>
                <a:cs typeface="Arial-Rounded" pitchFamily="34" charset="0"/>
              </a:rPr>
              <a:t>mẫu</a:t>
            </a:r>
            <a:endParaRPr lang="en-US" sz="20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Vì sao có các dấu gạch ngang đầu dòng?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 y="35953"/>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4357483"/>
            <a:ext cx="8134436" cy="584739"/>
          </a:xfrm>
          <a:prstGeom prst="rect">
            <a:avLst/>
          </a:prstGeom>
          <a:solidFill>
            <a:srgbClr val="FFD347"/>
          </a:solidFill>
        </p:spPr>
        <p:txBody>
          <a:bodyPr wrap="square" lIns="91403" tIns="45702" rIns="91403" bIns="45702"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DE6558B0-F431-D50A-5C2D-5968C58567F3}"/>
              </a:ext>
            </a:extLst>
          </p:cNvPr>
          <p:cNvSpPr/>
          <p:nvPr/>
        </p:nvSpPr>
        <p:spPr>
          <a:xfrm>
            <a:off x="304800" y="438150"/>
            <a:ext cx="228600" cy="3416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Oval 2">
            <a:extLst>
              <a:ext uri="{FF2B5EF4-FFF2-40B4-BE49-F238E27FC236}">
                <a16:creationId xmlns:a16="http://schemas.microsoft.com/office/drawing/2014/main" id="{5CA69BC2-E4B8-A441-D54C-BCCDCE44A214}"/>
              </a:ext>
            </a:extLst>
          </p:cNvPr>
          <p:cNvSpPr/>
          <p:nvPr/>
        </p:nvSpPr>
        <p:spPr>
          <a:xfrm>
            <a:off x="5181600" y="514350"/>
            <a:ext cx="228600" cy="2654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56827A18-B57F-6380-2C06-9FF0D80E1424}"/>
              </a:ext>
            </a:extLst>
          </p:cNvPr>
          <p:cNvSpPr/>
          <p:nvPr/>
        </p:nvSpPr>
        <p:spPr>
          <a:xfrm>
            <a:off x="381000" y="2190750"/>
            <a:ext cx="228600" cy="228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a:extLst>
              <a:ext uri="{FF2B5EF4-FFF2-40B4-BE49-F238E27FC236}">
                <a16:creationId xmlns:a16="http://schemas.microsoft.com/office/drawing/2014/main" id="{29C2AC00-C8C9-CC86-FB3C-0556E886EEE7}"/>
              </a:ext>
            </a:extLst>
          </p:cNvPr>
          <p:cNvSpPr/>
          <p:nvPr/>
        </p:nvSpPr>
        <p:spPr>
          <a:xfrm>
            <a:off x="3962400" y="1962150"/>
            <a:ext cx="228600" cy="228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82E0416E-F076-9F51-BA53-BF4DD8D19E4E}"/>
              </a:ext>
            </a:extLst>
          </p:cNvPr>
          <p:cNvSpPr/>
          <p:nvPr/>
        </p:nvSpPr>
        <p:spPr>
          <a:xfrm>
            <a:off x="381000" y="2876550"/>
            <a:ext cx="228600"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Oval 13">
            <a:extLst>
              <a:ext uri="{FF2B5EF4-FFF2-40B4-BE49-F238E27FC236}">
                <a16:creationId xmlns:a16="http://schemas.microsoft.com/office/drawing/2014/main" id="{110842A2-BE17-9889-213B-C9E6B7D8A615}"/>
              </a:ext>
            </a:extLst>
          </p:cNvPr>
          <p:cNvSpPr/>
          <p:nvPr/>
        </p:nvSpPr>
        <p:spPr>
          <a:xfrm>
            <a:off x="228600" y="3677854"/>
            <a:ext cx="381000" cy="30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4495800" cy="584739"/>
          </a:xfrm>
          <a:prstGeom prst="rect">
            <a:avLst/>
          </a:prstGeom>
          <a:solidFill>
            <a:srgbClr val="FFC000"/>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má.</a:t>
            </a:r>
          </a:p>
        </p:txBody>
      </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077200" y="3213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5910" y="4415416"/>
            <a:ext cx="7086600" cy="584739"/>
          </a:xfrm>
          <a:prstGeom prst="rect">
            <a:avLst/>
          </a:prstGeom>
          <a:solidFill>
            <a:srgbClr val="FFD347"/>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Nên</a:t>
            </a:r>
            <a:r>
              <a:rPr lang="en-US" sz="3200" dirty="0">
                <a:latin typeface="Arial-Rounded" pitchFamily="34" charset="0"/>
                <a:ea typeface="Arial-Rounded" pitchFamily="34" charset="0"/>
                <a:cs typeface="Arial-Rounded" pitchFamily="34" charset="0"/>
              </a:rPr>
              <a:t> chia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thành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mấy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đoạn</a:t>
            </a:r>
            <a:r>
              <a:rPr lang="en-US" sz="3200" dirty="0">
                <a:latin typeface="Arial-Rounded" pitchFamily="34" charset="0"/>
                <a:ea typeface="Arial-Rounded" pitchFamily="34" charset="0"/>
                <a:cs typeface="Arial-Rounded" pitchFamily="34" charset="0"/>
              </a:rPr>
              <a:t>?</a:t>
            </a:r>
          </a:p>
        </p:txBody>
      </p:sp>
      <p:sp>
        <p:nvSpPr>
          <p:cNvPr id="8" name="TextBox 7"/>
          <p:cNvSpPr txBox="1"/>
          <p:nvPr/>
        </p:nvSpPr>
        <p:spPr>
          <a:xfrm>
            <a:off x="838200" y="4496509"/>
            <a:ext cx="66294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656736" y="4496509"/>
            <a:ext cx="6096000" cy="584739"/>
          </a:xfrm>
          <a:prstGeom prst="rect">
            <a:avLst/>
          </a:prstGeom>
          <a:solidFill>
            <a:srgbClr val="FFD347"/>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theo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nhóm</a:t>
            </a:r>
            <a:endParaRPr lang="en-US" sz="3200" dirty="0">
              <a:latin typeface="Arial-Rounded" pitchFamily="34" charset="0"/>
              <a:ea typeface="Arial-Rounded" pitchFamily="34" charset="0"/>
              <a:cs typeface="Arial-Rounded"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665</Words>
  <Application>Microsoft Office PowerPoint</Application>
  <PresentationFormat>On-screen Show (16:9)</PresentationFormat>
  <Paragraphs>74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94</cp:revision>
  <dcterms:created xsi:type="dcterms:W3CDTF">2020-12-08T15:48:47Z</dcterms:created>
  <dcterms:modified xsi:type="dcterms:W3CDTF">2026-02-04T05:38:34Z</dcterms:modified>
</cp:coreProperties>
</file>