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81" r:id="rId3"/>
    <p:sldId id="275" r:id="rId4"/>
    <p:sldId id="276" r:id="rId5"/>
    <p:sldId id="274" r:id="rId6"/>
    <p:sldId id="286" r:id="rId7"/>
    <p:sldId id="28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2B03"/>
    <a:srgbClr val="358D3F"/>
    <a:srgbClr val="ABBC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75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B66F2-1216-40E8-B128-CDE34B66FAC5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92A03-C23D-48B7-9EF6-7E57FE4CAA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28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1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88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23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442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83" y="354031"/>
            <a:ext cx="2753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83" y="788595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701" y="484061"/>
            <a:ext cx="2753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1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0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91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851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033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706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46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89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9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7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178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292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37"/>
            <a:ext cx="1971675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7" y="365137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400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3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33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9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9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41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23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0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71EFB-DDC7-472A-B7F0-DA7CF3F11DFB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1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2026/2/4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4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3024107"/>
            <a:ext cx="9124845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59151" y="-22578"/>
            <a:ext cx="74256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defTabSz="685800"/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TOÁN LỚP 1</a:t>
            </a:r>
          </a:p>
          <a:p>
            <a:pPr algn="ctr" defTabSz="685800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22: </a:t>
            </a:r>
          </a:p>
          <a:p>
            <a:pPr algn="ctr" defTabSz="685800"/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SO SÁNH SỐ CÓ HAI CHỮ SỐ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5">
            <a:extLst>
              <a:ext uri="{FF2B5EF4-FFF2-40B4-BE49-F238E27FC236}">
                <a16:creationId xmlns:a16="http://schemas.microsoft.com/office/drawing/2014/main" id="{1602C0DA-FF2B-B41C-0D34-3B850A06096C}"/>
              </a:ext>
            </a:extLst>
          </p:cNvPr>
          <p:cNvGrpSpPr/>
          <p:nvPr/>
        </p:nvGrpSpPr>
        <p:grpSpPr>
          <a:xfrm>
            <a:off x="2376827" y="2743200"/>
            <a:ext cx="4114799" cy="1676400"/>
            <a:chOff x="3764973" y="2644047"/>
            <a:chExt cx="2978727" cy="3277030"/>
          </a:xfrm>
        </p:grpSpPr>
        <p:sp>
          <p:nvSpPr>
            <p:cNvPr id="3" name="椭圆 6">
              <a:extLst>
                <a:ext uri="{FF2B5EF4-FFF2-40B4-BE49-F238E27FC236}">
                  <a16:creationId xmlns:a16="http://schemas.microsoft.com/office/drawing/2014/main" id="{D2B884A8-BCC6-1C98-D81F-D90D47BEB42A}"/>
                </a:ext>
              </a:extLst>
            </p:cNvPr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 b="1">
                <a:solidFill>
                  <a:prstClr val="white"/>
                </a:solidFill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C4C6D49F-76EC-4BF2-5F1C-CD946BACF301}"/>
                </a:ext>
              </a:extLst>
            </p:cNvPr>
            <p:cNvSpPr txBox="1"/>
            <p:nvPr/>
          </p:nvSpPr>
          <p:spPr>
            <a:xfrm>
              <a:off x="3900055" y="2761992"/>
              <a:ext cx="2757457" cy="2165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altLang="zh-CN" sz="66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zh-CN" altLang="en-US" sz="6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6278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8763000" cy="49672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587" y="1874837"/>
            <a:ext cx="7048500" cy="4768851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7412272" y="5421085"/>
            <a:ext cx="752247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412261" y="5399315"/>
            <a:ext cx="731384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2" y="1798867"/>
            <a:ext cx="7775576" cy="4580164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7317800" y="5111185"/>
            <a:ext cx="762000" cy="8072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8" y="1309916"/>
            <a:ext cx="8113712" cy="5333773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7427920" y="5006162"/>
            <a:ext cx="819437" cy="82986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53" y="1457325"/>
            <a:ext cx="7626351" cy="487816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7485867" y="5060497"/>
            <a:ext cx="703543" cy="9086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29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1" grpId="0" animBg="1"/>
      <p:bldP spid="11" grpId="1" animBg="1"/>
      <p:bldP spid="17" grpId="0" animBg="1"/>
      <p:bldP spid="17" grpId="1" animBg="1"/>
      <p:bldP spid="19" grpId="0" animBg="1"/>
      <p:bldP spid="19" grpId="1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1"/>
            <a:ext cx="9144000" cy="512717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905000" y="24384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&lt;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72001" y="24384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&gt;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981200" y="43434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&gt;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886200" y="43434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=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5400000">
            <a:off x="5486400" y="3624943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&gt;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248400" y="4372429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&gt;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 rot="5400000">
            <a:off x="2188030" y="51816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=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5400000">
            <a:off x="5069115" y="4601029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=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1447803" y="2819410"/>
            <a:ext cx="1" cy="220072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600200" y="5020129"/>
            <a:ext cx="838200" cy="0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2209800" y="5020139"/>
            <a:ext cx="16330" cy="771071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438411" y="5791200"/>
            <a:ext cx="2668815" cy="0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297715" y="3200403"/>
            <a:ext cx="0" cy="2400300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3352816" y="3048000"/>
            <a:ext cx="1754415" cy="0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352800" y="2628900"/>
            <a:ext cx="2362200" cy="0"/>
          </a:xfrm>
          <a:prstGeom prst="straightConnector1">
            <a:avLst/>
          </a:prstGeom>
          <a:ln w="5715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715000" y="2819410"/>
            <a:ext cx="0" cy="1743529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905500" y="4562929"/>
            <a:ext cx="1257300" cy="0"/>
          </a:xfrm>
          <a:prstGeom prst="straightConnector1">
            <a:avLst/>
          </a:prstGeom>
          <a:ln w="5715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7162800" y="4791539"/>
            <a:ext cx="0" cy="999671"/>
          </a:xfrm>
          <a:prstGeom prst="straightConnector1">
            <a:avLst/>
          </a:prstGeom>
          <a:ln w="5715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990600" y="6705600"/>
            <a:ext cx="32394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2895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95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438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905000" y="304800"/>
            <a:ext cx="175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67200" y="304800"/>
            <a:ext cx="175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629400" y="304800"/>
            <a:ext cx="175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657600" y="558800"/>
            <a:ext cx="2971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657600" y="838200"/>
            <a:ext cx="2514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781300" y="1295400"/>
            <a:ext cx="17907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95600" y="1066800"/>
            <a:ext cx="2019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39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0" y="124280"/>
            <a:ext cx="1508351" cy="8926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1" y="1277257"/>
            <a:ext cx="87194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3.</a:t>
            </a:r>
            <a:r>
              <a:rPr lang="en-US" sz="2800" b="1" dirty="0"/>
              <a:t> </a:t>
            </a:r>
            <a:r>
              <a:rPr lang="en-US" sz="2800" b="1" dirty="0" err="1"/>
              <a:t>Lớp</a:t>
            </a:r>
            <a:r>
              <a:rPr lang="en-US" sz="2800" b="1" dirty="0"/>
              <a:t> 1A </a:t>
            </a:r>
            <a:r>
              <a:rPr lang="en-US" sz="2800" b="1" dirty="0" err="1"/>
              <a:t>có</a:t>
            </a:r>
            <a:r>
              <a:rPr lang="en-US" sz="2800" b="1" dirty="0"/>
              <a:t> 33 </a:t>
            </a:r>
            <a:r>
              <a:rPr lang="en-US" sz="2800" b="1" dirty="0" err="1"/>
              <a:t>học</a:t>
            </a:r>
            <a:r>
              <a:rPr lang="en-US" sz="2800" b="1" dirty="0"/>
              <a:t> </a:t>
            </a:r>
            <a:r>
              <a:rPr lang="en-US" sz="2800" b="1" dirty="0" err="1"/>
              <a:t>sinh</a:t>
            </a:r>
            <a:r>
              <a:rPr lang="en-US" sz="2800" b="1" dirty="0"/>
              <a:t>, </a:t>
            </a:r>
            <a:r>
              <a:rPr lang="en-US" sz="2800" b="1" dirty="0" err="1"/>
              <a:t>lớp</a:t>
            </a:r>
            <a:r>
              <a:rPr lang="en-US" sz="2800" b="1" dirty="0"/>
              <a:t> 1B </a:t>
            </a:r>
            <a:r>
              <a:rPr lang="en-US" sz="2800" b="1" dirty="0" err="1"/>
              <a:t>có</a:t>
            </a:r>
            <a:r>
              <a:rPr lang="en-US" sz="2800" b="1" dirty="0"/>
              <a:t> 30 </a:t>
            </a:r>
            <a:r>
              <a:rPr lang="en-US" sz="2800" b="1" dirty="0" err="1"/>
              <a:t>học</a:t>
            </a:r>
            <a:r>
              <a:rPr lang="en-US" sz="2800" b="1" dirty="0"/>
              <a:t> </a:t>
            </a:r>
            <a:r>
              <a:rPr lang="en-US" sz="2800" b="1" dirty="0" err="1"/>
              <a:t>sinh</a:t>
            </a:r>
            <a:r>
              <a:rPr lang="en-US" sz="2800" b="1" dirty="0"/>
              <a:t>, </a:t>
            </a:r>
            <a:r>
              <a:rPr lang="en-US" sz="2800" b="1" dirty="0" err="1"/>
              <a:t>lớp</a:t>
            </a:r>
            <a:r>
              <a:rPr lang="en-US" sz="2800" b="1" dirty="0"/>
              <a:t> 1C </a:t>
            </a:r>
            <a:r>
              <a:rPr lang="en-US" sz="2800" b="1" dirty="0" err="1"/>
              <a:t>có</a:t>
            </a:r>
            <a:r>
              <a:rPr lang="en-US" sz="2800" b="1" dirty="0"/>
              <a:t> 35 </a:t>
            </a:r>
            <a:r>
              <a:rPr lang="en-US" sz="2800" b="1" dirty="0" err="1"/>
              <a:t>học</a:t>
            </a:r>
            <a:r>
              <a:rPr lang="en-US" sz="2800" b="1" dirty="0"/>
              <a:t> </a:t>
            </a:r>
            <a:r>
              <a:rPr lang="en-US" sz="2800" b="1" dirty="0" err="1"/>
              <a:t>sinh</a:t>
            </a:r>
            <a:r>
              <a:rPr lang="en-US" sz="2800" b="1" dirty="0"/>
              <a:t>. </a:t>
            </a:r>
          </a:p>
          <a:p>
            <a:r>
              <a:rPr lang="en-US" sz="2800" b="1" dirty="0" err="1"/>
              <a:t>Vậy</a:t>
            </a:r>
            <a:r>
              <a:rPr lang="en-US" sz="2800" b="1" dirty="0"/>
              <a:t>: </a:t>
            </a:r>
          </a:p>
          <a:p>
            <a:pPr marL="342900" indent="-342900">
              <a:buAutoNum type="alphaLcParenR"/>
            </a:pPr>
            <a:r>
              <a:rPr lang="en-US" sz="3200" b="1" i="1" dirty="0" err="1"/>
              <a:t>Lớp</a:t>
            </a:r>
            <a:r>
              <a:rPr lang="en-US" sz="3200" b="1" i="1" dirty="0"/>
              <a:t> 1A </a:t>
            </a:r>
            <a:r>
              <a:rPr lang="en-US" sz="3200" b="1" i="1" dirty="0" err="1"/>
              <a:t>và</a:t>
            </a:r>
            <a:r>
              <a:rPr lang="en-US" sz="3200" b="1" i="1" dirty="0"/>
              <a:t> 1B, </a:t>
            </a:r>
            <a:r>
              <a:rPr lang="en-US" sz="3200" b="1" i="1" dirty="0" err="1">
                <a:solidFill>
                  <a:schemeClr val="accent4">
                    <a:lumMod val="50000"/>
                  </a:schemeClr>
                </a:solidFill>
              </a:rPr>
              <a:t>lớp</a:t>
            </a:r>
            <a:r>
              <a:rPr lang="en-US" sz="3200" b="1" i="1" dirty="0">
                <a:solidFill>
                  <a:schemeClr val="accent4">
                    <a:lumMod val="50000"/>
                  </a:schemeClr>
                </a:solidFill>
              </a:rPr>
              <a:t> 1A </a:t>
            </a:r>
            <a:r>
              <a:rPr lang="en-US" sz="3200" b="1" i="1" dirty="0" err="1">
                <a:solidFill>
                  <a:schemeClr val="accent4">
                    <a:lumMod val="50000"/>
                  </a:schemeClr>
                </a:solidFill>
              </a:rPr>
              <a:t>có</a:t>
            </a:r>
            <a:r>
              <a:rPr lang="en-US" sz="32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i="1" dirty="0" err="1">
                <a:solidFill>
                  <a:schemeClr val="accent4">
                    <a:lumMod val="50000"/>
                  </a:schemeClr>
                </a:solidFill>
              </a:rPr>
              <a:t>nhiều</a:t>
            </a:r>
            <a:r>
              <a:rPr lang="en-US" sz="32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i="1" dirty="0" err="1">
                <a:solidFill>
                  <a:schemeClr val="accent4">
                    <a:lumMod val="50000"/>
                  </a:schemeClr>
                </a:solidFill>
              </a:rPr>
              <a:t>học</a:t>
            </a:r>
            <a:r>
              <a:rPr lang="en-US" sz="32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i="1" dirty="0" err="1">
                <a:solidFill>
                  <a:schemeClr val="accent4">
                    <a:lumMod val="50000"/>
                  </a:schemeClr>
                </a:solidFill>
              </a:rPr>
              <a:t>sinh</a:t>
            </a:r>
            <a:r>
              <a:rPr lang="en-US" sz="32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i="1" dirty="0" err="1">
                <a:solidFill>
                  <a:schemeClr val="accent4">
                    <a:lumMod val="50000"/>
                  </a:schemeClr>
                </a:solidFill>
              </a:rPr>
              <a:t>hơn</a:t>
            </a:r>
            <a:r>
              <a:rPr lang="en-US" sz="3200" b="1" i="1" dirty="0"/>
              <a:t>.</a:t>
            </a:r>
          </a:p>
          <a:p>
            <a:pPr marL="342900" indent="-342900">
              <a:buAutoNum type="alphaLcParenR"/>
            </a:pPr>
            <a:r>
              <a:rPr lang="en-US" sz="3600" b="1" i="1" dirty="0" err="1"/>
              <a:t>Lớp</a:t>
            </a:r>
            <a:r>
              <a:rPr lang="en-US" sz="3600" b="1" i="1" dirty="0"/>
              <a:t> 1B </a:t>
            </a:r>
            <a:r>
              <a:rPr lang="en-US" sz="3600" b="1" i="1" dirty="0" err="1"/>
              <a:t>và</a:t>
            </a:r>
            <a:r>
              <a:rPr lang="en-US" sz="3600" b="1" i="1" dirty="0"/>
              <a:t> 1C,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lớp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1B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có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ít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học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sinh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hơn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/>
              <a:t>.</a:t>
            </a:r>
          </a:p>
          <a:p>
            <a:pPr marL="342900" indent="-342900">
              <a:buAutoNum type="alphaLcParenR"/>
            </a:pPr>
            <a:r>
              <a:rPr lang="en-US" sz="3600" b="1" i="1" dirty="0" err="1"/>
              <a:t>Lớp</a:t>
            </a:r>
            <a:r>
              <a:rPr lang="en-US" sz="3600" b="1" i="1" dirty="0"/>
              <a:t> 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1C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có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nhiều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học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sinh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nhất</a:t>
            </a:r>
            <a:r>
              <a:rPr lang="en-US" sz="3600" b="1" i="1" dirty="0"/>
              <a:t>.</a:t>
            </a:r>
          </a:p>
          <a:p>
            <a:pPr marL="342900" indent="-342900">
              <a:buAutoNum type="alphaLcParenR"/>
            </a:pPr>
            <a:r>
              <a:rPr lang="en-US" sz="3600" b="1" i="1" dirty="0" err="1"/>
              <a:t>Lớp</a:t>
            </a:r>
            <a:r>
              <a:rPr lang="en-US" sz="3600" b="1" i="1" dirty="0"/>
              <a:t> 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1B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có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ít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học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sinh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nhất</a:t>
            </a:r>
            <a:r>
              <a:rPr lang="en-US" sz="36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824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D00B8D-096D-4D01-9A6A-D4F3B99FF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" y="0"/>
            <a:ext cx="9135979" cy="6846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11430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ĐỊNH HƯỚNG HỌC TẬP</a:t>
            </a:r>
          </a:p>
        </p:txBody>
      </p:sp>
    </p:spTree>
    <p:extLst>
      <p:ext uri="{BB962C8B-B14F-4D97-AF65-F5344CB8AC3E}">
        <p14:creationId xmlns:p14="http://schemas.microsoft.com/office/powerpoint/2010/main" val="771743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98</Words>
  <Application>Microsoft Office PowerPoint</Application>
  <PresentationFormat>On-screen Show (4:3)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AvantGarde Md BT</vt:lpstr>
      <vt:lpstr>Calibri</vt:lpstr>
      <vt:lpstr>Times New Roman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Windows 10</cp:lastModifiedBy>
  <cp:revision>47</cp:revision>
  <dcterms:created xsi:type="dcterms:W3CDTF">2020-08-16T14:31:31Z</dcterms:created>
  <dcterms:modified xsi:type="dcterms:W3CDTF">2026-02-04T05:32:27Z</dcterms:modified>
</cp:coreProperties>
</file>