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97" r:id="rId2"/>
    <p:sldId id="291" r:id="rId3"/>
    <p:sldId id="292" r:id="rId4"/>
    <p:sldId id="293" r:id="rId5"/>
    <p:sldId id="256" r:id="rId6"/>
    <p:sldId id="273" r:id="rId7"/>
    <p:sldId id="258" r:id="rId8"/>
    <p:sldId id="298" r:id="rId9"/>
    <p:sldId id="260" r:id="rId10"/>
    <p:sldId id="287" r:id="rId11"/>
    <p:sldId id="277" r:id="rId12"/>
    <p:sldId id="261" r:id="rId13"/>
    <p:sldId id="263" r:id="rId14"/>
    <p:sldId id="262" r:id="rId15"/>
    <p:sldId id="299" r:id="rId16"/>
    <p:sldId id="300" r:id="rId17"/>
    <p:sldId id="279" r:id="rId18"/>
    <p:sldId id="301" r:id="rId19"/>
    <p:sldId id="302" r:id="rId20"/>
    <p:sldId id="278" r:id="rId21"/>
    <p:sldId id="266" r:id="rId22"/>
    <p:sldId id="267" r:id="rId23"/>
    <p:sldId id="282" r:id="rId24"/>
    <p:sldId id="289" r:id="rId25"/>
    <p:sldId id="284" r:id="rId26"/>
    <p:sldId id="270" r:id="rId27"/>
    <p:sldId id="304" r:id="rId28"/>
    <p:sldId id="303" r:id="rId29"/>
    <p:sldId id="272" r:id="rId30"/>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72" autoAdjust="0"/>
  </p:normalViewPr>
  <p:slideViewPr>
    <p:cSldViewPr>
      <p:cViewPr varScale="1">
        <p:scale>
          <a:sx n="121" d="100"/>
          <a:sy n="121" d="100"/>
        </p:scale>
        <p:origin x="346"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a:t>
            </a:fld>
            <a:endParaRPr lang="zh-CN" altLang="en-US"/>
          </a:p>
        </p:txBody>
      </p:sp>
    </p:spTree>
    <p:extLst>
      <p:ext uri="{BB962C8B-B14F-4D97-AF65-F5344CB8AC3E}">
        <p14:creationId xmlns:p14="http://schemas.microsoft.com/office/powerpoint/2010/main" val="2616466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K.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26</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FEA3F6-B450-4284-BB2C-4DA94784FDB0}" type="slidenum">
              <a:rPr lang="en-US" smtClean="0"/>
              <a:t>27</a:t>
            </a:fld>
            <a:endParaRPr lang="en-US"/>
          </a:p>
        </p:txBody>
      </p:sp>
    </p:spTree>
    <p:extLst>
      <p:ext uri="{BB962C8B-B14F-4D97-AF65-F5344CB8AC3E}">
        <p14:creationId xmlns:p14="http://schemas.microsoft.com/office/powerpoint/2010/main" val="268006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K.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28</a:t>
            </a:fld>
            <a:endParaRPr lang="en-US"/>
          </a:p>
        </p:txBody>
      </p:sp>
    </p:spTree>
    <p:extLst>
      <p:ext uri="{BB962C8B-B14F-4D97-AF65-F5344CB8AC3E}">
        <p14:creationId xmlns:p14="http://schemas.microsoft.com/office/powerpoint/2010/main" val="1177494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3465790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a:t>
            </a:r>
            <a:r>
              <a:rPr lang="en-US" baseline="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a:t>
            </a:r>
            <a:r>
              <a:rPr lang="en-US" baseline="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a:t>
            </a:r>
            <a:r>
              <a:rPr lang="en-US" baseline="0"/>
              <a:t> cho hs khai thác trên SGK vì văn bản nhiều chữ, chữ trên màn hình nhỏ</a:t>
            </a:r>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3084738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a:t>
            </a:r>
            <a:r>
              <a:rPr lang="en-US" baseline="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a:t>
            </a:r>
            <a:r>
              <a:rPr lang="en-US" baseline="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2030246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21</a:t>
            </a:fld>
            <a:endParaRPr lang="en-US"/>
          </a:p>
        </p:txBody>
      </p:sp>
    </p:spTree>
    <p:extLst>
      <p:ext uri="{BB962C8B-B14F-4D97-AF65-F5344CB8AC3E}">
        <p14:creationId xmlns:p14="http://schemas.microsoft.com/office/powerpoint/2010/main" val="2345454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3/9/2022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mp4"/><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1.xml"/><Relationship Id="rId5" Type="http://schemas.openxmlformats.org/officeDocument/2006/relationships/slideLayout" Target="../slideLayouts/slideLayout6.xml"/><Relationship Id="rId4" Type="http://schemas.openxmlformats.org/officeDocument/2006/relationships/video" Target="../media/media2.mp4"/></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gif"/></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4">
            <a:extLst>
              <a:ext uri="{FF2B5EF4-FFF2-40B4-BE49-F238E27FC236}">
                <a16:creationId xmlns:a16="http://schemas.microsoft.com/office/drawing/2014/main" id="{45FFCA32-A877-4B09-A0FC-98583CA87A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49772"/>
            <a:ext cx="9135611" cy="3293728"/>
          </a:xfrm>
          <a:prstGeom prst="rect">
            <a:avLst/>
          </a:prstGeom>
        </p:spPr>
      </p:pic>
      <p:sp>
        <p:nvSpPr>
          <p:cNvPr id="2" name="标题 1">
            <a:extLst>
              <a:ext uri="{FF2B5EF4-FFF2-40B4-BE49-F238E27FC236}">
                <a16:creationId xmlns:a16="http://schemas.microsoft.com/office/drawing/2014/main" id="{FECF27E8-23FC-4EE9-A854-04E497D91E65}"/>
              </a:ext>
            </a:extLst>
          </p:cNvPr>
          <p:cNvSpPr>
            <a:spLocks noGrp="1"/>
          </p:cNvSpPr>
          <p:nvPr>
            <p:ph type="title"/>
          </p:nvPr>
        </p:nvSpPr>
        <p:spPr/>
        <p:txBody>
          <a:bodyPr/>
          <a:lstStyle/>
          <a:p>
            <a:endParaRPr lang="zh-CN" altLang="en-US" dirty="0"/>
          </a:p>
        </p:txBody>
      </p:sp>
      <p:pic>
        <p:nvPicPr>
          <p:cNvPr id="5" name="内容占位符 4">
            <a:extLst>
              <a:ext uri="{FF2B5EF4-FFF2-40B4-BE49-F238E27FC236}">
                <a16:creationId xmlns:a16="http://schemas.microsoft.com/office/drawing/2014/main" id="{6774E29C-5A44-4EF7-909C-98F966C1131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9144000" cy="5143501"/>
          </a:xfrm>
        </p:spPr>
      </p:pic>
      <p:pic>
        <p:nvPicPr>
          <p:cNvPr id="9" name="图片 8">
            <a:extLst>
              <a:ext uri="{FF2B5EF4-FFF2-40B4-BE49-F238E27FC236}">
                <a16:creationId xmlns:a16="http://schemas.microsoft.com/office/drawing/2014/main" id="{2E6C60E5-D186-41DD-9EE9-19D8DBBB29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815745" y="2305923"/>
            <a:ext cx="1373663" cy="2381425"/>
          </a:xfrm>
          <a:prstGeom prst="rect">
            <a:avLst/>
          </a:prstGeom>
        </p:spPr>
      </p:pic>
      <p:pic>
        <p:nvPicPr>
          <p:cNvPr id="10" name="图片 9">
            <a:extLst>
              <a:ext uri="{FF2B5EF4-FFF2-40B4-BE49-F238E27FC236}">
                <a16:creationId xmlns:a16="http://schemas.microsoft.com/office/drawing/2014/main" id="{902C94CC-1E2C-437C-BF2B-6006BB22D2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871" y="3466751"/>
            <a:ext cx="1754759" cy="1237467"/>
          </a:xfrm>
          <a:prstGeom prst="rect">
            <a:avLst/>
          </a:prstGeom>
        </p:spPr>
      </p:pic>
      <p:pic>
        <p:nvPicPr>
          <p:cNvPr id="12" name="图片 11">
            <a:extLst>
              <a:ext uri="{FF2B5EF4-FFF2-40B4-BE49-F238E27FC236}">
                <a16:creationId xmlns:a16="http://schemas.microsoft.com/office/drawing/2014/main" id="{C54970A0-1C59-4D2F-8F80-97F1E71528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3121" y="2549071"/>
            <a:ext cx="3176184" cy="3176184"/>
          </a:xfrm>
          <a:prstGeom prst="rect">
            <a:avLst/>
          </a:prstGeom>
        </p:spPr>
      </p:pic>
      <p:pic>
        <p:nvPicPr>
          <p:cNvPr id="14" name="图片 13">
            <a:extLst>
              <a:ext uri="{FF2B5EF4-FFF2-40B4-BE49-F238E27FC236}">
                <a16:creationId xmlns:a16="http://schemas.microsoft.com/office/drawing/2014/main" id="{6352CDB8-E3F4-4407-93D5-990A8104E2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68" y="-456163"/>
            <a:ext cx="9118832" cy="1826804"/>
          </a:xfrm>
          <a:prstGeom prst="rect">
            <a:avLst/>
          </a:prstGeom>
        </p:spPr>
      </p:pic>
      <p:sp>
        <p:nvSpPr>
          <p:cNvPr id="11" name="TextBox 10"/>
          <p:cNvSpPr txBox="1"/>
          <p:nvPr/>
        </p:nvSpPr>
        <p:spPr>
          <a:xfrm>
            <a:off x="990600" y="898440"/>
            <a:ext cx="6157055" cy="1446501"/>
          </a:xfrm>
          <a:prstGeom prst="rect">
            <a:avLst/>
          </a:prstGeom>
          <a:noFill/>
        </p:spPr>
        <p:txBody>
          <a:bodyPr wrap="square" lIns="91391" tIns="45696" rIns="91391" bIns="45696" rtlCol="0">
            <a:spAutoFit/>
          </a:bodyPr>
          <a:lstStyle/>
          <a:p>
            <a:pPr algn="ctr"/>
            <a:r>
              <a:rPr lang="en-US" sz="4400" b="1">
                <a:ln w="3175">
                  <a:solidFill>
                    <a:schemeClr val="bg1"/>
                  </a:solidFill>
                </a:ln>
                <a:solidFill>
                  <a:srgbClr val="FF0000"/>
                </a:solidFill>
                <a:latin typeface="Arial-SGK-TV" pitchFamily="2" charset="0"/>
                <a:ea typeface="Arial-Rounded" pitchFamily="34" charset="0"/>
                <a:cs typeface="Arial-SGK-TV" pitchFamily="2" charset="0"/>
              </a:rPr>
              <a:t>TIẾNG VIỆT</a:t>
            </a:r>
          </a:p>
          <a:p>
            <a:pPr algn="ctr"/>
            <a:r>
              <a:rPr lang="en-US" sz="4400" b="1">
                <a:ln w="3175">
                  <a:solidFill>
                    <a:schemeClr val="bg1"/>
                  </a:solidFill>
                </a:ln>
                <a:solidFill>
                  <a:srgbClr val="FF0000"/>
                </a:solidFill>
                <a:latin typeface="Arial-SGK-TV" pitchFamily="2" charset="0"/>
                <a:ea typeface="Arial-Rounded" pitchFamily="34" charset="0"/>
                <a:cs typeface="Arial-SGK-TV" pitchFamily="2" charset="0"/>
              </a:rPr>
              <a:t>LỚP 1</a:t>
            </a:r>
          </a:p>
        </p:txBody>
      </p:sp>
    </p:spTree>
    <p:extLst>
      <p:ext uri="{BB962C8B-B14F-4D97-AF65-F5344CB8AC3E}">
        <p14:creationId xmlns:p14="http://schemas.microsoft.com/office/powerpoint/2010/main" val="3066779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71910" y="438150"/>
            <a:ext cx="8977746" cy="4031752"/>
          </a:xfrm>
          <a:prstGeom prst="rect">
            <a:avLst/>
          </a:prstGeom>
          <a:noFill/>
        </p:spPr>
        <p:txBody>
          <a:bodyPr wrap="square" lIns="91317" tIns="45660" rIns="91317" bIns="45660" rtlCol="0">
            <a:spAutoFit/>
          </a:bodyPr>
          <a:lstStyle/>
          <a:p>
            <a:pPr algn="just"/>
            <a:r>
              <a:rPr lang="en-US" sz="3200">
                <a:latin typeface="Arial" pitchFamily="34" charset="0"/>
                <a:ea typeface="Arial-Rounded" pitchFamily="34" charset="0"/>
                <a:cs typeface="Arial" pitchFamily="34" charset="0"/>
              </a:rPr>
              <a:t>	Một lúc sau, dê mẹ về. Nghe đúng tiếng mẹ, đàn dê con ra mở cửa và tíu tít khoe:</a:t>
            </a:r>
          </a:p>
          <a:p>
            <a:pPr algn="just"/>
            <a:r>
              <a:rPr lang="en-US" sz="3200">
                <a:latin typeface="Arial" pitchFamily="34" charset="0"/>
                <a:ea typeface="Arial-Rounded" pitchFamily="34" charset="0"/>
                <a:cs typeface="Arial" pitchFamily="34" charset="0"/>
              </a:rPr>
              <a:t>	- Lúc mẹ đi vắng, có tiếng gọi cửa, nhưng không phải giọng của mẹ nên chúng con không mở.</a:t>
            </a:r>
          </a:p>
          <a:p>
            <a:pPr algn="just"/>
            <a:r>
              <a:rPr lang="en-US" sz="3200">
                <a:latin typeface="Arial" pitchFamily="34" charset="0"/>
                <a:ea typeface="Arial-Rounded" pitchFamily="34" charset="0"/>
                <a:cs typeface="Arial" pitchFamily="34" charset="0"/>
              </a:rPr>
              <a:t>	Dê mẹ xoa đầu con:</a:t>
            </a:r>
          </a:p>
          <a:p>
            <a:pPr algn="just"/>
            <a:r>
              <a:rPr lang="en-US" sz="3200">
                <a:latin typeface="Arial" pitchFamily="34" charset="0"/>
                <a:ea typeface="Arial-Rounded" pitchFamily="34" charset="0"/>
                <a:cs typeface="Arial" pitchFamily="34" charset="0"/>
              </a:rPr>
              <a:t>	- Các con ngoan lắm!</a:t>
            </a:r>
          </a:p>
          <a:p>
            <a:pPr algn="r"/>
            <a:r>
              <a:rPr lang="en-US" sz="3200">
                <a:latin typeface="Arial" pitchFamily="34" charset="0"/>
                <a:ea typeface="Arial-Rounded" pitchFamily="34" charset="0"/>
                <a:cs typeface="Arial" pitchFamily="34" charset="0"/>
              </a:rPr>
              <a:t>				 (Theo </a:t>
            </a:r>
            <a:r>
              <a:rPr lang="en-US" sz="3200" i="1">
                <a:latin typeface="Arial" pitchFamily="34" charset="0"/>
                <a:ea typeface="Arial-Rounded" pitchFamily="34" charset="0"/>
                <a:cs typeface="Arial" pitchFamily="34" charset="0"/>
              </a:rPr>
              <a:t>Truyện cổ Grim</a:t>
            </a:r>
            <a:r>
              <a:rPr lang="en-US" sz="3200">
                <a:latin typeface="Arial" pitchFamily="34" charset="0"/>
                <a:ea typeface="Arial-Rounded" pitchFamily="34" charset="0"/>
                <a:cs typeface="Arial" pitchFamily="34" charset="0"/>
              </a:rPr>
              <a:t>)</a:t>
            </a:r>
          </a:p>
        </p:txBody>
      </p:sp>
      <p:cxnSp>
        <p:nvCxnSpPr>
          <p:cNvPr id="5" name="Straight Connector 4"/>
          <p:cNvCxnSpPr/>
          <p:nvPr/>
        </p:nvCxnSpPr>
        <p:spPr>
          <a:xfrm flipH="1">
            <a:off x="2622990" y="971550"/>
            <a:ext cx="8060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009900" y="386715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347893" y="3409950"/>
            <a:ext cx="7599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87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76350"/>
            <a:ext cx="5943600" cy="3886200"/>
          </a:xfrm>
        </p:spPr>
        <p:txBody>
          <a:bodyPr>
            <a:normAutofit/>
          </a:bodyPr>
          <a:lstStyle/>
          <a:p>
            <a:pPr algn="l"/>
            <a:r>
              <a:rPr lang="en-US" dirty="0" err="1">
                <a:latin typeface="Arial" pitchFamily="34" charset="0"/>
                <a:cs typeface="Arial" pitchFamily="34" charset="0"/>
              </a:rPr>
              <a:t>trong</a:t>
            </a:r>
            <a:r>
              <a:rPr lang="en-US" dirty="0">
                <a:latin typeface="Arial" pitchFamily="34" charset="0"/>
                <a:cs typeface="Arial" pitchFamily="34" charset="0"/>
              </a:rPr>
              <a:t>			</a:t>
            </a:r>
            <a:r>
              <a:rPr lang="en-US" dirty="0" err="1">
                <a:latin typeface="Arial" pitchFamily="34" charset="0"/>
                <a:cs typeface="Arial" pitchFamily="34" charset="0"/>
              </a:rPr>
              <a:t>sói</a:t>
            </a:r>
            <a:br>
              <a:rPr lang="en-US" dirty="0">
                <a:latin typeface="Arial" pitchFamily="34" charset="0"/>
                <a:cs typeface="Arial" pitchFamily="34" charset="0"/>
              </a:rPr>
            </a:br>
            <a:r>
              <a:rPr lang="en-US" dirty="0" err="1">
                <a:latin typeface="Arial" pitchFamily="34" charset="0"/>
                <a:cs typeface="Arial" pitchFamily="34" charset="0"/>
              </a:rPr>
              <a:t>sống</a:t>
            </a:r>
            <a:r>
              <a:rPr lang="en-US" dirty="0">
                <a:latin typeface="Arial" pitchFamily="34" charset="0"/>
                <a:cs typeface="Arial" pitchFamily="34" charset="0"/>
              </a:rPr>
              <a:t>			</a:t>
            </a:r>
            <a:r>
              <a:rPr lang="en-US" dirty="0" err="1">
                <a:latin typeface="Arial" pitchFamily="34" charset="0"/>
                <a:cs typeface="Arial" pitchFamily="34" charset="0"/>
              </a:rPr>
              <a:t>xa</a:t>
            </a:r>
            <a:br>
              <a:rPr lang="en-US" dirty="0">
                <a:latin typeface="Arial" pitchFamily="34" charset="0"/>
                <a:cs typeface="Arial" pitchFamily="34" charset="0"/>
              </a:rPr>
            </a:br>
            <a:r>
              <a:rPr lang="en-US" dirty="0" err="1">
                <a:latin typeface="Arial" pitchFamily="34" charset="0"/>
                <a:cs typeface="Arial" pitchFamily="34" charset="0"/>
              </a:rPr>
              <a:t>trước</a:t>
            </a:r>
            <a:r>
              <a:rPr lang="en-US" dirty="0">
                <a:latin typeface="Arial" pitchFamily="34" charset="0"/>
                <a:cs typeface="Arial" pitchFamily="34" charset="0"/>
              </a:rPr>
              <a:t>			</a:t>
            </a:r>
            <a:r>
              <a:rPr lang="en-US" dirty="0" err="1">
                <a:latin typeface="Arial" pitchFamily="34" charset="0"/>
                <a:cs typeface="Arial" pitchFamily="34" charset="0"/>
              </a:rPr>
              <a:t>sau</a:t>
            </a:r>
            <a:br>
              <a:rPr lang="en-US" dirty="0">
                <a:latin typeface="Arial" pitchFamily="34" charset="0"/>
                <a:cs typeface="Arial" pitchFamily="34" charset="0"/>
              </a:rPr>
            </a:br>
            <a:r>
              <a:rPr lang="en-US" dirty="0" err="1">
                <a:latin typeface="Arial" pitchFamily="34" charset="0"/>
                <a:cs typeface="Arial" pitchFamily="34" charset="0"/>
              </a:rPr>
              <a:t>tiếng</a:t>
            </a:r>
            <a:r>
              <a:rPr lang="en-US" dirty="0">
                <a:latin typeface="Arial" pitchFamily="34" charset="0"/>
                <a:cs typeface="Arial" pitchFamily="34" charset="0"/>
              </a:rPr>
              <a:t>			</a:t>
            </a:r>
            <a:r>
              <a:rPr lang="en-US" dirty="0" err="1">
                <a:latin typeface="Arial" pitchFamily="34" charset="0"/>
                <a:cs typeface="Arial" pitchFamily="34" charset="0"/>
              </a:rPr>
              <a:t>xoa</a:t>
            </a:r>
            <a:br>
              <a:rPr lang="en-US" dirty="0">
                <a:latin typeface="Arial" pitchFamily="34" charset="0"/>
                <a:cs typeface="Arial" pitchFamily="34" charset="0"/>
              </a:rPr>
            </a:br>
            <a:r>
              <a:rPr lang="en-US" dirty="0" err="1">
                <a:latin typeface="Arial" pitchFamily="34" charset="0"/>
                <a:cs typeface="Arial" pitchFamily="34" charset="0"/>
              </a:rPr>
              <a:t>ngoan</a:t>
            </a:r>
            <a:endParaRPr lang="en-US" dirty="0">
              <a:latin typeface="Arial" pitchFamily="34" charset="0"/>
              <a:cs typeface="Arial" pitchFamily="34" charset="0"/>
            </a:endParaRPr>
          </a:p>
        </p:txBody>
      </p:sp>
      <p:sp>
        <p:nvSpPr>
          <p:cNvPr id="3" name="Title 1"/>
          <p:cNvSpPr txBox="1">
            <a:spLocks/>
          </p:cNvSpPr>
          <p:nvPr/>
        </p:nvSpPr>
        <p:spPr>
          <a:xfrm>
            <a:off x="2021114" y="0"/>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a:latin typeface="Arial" pitchFamily="34" charset="0"/>
                <a:cs typeface="Arial" pitchFamily="34" charset="0"/>
              </a:rPr>
              <a:t>Luyện đọc từ</a:t>
            </a:r>
          </a:p>
        </p:txBody>
      </p:sp>
    </p:spTree>
    <p:extLst>
      <p:ext uri="{BB962C8B-B14F-4D97-AF65-F5344CB8AC3E}">
        <p14:creationId xmlns:p14="http://schemas.microsoft.com/office/powerpoint/2010/main" val="4038245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5" y="4501684"/>
            <a:ext cx="593819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tự ngắt câu vào SGK</a:t>
            </a:r>
          </a:p>
        </p:txBody>
      </p:sp>
      <p:sp>
        <p:nvSpPr>
          <p:cNvPr id="7" name="TextBox 6"/>
          <p:cNvSpPr txBox="1"/>
          <p:nvPr/>
        </p:nvSpPr>
        <p:spPr>
          <a:xfrm>
            <a:off x="0" y="4501684"/>
            <a:ext cx="5947064" cy="584666"/>
          </a:xfrm>
          <a:prstGeom prst="rect">
            <a:avLst/>
          </a:prstGeom>
          <a:solidFill>
            <a:srgbClr val="B9EDFF"/>
          </a:solidFill>
        </p:spPr>
        <p:txBody>
          <a:bodyPr wrap="square" lIns="91330" tIns="45666" rIns="91330" bIns="45666" rtlCol="0">
            <a:spAutoFit/>
          </a:bodyPr>
          <a:lstStyle/>
          <a:p>
            <a:pPr algn="ctr"/>
            <a:r>
              <a:rPr lang="vi-VN" sz="3200" dirty="0">
                <a:latin typeface="Arial" pitchFamily="34" charset="0"/>
                <a:ea typeface="Arial-Rounded" pitchFamily="34" charset="0"/>
                <a:cs typeface="Arial" pitchFamily="34" charset="0"/>
              </a:rPr>
              <a:t>Bài đọc có mấy câu?</a:t>
            </a:r>
            <a:endParaRPr lang="en-US" sz="3200" dirty="0">
              <a:latin typeface="Arial" pitchFamily="34" charset="0"/>
              <a:ea typeface="Arial-Rounded" pitchFamily="34" charset="0"/>
              <a:cs typeface="Arial" pitchFamily="34" charset="0"/>
            </a:endParaRPr>
          </a:p>
        </p:txBody>
      </p:sp>
      <p:sp>
        <p:nvSpPr>
          <p:cNvPr id="10" name="TextBox 9"/>
          <p:cNvSpPr txBox="1"/>
          <p:nvPr/>
        </p:nvSpPr>
        <p:spPr>
          <a:xfrm>
            <a:off x="1490273" y="89100"/>
            <a:ext cx="5947064"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Khi mẹ vắng nhà</a:t>
            </a:r>
          </a:p>
        </p:txBody>
      </p:sp>
      <p:sp>
        <p:nvSpPr>
          <p:cNvPr id="11" name="TextBox 10"/>
          <p:cNvSpPr txBox="1"/>
          <p:nvPr/>
        </p:nvSpPr>
        <p:spPr>
          <a:xfrm>
            <a:off x="71910" y="586926"/>
            <a:ext cx="8977746" cy="4185640"/>
          </a:xfrm>
          <a:prstGeom prst="rect">
            <a:avLst/>
          </a:prstGeom>
          <a:noFill/>
        </p:spPr>
        <p:txBody>
          <a:bodyPr wrap="square" lIns="91317" tIns="45660" rIns="91317" bIns="45660" rtlCol="0">
            <a:spAutoFit/>
          </a:bodyPr>
          <a:lstStyle/>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Trong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rừng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nọ</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sống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cùng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hôm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trước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kiếm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dặn</a:t>
            </a:r>
            <a:r>
              <a:rPr lang="en-US" sz="1900" dirty="0">
                <a:latin typeface="Arial" pitchFamily="34" charset="0"/>
                <a:ea typeface="Arial-Rounded" pitchFamily="34" charset="0"/>
                <a:cs typeface="Arial" pitchFamily="34" charset="0"/>
              </a:rPr>
              <a:t> con:</a:t>
            </a:r>
          </a:p>
          <a:p>
            <a:pPr algn="just"/>
            <a:r>
              <a:rPr lang="en-US" sz="1900" dirty="0">
                <a:latin typeface="Arial" pitchFamily="34" charset="0"/>
                <a:ea typeface="Arial-Rounded" pitchFamily="34" charset="0"/>
                <a:cs typeface="Arial" pitchFamily="34" charset="0"/>
              </a:rPr>
              <a:t>	- Ai </a:t>
            </a:r>
            <a:r>
              <a:rPr lang="en-US" sz="1900" dirty="0" err="1">
                <a:latin typeface="Arial" pitchFamily="34" charset="0"/>
                <a:ea typeface="Arial-Rounded" pitchFamily="34" charset="0"/>
                <a:cs typeface="Arial" pitchFamily="34" charset="0"/>
              </a:rPr>
              <a:t>đến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đừng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nhé</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Chỉ</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nghe</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nấp</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gần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gõ</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giả</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Nhớ</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lời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nói</a:t>
            </a:r>
            <a:r>
              <a:rPr lang="en-US" sz="1900" dirty="0">
                <a:latin typeface="Arial" pitchFamily="34" charset="0"/>
                <a:ea typeface="Arial-Rounded" pitchFamily="34" charset="0"/>
                <a:cs typeface="Arial" pitchFamily="34" charset="0"/>
              </a:rPr>
              <a:t>: </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đành</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bỏ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sau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về</a:t>
            </a:r>
            <a:r>
              <a:rPr lang="en-US" sz="1900" dirty="0">
                <a:latin typeface="Arial" pitchFamily="34" charset="0"/>
                <a:ea typeface="Arial-Rounded" pitchFamily="34" charset="0"/>
                <a:cs typeface="Arial" pitchFamily="34" charset="0"/>
              </a:rPr>
              <a:t>. Nghe </a:t>
            </a:r>
            <a:r>
              <a:rPr lang="en-US" sz="1900" dirty="0" err="1">
                <a:latin typeface="Arial" pitchFamily="34" charset="0"/>
                <a:ea typeface="Arial-Rounded" pitchFamily="34" charset="0"/>
                <a:cs typeface="Arial" pitchFamily="34" charset="0"/>
              </a:rPr>
              <a:t>đúng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ra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khoe</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vắng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nhưng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của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nên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chúng</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xoa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đầu</a:t>
            </a:r>
            <a:r>
              <a:rPr lang="en-US" sz="1900" dirty="0">
                <a:latin typeface="Arial" pitchFamily="34" charset="0"/>
                <a:ea typeface="Arial-Rounded" pitchFamily="34" charset="0"/>
                <a:cs typeface="Arial" pitchFamily="34" charset="0"/>
              </a:rPr>
              <a:t> con:</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ngoan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lắm</a:t>
            </a:r>
            <a:r>
              <a:rPr lang="en-US" sz="1900" dirty="0">
                <a:latin typeface="Arial" pitchFamily="34" charset="0"/>
                <a:ea typeface="Arial-Rounded" pitchFamily="34" charset="0"/>
                <a:cs typeface="Arial" pitchFamily="34" charset="0"/>
              </a:rPr>
              <a:t>!</a:t>
            </a:r>
          </a:p>
          <a:p>
            <a:pPr algn="r"/>
            <a:r>
              <a:rPr lang="en-US" sz="1900" dirty="0">
                <a:latin typeface="Arial" pitchFamily="34" charset="0"/>
                <a:ea typeface="Arial-Rounded" pitchFamily="34" charset="0"/>
                <a:cs typeface="Arial" pitchFamily="34" charset="0"/>
              </a:rPr>
              <a:t>				 (Theo </a:t>
            </a:r>
            <a:r>
              <a:rPr lang="en-US" sz="1900" i="1" dirty="0" err="1">
                <a:latin typeface="Arial" pitchFamily="34" charset="0"/>
                <a:ea typeface="Arial-Rounded" pitchFamily="34" charset="0"/>
                <a:cs typeface="Arial" pitchFamily="34" charset="0"/>
              </a:rPr>
              <a:t>Truyện</a:t>
            </a:r>
            <a:r>
              <a:rPr lang="en-US" sz="1900" i="1" dirty="0">
                <a:latin typeface="Arial" pitchFamily="34" charset="0"/>
                <a:ea typeface="Arial-Rounded" pitchFamily="34" charset="0"/>
                <a:cs typeface="Arial" pitchFamily="34" charset="0"/>
              </a:rPr>
              <a:t> </a:t>
            </a:r>
            <a:r>
              <a:rPr lang="en-US" sz="1900" i="1" dirty="0" err="1">
                <a:latin typeface="Arial" pitchFamily="34" charset="0"/>
                <a:ea typeface="Arial-Rounded" pitchFamily="34" charset="0"/>
                <a:cs typeface="Arial" pitchFamily="34" charset="0"/>
              </a:rPr>
              <a:t>cổ</a:t>
            </a:r>
            <a:r>
              <a:rPr lang="en-US" sz="1900" i="1" dirty="0">
                <a:latin typeface="Arial" pitchFamily="34" charset="0"/>
                <a:ea typeface="Arial-Rounded" pitchFamily="34" charset="0"/>
                <a:cs typeface="Arial" pitchFamily="34" charset="0"/>
              </a:rPr>
              <a:t> Grim</a:t>
            </a:r>
            <a:r>
              <a:rPr lang="en-US" sz="1900" dirty="0">
                <a:latin typeface="Arial" pitchFamily="34" charset="0"/>
                <a:ea typeface="Arial-Rounded" pitchFamily="34" charset="0"/>
                <a:cs typeface="Arial" pitchFamily="34" charset="0"/>
              </a:rPr>
              <a:t>)</a:t>
            </a:r>
          </a:p>
        </p:txBody>
      </p:sp>
      <p:sp>
        <p:nvSpPr>
          <p:cNvPr id="8" name="TextBox 7">
            <a:extLst>
              <a:ext uri="{FF2B5EF4-FFF2-40B4-BE49-F238E27FC236}">
                <a16:creationId xmlns:a16="http://schemas.microsoft.com/office/drawing/2014/main" id="{4B216100-5F3D-4612-922C-4399A890751C}"/>
              </a:ext>
            </a:extLst>
          </p:cNvPr>
          <p:cNvSpPr txBox="1"/>
          <p:nvPr/>
        </p:nvSpPr>
        <p:spPr>
          <a:xfrm>
            <a:off x="0" y="4480233"/>
            <a:ext cx="5947064" cy="584666"/>
          </a:xfrm>
          <a:prstGeom prst="rect">
            <a:avLst/>
          </a:prstGeom>
          <a:solidFill>
            <a:srgbClr val="B9EDFF"/>
          </a:solidFill>
        </p:spPr>
        <p:txBody>
          <a:bodyPr wrap="square" lIns="91330" tIns="45666" rIns="91330" bIns="45666" rtlCol="0">
            <a:spAutoFit/>
          </a:bodyPr>
          <a:lstStyle/>
          <a:p>
            <a:pPr algn="ctr"/>
            <a:r>
              <a:rPr lang="vi-VN" sz="3200" dirty="0">
                <a:solidFill>
                  <a:srgbClr val="FF0000"/>
                </a:solidFill>
                <a:latin typeface="Arial" pitchFamily="34" charset="0"/>
                <a:ea typeface="Arial-Rounded" pitchFamily="34" charset="0"/>
                <a:cs typeface="Arial" pitchFamily="34" charset="0"/>
              </a:rPr>
              <a:t>Bài đọc có 15 câu.</a:t>
            </a:r>
            <a:endParaRPr lang="en-US" sz="3200" dirty="0">
              <a:solidFill>
                <a:srgbClr val="FF0000"/>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733551"/>
            <a:ext cx="8407461" cy="1077109"/>
          </a:xfrm>
          <a:prstGeom prst="rect">
            <a:avLst/>
          </a:prstGeom>
          <a:noFill/>
        </p:spPr>
        <p:txBody>
          <a:bodyPr wrap="square" lIns="91330" tIns="45666" rIns="91330" bIns="45666" rtlCol="0">
            <a:spAutoFit/>
          </a:bodyPr>
          <a:lstStyle/>
          <a:p>
            <a:pPr algn="just"/>
            <a:r>
              <a:rPr lang="en-US" sz="3200" dirty="0" err="1">
                <a:latin typeface="Arial" pitchFamily="34" charset="0"/>
                <a:ea typeface="Arial-Rounded" pitchFamily="34" charset="0"/>
                <a:cs typeface="Arial" pitchFamily="34" charset="0"/>
              </a:rPr>
              <a:t>Trong</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khu</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rừng</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nọ</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có</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một</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đàn</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dê</a:t>
            </a:r>
            <a:r>
              <a:rPr lang="en-US" sz="3200" dirty="0">
                <a:latin typeface="Arial" pitchFamily="34" charset="0"/>
                <a:ea typeface="Arial-Rounded" pitchFamily="34" charset="0"/>
                <a:cs typeface="Arial" pitchFamily="34" charset="0"/>
              </a:rPr>
              <a:t> con </a:t>
            </a:r>
            <a:r>
              <a:rPr lang="en-US" sz="3200" dirty="0" err="1">
                <a:latin typeface="Arial" pitchFamily="34" charset="0"/>
                <a:ea typeface="Arial-Rounded" pitchFamily="34" charset="0"/>
                <a:cs typeface="Arial" pitchFamily="34" charset="0"/>
              </a:rPr>
              <a:t>sống</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cùng</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mẹ</a:t>
            </a:r>
            <a:r>
              <a:rPr lang="en-US" sz="3200" dirty="0">
                <a:latin typeface="Arial" pitchFamily="34" charset="0"/>
                <a:ea typeface="Arial-Rounded" pitchFamily="34" charset="0"/>
                <a:cs typeface="Arial" pitchFamily="34" charset="0"/>
              </a:rPr>
              <a:t>.</a:t>
            </a:r>
            <a:endParaRPr lang="en-US" sz="3200" dirty="0">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4114800" y="185902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3"/>
            <a:ext cx="8382000" cy="1077109"/>
          </a:xfrm>
          <a:prstGeom prst="rect">
            <a:avLst/>
          </a:prstGeom>
          <a:noFill/>
        </p:spPr>
        <p:txBody>
          <a:bodyPr wrap="square" lIns="91330" tIns="45666" rIns="91330" bIns="45666" rtlCol="0">
            <a:spAutoFit/>
          </a:bodyPr>
          <a:lstStyle/>
          <a:p>
            <a:pPr algn="just"/>
            <a:r>
              <a:rPr lang="en-US" sz="3200" dirty="0" err="1">
                <a:latin typeface="Arial" pitchFamily="34" charset="0"/>
                <a:ea typeface="Arial-Rounded" pitchFamily="34" charset="0"/>
                <a:cs typeface="Arial" pitchFamily="34" charset="0"/>
              </a:rPr>
              <a:t>Đợi</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dê</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mẹ</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đi</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xa</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nó</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gõ</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cửa</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và</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giả</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giọng</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dê</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mẹ</a:t>
            </a:r>
            <a:r>
              <a:rPr lang="en-US" sz="3200" dirty="0">
                <a:latin typeface="Arial" pitchFamily="34" charset="0"/>
                <a:ea typeface="Arial-Rounded" pitchFamily="34" charset="0"/>
                <a:cs typeface="Arial" pitchFamily="34" charset="0"/>
              </a:rPr>
              <a:t>.</a:t>
            </a:r>
            <a:endParaRPr lang="en-US" sz="3200" dirty="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3733800" y="320976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791200" y="317224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295400" y="3718701"/>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2209800" y="2340600"/>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1+#ppt_w/2"/>
                                          </p:val>
                                        </p:tav>
                                        <p:tav tm="100000">
                                          <p:val>
                                            <p:strVal val="#ppt_x"/>
                                          </p:val>
                                        </p:tav>
                                      </p:tavLst>
                                    </p:anim>
                                    <p:anim calcmode="lin" valueType="num">
                                      <p:cBhvr additive="base">
                                        <p:cTn id="2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67146" y="289380"/>
            <a:ext cx="8744856" cy="4801193"/>
          </a:xfrm>
          <a:prstGeom prst="rect">
            <a:avLst/>
          </a:prstGeom>
          <a:noFill/>
        </p:spPr>
        <p:txBody>
          <a:bodyPr wrap="square" lIns="91317" tIns="45660" rIns="91317" bIns="45660" rtlCol="0">
            <a:spAutoFit/>
          </a:bodyPr>
          <a:lstStyle/>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Trong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rừng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nọ</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sống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cùng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hôm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trước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kiếm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dặn</a:t>
            </a:r>
            <a:r>
              <a:rPr lang="en-US" sz="1900" dirty="0">
                <a:latin typeface="Arial" pitchFamily="34" charset="0"/>
                <a:ea typeface="Arial-Rounded" pitchFamily="34" charset="0"/>
                <a:cs typeface="Arial" pitchFamily="34" charset="0"/>
              </a:rPr>
              <a:t> con:</a:t>
            </a:r>
          </a:p>
          <a:p>
            <a:pPr algn="just">
              <a:spcAft>
                <a:spcPts val="600"/>
              </a:spcAft>
            </a:pPr>
            <a:r>
              <a:rPr lang="en-US" sz="1900" dirty="0">
                <a:latin typeface="Arial" pitchFamily="34" charset="0"/>
                <a:ea typeface="Arial-Rounded" pitchFamily="34" charset="0"/>
                <a:cs typeface="Arial" pitchFamily="34" charset="0"/>
              </a:rPr>
              <a:t>      - Ai </a:t>
            </a:r>
            <a:r>
              <a:rPr lang="en-US" sz="1900" dirty="0" err="1">
                <a:latin typeface="Arial" pitchFamily="34" charset="0"/>
                <a:ea typeface="Arial-Rounded" pitchFamily="34" charset="0"/>
                <a:cs typeface="Arial" pitchFamily="34" charset="0"/>
              </a:rPr>
              <a:t>đến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đừng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nhé</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Chỉ</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nghe</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spcBef>
                <a:spcPts val="1200"/>
              </a:spcBef>
            </a:pP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nấp</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gần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gõ</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giả</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Nhớ</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lời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nói</a:t>
            </a:r>
            <a:r>
              <a:rPr lang="en-US" sz="1900" dirty="0">
                <a:latin typeface="Arial" pitchFamily="34" charset="0"/>
                <a:ea typeface="Arial-Rounded" pitchFamily="34" charset="0"/>
                <a:cs typeface="Arial" pitchFamily="34" charset="0"/>
              </a:rPr>
              <a:t>: </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spcAft>
                <a:spcPts val="1200"/>
              </a:spcAft>
            </a:pP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đành</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bỏ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a:t>
            </a:r>
          </a:p>
          <a:p>
            <a:pPr algn="just">
              <a:spcBef>
                <a:spcPts val="600"/>
              </a:spcBef>
              <a:spcAft>
                <a:spcPts val="1200"/>
              </a:spcAft>
            </a:pP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sau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về</a:t>
            </a:r>
            <a:r>
              <a:rPr lang="en-US" sz="1900" dirty="0">
                <a:latin typeface="Arial" pitchFamily="34" charset="0"/>
                <a:ea typeface="Arial-Rounded" pitchFamily="34" charset="0"/>
                <a:cs typeface="Arial" pitchFamily="34" charset="0"/>
              </a:rPr>
              <a:t>. Nghe </a:t>
            </a:r>
            <a:r>
              <a:rPr lang="en-US" sz="1900" dirty="0" err="1">
                <a:latin typeface="Arial" pitchFamily="34" charset="0"/>
                <a:ea typeface="Arial-Rounded" pitchFamily="34" charset="0"/>
                <a:cs typeface="Arial" pitchFamily="34" charset="0"/>
              </a:rPr>
              <a:t>đúng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ra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khoe</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vắng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nhưng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của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nên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chúng</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xoa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đầu</a:t>
            </a:r>
            <a:r>
              <a:rPr lang="en-US" sz="1900" dirty="0">
                <a:latin typeface="Arial" pitchFamily="34" charset="0"/>
                <a:ea typeface="Arial-Rounded" pitchFamily="34" charset="0"/>
                <a:cs typeface="Arial" pitchFamily="34" charset="0"/>
              </a:rPr>
              <a:t> con:</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ngoan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lắm</a:t>
            </a:r>
            <a:r>
              <a:rPr lang="en-US" sz="1900" dirty="0">
                <a:latin typeface="Arial" pitchFamily="34" charset="0"/>
                <a:ea typeface="Arial-Rounded" pitchFamily="34" charset="0"/>
                <a:cs typeface="Arial" pitchFamily="34" charset="0"/>
              </a:rPr>
              <a:t>!</a:t>
            </a:r>
          </a:p>
          <a:p>
            <a:pPr algn="r"/>
            <a:r>
              <a:rPr lang="en-US" sz="1900" dirty="0">
                <a:latin typeface="Arial" pitchFamily="34" charset="0"/>
                <a:ea typeface="Arial-Rounded" pitchFamily="34" charset="0"/>
                <a:cs typeface="Arial" pitchFamily="34" charset="0"/>
              </a:rPr>
              <a:t>				 (Theo </a:t>
            </a:r>
            <a:r>
              <a:rPr lang="en-US" sz="1900" i="1" dirty="0" err="1">
                <a:latin typeface="Arial" pitchFamily="34" charset="0"/>
                <a:ea typeface="Arial-Rounded" pitchFamily="34" charset="0"/>
                <a:cs typeface="Arial" pitchFamily="34" charset="0"/>
              </a:rPr>
              <a:t>Truyện</a:t>
            </a:r>
            <a:r>
              <a:rPr lang="en-US" sz="1900" i="1" dirty="0">
                <a:latin typeface="Arial" pitchFamily="34" charset="0"/>
                <a:ea typeface="Arial-Rounded" pitchFamily="34" charset="0"/>
                <a:cs typeface="Arial" pitchFamily="34" charset="0"/>
              </a:rPr>
              <a:t> </a:t>
            </a:r>
            <a:r>
              <a:rPr lang="en-US" sz="1900" i="1" dirty="0" err="1">
                <a:latin typeface="Arial" pitchFamily="34" charset="0"/>
                <a:ea typeface="Arial-Rounded" pitchFamily="34" charset="0"/>
                <a:cs typeface="Arial" pitchFamily="34" charset="0"/>
              </a:rPr>
              <a:t>cổ</a:t>
            </a:r>
            <a:r>
              <a:rPr lang="en-US" sz="1900" i="1" dirty="0">
                <a:latin typeface="Arial" pitchFamily="34" charset="0"/>
                <a:ea typeface="Arial-Rounded" pitchFamily="34" charset="0"/>
                <a:cs typeface="Arial" pitchFamily="34" charset="0"/>
              </a:rPr>
              <a:t> Grim</a:t>
            </a:r>
            <a:r>
              <a:rPr lang="en-US" sz="1900" dirty="0">
                <a:latin typeface="Arial" pitchFamily="34" charset="0"/>
                <a:ea typeface="Arial-Rounded" pitchFamily="34" charset="0"/>
                <a:cs typeface="Arial" pitchFamily="34" charset="0"/>
              </a:rPr>
              <a:t>)</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21" y="160051"/>
            <a:ext cx="527050" cy="1044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89" y="1197247"/>
            <a:ext cx="527050" cy="1387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490273" y="-27012"/>
            <a:ext cx="5947064"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Khi mẹ vắng nhà</a:t>
            </a:r>
          </a:p>
        </p:txBody>
      </p:sp>
      <p:grpSp>
        <p:nvGrpSpPr>
          <p:cNvPr id="13" name="Group 12"/>
          <p:cNvGrpSpPr/>
          <p:nvPr/>
        </p:nvGrpSpPr>
        <p:grpSpPr>
          <a:xfrm>
            <a:off x="8610600" y="814034"/>
            <a:ext cx="98712" cy="435617"/>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2512869" y="2286922"/>
            <a:ext cx="98712" cy="435617"/>
            <a:chOff x="2590800" y="2272159"/>
            <a:chExt cx="98712" cy="435617"/>
          </a:xfrm>
        </p:grpSpPr>
        <p:cxnSp>
          <p:nvCxnSpPr>
            <p:cNvPr id="19" name="Straight Connector 1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3274002" y="4285919"/>
            <a:ext cx="98712" cy="435617"/>
            <a:chOff x="2590800" y="2272159"/>
            <a:chExt cx="98712" cy="435617"/>
          </a:xfrm>
        </p:grpSpPr>
        <p:cxnSp>
          <p:nvCxnSpPr>
            <p:cNvPr id="22" name="Straight Connector 21"/>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64" y="2446533"/>
            <a:ext cx="527050" cy="216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3811" y="570299"/>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1</a:t>
            </a:r>
          </a:p>
        </p:txBody>
      </p:sp>
      <p:sp>
        <p:nvSpPr>
          <p:cNvPr id="26" name="TextBox 25"/>
          <p:cNvSpPr txBox="1"/>
          <p:nvPr/>
        </p:nvSpPr>
        <p:spPr>
          <a:xfrm>
            <a:off x="-43047" y="1805406"/>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2</a:t>
            </a:r>
          </a:p>
        </p:txBody>
      </p:sp>
      <p:sp>
        <p:nvSpPr>
          <p:cNvPr id="27" name="TextBox 26"/>
          <p:cNvSpPr txBox="1"/>
          <p:nvPr/>
        </p:nvSpPr>
        <p:spPr>
          <a:xfrm>
            <a:off x="-45684" y="3455956"/>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3</a:t>
            </a: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4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81000" y="1657350"/>
            <a:ext cx="8744856" cy="1338707"/>
          </a:xfrm>
          <a:prstGeom prst="rect">
            <a:avLst/>
          </a:prstGeom>
          <a:noFill/>
        </p:spPr>
        <p:txBody>
          <a:bodyPr wrap="square" lIns="91317" tIns="45660" rIns="91317" bIns="45660" rtlCol="0">
            <a:spAutoFit/>
          </a:bodyPr>
          <a:lstStyle/>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Trong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rừng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nọ</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sống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cùng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hôm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trước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kiếm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dặn</a:t>
            </a:r>
            <a:r>
              <a:rPr lang="en-US" sz="1900" dirty="0">
                <a:latin typeface="Arial" pitchFamily="34" charset="0"/>
                <a:ea typeface="Arial-Rounded" pitchFamily="34" charset="0"/>
                <a:cs typeface="Arial" pitchFamily="34" charset="0"/>
              </a:rPr>
              <a:t> con:</a:t>
            </a:r>
          </a:p>
          <a:p>
            <a:pPr algn="just">
              <a:spcAft>
                <a:spcPts val="600"/>
              </a:spcAft>
            </a:pPr>
            <a:r>
              <a:rPr lang="en-US" sz="1900" dirty="0">
                <a:latin typeface="Arial" pitchFamily="34" charset="0"/>
                <a:ea typeface="Arial-Rounded" pitchFamily="34" charset="0"/>
                <a:cs typeface="Arial" pitchFamily="34" charset="0"/>
              </a:rPr>
              <a:t>      - Ai </a:t>
            </a:r>
            <a:r>
              <a:rPr lang="en-US" sz="1900" dirty="0" err="1">
                <a:latin typeface="Arial" pitchFamily="34" charset="0"/>
                <a:ea typeface="Arial-Rounded" pitchFamily="34" charset="0"/>
                <a:cs typeface="Arial" pitchFamily="34" charset="0"/>
              </a:rPr>
              <a:t>đến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đừng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nhé</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Chỉ</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nghe</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r"/>
            <a:r>
              <a:rPr lang="en-US" sz="1900" dirty="0">
                <a:latin typeface="Arial" pitchFamily="34" charset="0"/>
                <a:ea typeface="Arial-Rounded" pitchFamily="34" charset="0"/>
                <a:cs typeface="Arial" pitchFamily="34" charset="0"/>
              </a:rPr>
              <a:t>				</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475" y="1528021"/>
            <a:ext cx="527050" cy="1044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504127" y="1340958"/>
            <a:ext cx="5947064"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Khi mẹ vắng nhà</a:t>
            </a:r>
          </a:p>
        </p:txBody>
      </p:sp>
      <p:sp>
        <p:nvSpPr>
          <p:cNvPr id="25" name="TextBox 24"/>
          <p:cNvSpPr txBox="1"/>
          <p:nvPr/>
        </p:nvSpPr>
        <p:spPr>
          <a:xfrm>
            <a:off x="-19957" y="1938269"/>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1</a:t>
            </a:r>
          </a:p>
        </p:txBody>
      </p:sp>
    </p:spTree>
    <p:extLst>
      <p:ext uri="{BB962C8B-B14F-4D97-AF65-F5344CB8AC3E}">
        <p14:creationId xmlns:p14="http://schemas.microsoft.com/office/powerpoint/2010/main" val="810429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99144" y="1704724"/>
            <a:ext cx="8744856" cy="1261763"/>
          </a:xfrm>
          <a:prstGeom prst="rect">
            <a:avLst/>
          </a:prstGeom>
          <a:noFill/>
        </p:spPr>
        <p:txBody>
          <a:bodyPr wrap="square" lIns="91317" tIns="45660" rIns="91317" bIns="45660" rtlCol="0">
            <a:spAutoFit/>
          </a:bodyPr>
          <a:lstStyle/>
          <a:p>
            <a:pPr algn="just"/>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nấp</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gần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gõ</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giả</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Nhớ</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lời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nói</a:t>
            </a:r>
            <a:r>
              <a:rPr lang="en-US" sz="1900" dirty="0">
                <a:latin typeface="Arial" pitchFamily="34" charset="0"/>
                <a:ea typeface="Arial-Rounded" pitchFamily="34" charset="0"/>
                <a:cs typeface="Arial" pitchFamily="34" charset="0"/>
              </a:rPr>
              <a:t>: </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spcAft>
                <a:spcPts val="1200"/>
              </a:spcAft>
            </a:pP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đành</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bỏ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21" y="1428750"/>
            <a:ext cx="527050" cy="1434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3811" y="1941899"/>
            <a:ext cx="381000" cy="461544"/>
          </a:xfrm>
          <a:prstGeom prst="rect">
            <a:avLst/>
          </a:prstGeom>
          <a:noFill/>
        </p:spPr>
        <p:txBody>
          <a:bodyPr wrap="square" lIns="91317" tIns="45660" rIns="91317" bIns="45660" rtlCol="0">
            <a:spAutoFit/>
          </a:bodyPr>
          <a:lstStyle/>
          <a:p>
            <a:pPr algn="ctr"/>
            <a:r>
              <a:rPr lang="en-US" sz="2400" b="1" dirty="0">
                <a:latin typeface="Arial" pitchFamily="34" charset="0"/>
                <a:ea typeface="Arial-Rounded" pitchFamily="34" charset="0"/>
                <a:cs typeface="Arial" pitchFamily="34" charset="0"/>
              </a:rPr>
              <a:t>2</a:t>
            </a:r>
          </a:p>
        </p:txBody>
      </p:sp>
      <p:cxnSp>
        <p:nvCxnSpPr>
          <p:cNvPr id="3" name="Straight Connector 2">
            <a:extLst>
              <a:ext uri="{FF2B5EF4-FFF2-40B4-BE49-F238E27FC236}">
                <a16:creationId xmlns:a16="http://schemas.microsoft.com/office/drawing/2014/main" id="{5083EDD3-400E-48EE-9DA4-4F9146A9C587}"/>
              </a:ext>
            </a:extLst>
          </p:cNvPr>
          <p:cNvCxnSpPr/>
          <p:nvPr/>
        </p:nvCxnSpPr>
        <p:spPr>
          <a:xfrm>
            <a:off x="6477000" y="2038350"/>
            <a:ext cx="914400" cy="0"/>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246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85381"/>
            <a:ext cx="8229600" cy="857250"/>
          </a:xfrm>
        </p:spPr>
        <p:txBody>
          <a:bodyPr>
            <a:normAutofit/>
          </a:bodyPr>
          <a:lstStyle/>
          <a:p>
            <a:r>
              <a:rPr lang="en-US" sz="4000">
                <a:latin typeface="Arial" pitchFamily="34" charset="0"/>
                <a:cs typeface="Arial" pitchFamily="34" charset="0"/>
              </a:rPr>
              <a:t>Giải nghĩa từ khó:</a:t>
            </a:r>
          </a:p>
        </p:txBody>
      </p:sp>
      <p:sp>
        <p:nvSpPr>
          <p:cNvPr id="3" name="Title 1"/>
          <p:cNvSpPr txBox="1">
            <a:spLocks/>
          </p:cNvSpPr>
          <p:nvPr/>
        </p:nvSpPr>
        <p:spPr>
          <a:xfrm>
            <a:off x="228600" y="1657350"/>
            <a:ext cx="9144000" cy="857250"/>
          </a:xfrm>
          <a:prstGeom prst="rect">
            <a:avLst/>
          </a:prstGeom>
        </p:spPr>
        <p:txBody>
          <a:bodyPr vert="horz" lIns="91317" tIns="45660" rIns="91317" bIns="45660" rtlCol="0" anchor="ctr">
            <a:normAutofit fontScale="7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dirty="0" err="1">
                <a:solidFill>
                  <a:srgbClr val="FF0000"/>
                </a:solidFill>
                <a:latin typeface="Arial" pitchFamily="34" charset="0"/>
                <a:cs typeface="Arial" pitchFamily="34" charset="0"/>
              </a:rPr>
              <a:t>Giả</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giọng</a:t>
            </a:r>
            <a:r>
              <a:rPr lang="en-US" b="1" dirty="0">
                <a:latin typeface="Arial" pitchFamily="34" charset="0"/>
                <a:cs typeface="Arial" pitchFamily="34" charset="0"/>
              </a:rPr>
              <a:t>:</a:t>
            </a:r>
            <a:r>
              <a:rPr lang="en-US" b="1" dirty="0">
                <a:solidFill>
                  <a:srgbClr val="FF0000"/>
                </a:solidFill>
                <a:latin typeface="Arial" pitchFamily="34" charset="0"/>
                <a:cs typeface="Arial" pitchFamily="34" charset="0"/>
              </a:rPr>
              <a:t> </a:t>
            </a:r>
            <a:r>
              <a:rPr lang="en-US" dirty="0" err="1">
                <a:latin typeface="Arial" pitchFamily="34" charset="0"/>
                <a:cs typeface="Arial" pitchFamily="34" charset="0"/>
              </a:rPr>
              <a:t>cố</a:t>
            </a:r>
            <a:r>
              <a:rPr lang="en-US" dirty="0">
                <a:latin typeface="Arial" pitchFamily="34" charset="0"/>
                <a:cs typeface="Arial" pitchFamily="34" charset="0"/>
              </a:rPr>
              <a:t> ý </a:t>
            </a:r>
            <a:r>
              <a:rPr lang="en-US" dirty="0" err="1">
                <a:latin typeface="Arial" pitchFamily="34" charset="0"/>
                <a:cs typeface="Arial" pitchFamily="34" charset="0"/>
              </a:rPr>
              <a:t>nói</a:t>
            </a:r>
            <a:r>
              <a:rPr lang="en-US" dirty="0">
                <a:latin typeface="Arial" pitchFamily="34" charset="0"/>
                <a:cs typeface="Arial" pitchFamily="34" charset="0"/>
              </a:rPr>
              <a:t> </a:t>
            </a:r>
            <a:r>
              <a:rPr lang="en-US" dirty="0" err="1">
                <a:latin typeface="Arial" pitchFamily="34" charset="0"/>
                <a:cs typeface="Arial" pitchFamily="34" charset="0"/>
              </a:rPr>
              <a:t>giống</a:t>
            </a:r>
            <a:r>
              <a:rPr lang="en-US" dirty="0">
                <a:latin typeface="Arial" pitchFamily="34" charset="0"/>
                <a:cs typeface="Arial" pitchFamily="34" charset="0"/>
              </a:rPr>
              <a:t> </a:t>
            </a:r>
            <a:r>
              <a:rPr lang="en-US" dirty="0" err="1">
                <a:latin typeface="Arial" pitchFamily="34" charset="0"/>
                <a:cs typeface="Arial" pitchFamily="34" charset="0"/>
              </a:rPr>
              <a:t>tiếng</a:t>
            </a:r>
            <a:r>
              <a:rPr lang="en-US" dirty="0">
                <a:latin typeface="Arial" pitchFamily="34" charset="0"/>
                <a:cs typeface="Arial" pitchFamily="34" charset="0"/>
              </a:rPr>
              <a:t> </a:t>
            </a:r>
            <a:r>
              <a:rPr lang="en-US" dirty="0" err="1">
                <a:latin typeface="Arial" pitchFamily="34" charset="0"/>
                <a:cs typeface="Arial" pitchFamily="34" charset="0"/>
              </a:rPr>
              <a:t>của</a:t>
            </a:r>
            <a:r>
              <a:rPr lang="en-US" dirty="0">
                <a:latin typeface="Arial" pitchFamily="34" charset="0"/>
                <a:cs typeface="Arial" pitchFamily="34" charset="0"/>
              </a:rPr>
              <a:t> </a:t>
            </a:r>
            <a:r>
              <a:rPr lang="en-US" dirty="0" err="1">
                <a:latin typeface="Arial" pitchFamily="34" charset="0"/>
                <a:cs typeface="Arial" pitchFamily="34" charset="0"/>
              </a:rPr>
              <a:t>người</a:t>
            </a:r>
            <a:r>
              <a:rPr lang="en-US" dirty="0">
                <a:latin typeface="Arial" pitchFamily="34" charset="0"/>
                <a:cs typeface="Arial" pitchFamily="34" charset="0"/>
              </a:rPr>
              <a:t> </a:t>
            </a:r>
            <a:r>
              <a:rPr lang="en-US" dirty="0" err="1">
                <a:latin typeface="Arial" pitchFamily="34" charset="0"/>
                <a:cs typeface="Arial" pitchFamily="34" charset="0"/>
              </a:rPr>
              <a:t>khác</a:t>
            </a:r>
            <a:r>
              <a:rPr lang="en-US" dirty="0">
                <a:latin typeface="Arial" pitchFamily="34" charset="0"/>
                <a:cs typeface="Arial" pitchFamily="34" charset="0"/>
              </a:rPr>
              <a:t>.</a:t>
            </a:r>
          </a:p>
        </p:txBody>
      </p:sp>
    </p:spTree>
    <p:extLst>
      <p:ext uri="{BB962C8B-B14F-4D97-AF65-F5344CB8AC3E}">
        <p14:creationId xmlns:p14="http://schemas.microsoft.com/office/powerpoint/2010/main" val="502384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17225" y="1502287"/>
            <a:ext cx="8744856" cy="2138926"/>
          </a:xfrm>
          <a:prstGeom prst="rect">
            <a:avLst/>
          </a:prstGeom>
          <a:noFill/>
        </p:spPr>
        <p:txBody>
          <a:bodyPr wrap="square" lIns="91317" tIns="45660" rIns="91317" bIns="45660" rtlCol="0">
            <a:spAutoFit/>
          </a:bodyPr>
          <a:lstStyle/>
          <a:p>
            <a:pPr algn="just"/>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sau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về</a:t>
            </a:r>
            <a:r>
              <a:rPr lang="en-US" sz="1900" dirty="0">
                <a:latin typeface="Arial" pitchFamily="34" charset="0"/>
                <a:ea typeface="Arial-Rounded" pitchFamily="34" charset="0"/>
                <a:cs typeface="Arial" pitchFamily="34" charset="0"/>
              </a:rPr>
              <a:t>. Nghe </a:t>
            </a:r>
            <a:r>
              <a:rPr lang="en-US" sz="1900" dirty="0" err="1">
                <a:latin typeface="Arial" pitchFamily="34" charset="0"/>
                <a:ea typeface="Arial-Rounded" pitchFamily="34" charset="0"/>
                <a:cs typeface="Arial" pitchFamily="34" charset="0"/>
              </a:rPr>
              <a:t>đúng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ra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khoe</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vắng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nhưng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của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nên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chúng</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xoa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đầu</a:t>
            </a:r>
            <a:r>
              <a:rPr lang="en-US" sz="1900" dirty="0">
                <a:latin typeface="Arial" pitchFamily="34" charset="0"/>
                <a:ea typeface="Arial-Rounded" pitchFamily="34" charset="0"/>
                <a:cs typeface="Arial" pitchFamily="34" charset="0"/>
              </a:rPr>
              <a:t> con:</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ngoan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lắm</a:t>
            </a:r>
            <a:r>
              <a:rPr lang="en-US" sz="1900" dirty="0">
                <a:latin typeface="Arial" pitchFamily="34" charset="0"/>
                <a:ea typeface="Arial-Rounded" pitchFamily="34" charset="0"/>
                <a:cs typeface="Arial" pitchFamily="34" charset="0"/>
              </a:rPr>
              <a:t>!</a:t>
            </a:r>
          </a:p>
          <a:p>
            <a:pPr algn="r"/>
            <a:r>
              <a:rPr lang="en-US" sz="1900" dirty="0">
                <a:latin typeface="Arial" pitchFamily="34" charset="0"/>
                <a:ea typeface="Arial-Rounded" pitchFamily="34" charset="0"/>
                <a:cs typeface="Arial" pitchFamily="34" charset="0"/>
              </a:rPr>
              <a:t>				 (Theo </a:t>
            </a:r>
            <a:r>
              <a:rPr lang="en-US" sz="1900" i="1" dirty="0" err="1">
                <a:latin typeface="Arial" pitchFamily="34" charset="0"/>
                <a:ea typeface="Arial-Rounded" pitchFamily="34" charset="0"/>
                <a:cs typeface="Arial" pitchFamily="34" charset="0"/>
              </a:rPr>
              <a:t>Truyện</a:t>
            </a:r>
            <a:r>
              <a:rPr lang="en-US" sz="1900" i="1" dirty="0">
                <a:latin typeface="Arial" pitchFamily="34" charset="0"/>
                <a:ea typeface="Arial-Rounded" pitchFamily="34" charset="0"/>
                <a:cs typeface="Arial" pitchFamily="34" charset="0"/>
              </a:rPr>
              <a:t> </a:t>
            </a:r>
            <a:r>
              <a:rPr lang="en-US" sz="1900" i="1" dirty="0" err="1">
                <a:latin typeface="Arial" pitchFamily="34" charset="0"/>
                <a:ea typeface="Arial-Rounded" pitchFamily="34" charset="0"/>
                <a:cs typeface="Arial" pitchFamily="34" charset="0"/>
              </a:rPr>
              <a:t>cổ</a:t>
            </a:r>
            <a:r>
              <a:rPr lang="en-US" sz="1900" i="1" dirty="0">
                <a:latin typeface="Arial" pitchFamily="34" charset="0"/>
                <a:ea typeface="Arial-Rounded" pitchFamily="34" charset="0"/>
                <a:cs typeface="Arial" pitchFamily="34" charset="0"/>
              </a:rPr>
              <a:t> Grim</a:t>
            </a:r>
            <a:r>
              <a:rPr lang="en-US" sz="1900" dirty="0">
                <a:latin typeface="Arial" pitchFamily="34" charset="0"/>
                <a:ea typeface="Arial-Rounded" pitchFamily="34" charset="0"/>
                <a:cs typeface="Arial" pitchFamily="34" charset="0"/>
              </a:rPr>
              <a:t>)</a:t>
            </a:r>
          </a:p>
        </p:txBody>
      </p:sp>
      <p:pic>
        <p:nvPicPr>
          <p:cNvPr id="2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273" y="1140532"/>
            <a:ext cx="527050" cy="216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68630" y="2221394"/>
            <a:ext cx="381000" cy="461544"/>
          </a:xfrm>
          <a:prstGeom prst="rect">
            <a:avLst/>
          </a:prstGeom>
          <a:noFill/>
        </p:spPr>
        <p:txBody>
          <a:bodyPr wrap="square" lIns="91317" tIns="45660" rIns="91317" bIns="45660" rtlCol="0">
            <a:spAutoFit/>
          </a:bodyPr>
          <a:lstStyle/>
          <a:p>
            <a:pPr algn="ctr"/>
            <a:r>
              <a:rPr lang="en-US" sz="2400" b="1" dirty="0">
                <a:latin typeface="Arial" pitchFamily="34" charset="0"/>
                <a:ea typeface="Arial-Rounded" pitchFamily="34" charset="0"/>
                <a:cs typeface="Arial" pitchFamily="34" charset="0"/>
              </a:rPr>
              <a:t>3</a:t>
            </a:r>
          </a:p>
        </p:txBody>
      </p:sp>
      <p:cxnSp>
        <p:nvCxnSpPr>
          <p:cNvPr id="28" name="Straight Connector 27">
            <a:extLst>
              <a:ext uri="{FF2B5EF4-FFF2-40B4-BE49-F238E27FC236}">
                <a16:creationId xmlns:a16="http://schemas.microsoft.com/office/drawing/2014/main" id="{4D0BB478-83E5-4FCD-BB77-98196CE58A64}"/>
              </a:ext>
            </a:extLst>
          </p:cNvPr>
          <p:cNvCxnSpPr>
            <a:cxnSpLocks/>
          </p:cNvCxnSpPr>
          <p:nvPr/>
        </p:nvCxnSpPr>
        <p:spPr>
          <a:xfrm>
            <a:off x="8458200" y="1809750"/>
            <a:ext cx="703881" cy="0"/>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9016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85381"/>
            <a:ext cx="8229600" cy="857250"/>
          </a:xfrm>
        </p:spPr>
        <p:txBody>
          <a:bodyPr>
            <a:normAutofit/>
          </a:bodyPr>
          <a:lstStyle/>
          <a:p>
            <a:r>
              <a:rPr lang="en-US" sz="4000">
                <a:latin typeface="Arial" pitchFamily="34" charset="0"/>
                <a:cs typeface="Arial" pitchFamily="34" charset="0"/>
              </a:rPr>
              <a:t>Giải nghĩa từ khó:</a:t>
            </a:r>
          </a:p>
        </p:txBody>
      </p:sp>
      <p:sp>
        <p:nvSpPr>
          <p:cNvPr id="6" name="Title 1"/>
          <p:cNvSpPr txBox="1">
            <a:spLocks/>
          </p:cNvSpPr>
          <p:nvPr/>
        </p:nvSpPr>
        <p:spPr>
          <a:xfrm>
            <a:off x="352586" y="1657350"/>
            <a:ext cx="8915400" cy="857250"/>
          </a:xfrm>
          <a:prstGeom prst="rect">
            <a:avLst/>
          </a:prstGeom>
        </p:spPr>
        <p:txBody>
          <a:bodyPr vert="horz" lIns="91317" tIns="45660" rIns="91317" bIns="45660" rtlCol="0" anchor="ctr">
            <a:normAutofit fontScale="7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dirty="0" err="1">
                <a:solidFill>
                  <a:srgbClr val="FF0000"/>
                </a:solidFill>
                <a:latin typeface="Arial" pitchFamily="34" charset="0"/>
                <a:cs typeface="Arial" pitchFamily="34" charset="0"/>
              </a:rPr>
              <a:t>Tíu</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tít</a:t>
            </a:r>
            <a:r>
              <a:rPr lang="en-US" b="1" dirty="0">
                <a:latin typeface="Arial" pitchFamily="34" charset="0"/>
                <a:cs typeface="Arial" pitchFamily="34" charset="0"/>
              </a:rPr>
              <a:t>:</a:t>
            </a:r>
            <a:r>
              <a:rPr lang="en-US" b="1" dirty="0">
                <a:solidFill>
                  <a:srgbClr val="FF0000"/>
                </a:solidFill>
                <a:latin typeface="Arial" pitchFamily="34" charset="0"/>
                <a:cs typeface="Arial" pitchFamily="34" charset="0"/>
              </a:rPr>
              <a:t> </a:t>
            </a:r>
            <a:r>
              <a:rPr lang="en-US" dirty="0" err="1">
                <a:latin typeface="Arial" pitchFamily="34" charset="0"/>
                <a:cs typeface="Arial" pitchFamily="34" charset="0"/>
              </a:rPr>
              <a:t>tả</a:t>
            </a:r>
            <a:r>
              <a:rPr lang="en-US" dirty="0">
                <a:latin typeface="Arial" pitchFamily="34" charset="0"/>
                <a:cs typeface="Arial" pitchFamily="34" charset="0"/>
              </a:rPr>
              <a:t> </a:t>
            </a:r>
            <a:r>
              <a:rPr lang="en-US" dirty="0" err="1">
                <a:latin typeface="Arial" pitchFamily="34" charset="0"/>
                <a:cs typeface="Arial" pitchFamily="34" charset="0"/>
              </a:rPr>
              <a:t>tiếng</a:t>
            </a:r>
            <a:r>
              <a:rPr lang="en-US" dirty="0">
                <a:latin typeface="Arial" pitchFamily="34" charset="0"/>
                <a:cs typeface="Arial" pitchFamily="34" charset="0"/>
              </a:rPr>
              <a:t> </a:t>
            </a:r>
            <a:r>
              <a:rPr lang="en-US" dirty="0" err="1">
                <a:latin typeface="Arial" pitchFamily="34" charset="0"/>
                <a:cs typeface="Arial" pitchFamily="34" charset="0"/>
              </a:rPr>
              <a:t>nói</a:t>
            </a:r>
            <a:r>
              <a:rPr lang="en-US" dirty="0">
                <a:latin typeface="Arial" pitchFamily="34" charset="0"/>
                <a:cs typeface="Arial" pitchFamily="34" charset="0"/>
              </a:rPr>
              <a:t> </a:t>
            </a:r>
            <a:r>
              <a:rPr lang="en-US" dirty="0" err="1">
                <a:latin typeface="Arial" pitchFamily="34" charset="0"/>
                <a:cs typeface="Arial" pitchFamily="34" charset="0"/>
              </a:rPr>
              <a:t>cười</a:t>
            </a:r>
            <a:r>
              <a:rPr lang="en-US" dirty="0">
                <a:latin typeface="Arial" pitchFamily="34" charset="0"/>
                <a:cs typeface="Arial" pitchFamily="34" charset="0"/>
              </a:rPr>
              <a:t> </a:t>
            </a:r>
            <a:r>
              <a:rPr lang="en-US" dirty="0" err="1">
                <a:latin typeface="Arial" pitchFamily="34" charset="0"/>
                <a:cs typeface="Arial" pitchFamily="34" charset="0"/>
              </a:rPr>
              <a:t>liên</a:t>
            </a:r>
            <a:r>
              <a:rPr lang="en-US" dirty="0">
                <a:latin typeface="Arial" pitchFamily="34" charset="0"/>
                <a:cs typeface="Arial" pitchFamily="34" charset="0"/>
              </a:rPr>
              <a:t> </a:t>
            </a:r>
            <a:r>
              <a:rPr lang="en-US" dirty="0" err="1">
                <a:latin typeface="Arial" pitchFamily="34" charset="0"/>
                <a:cs typeface="Arial" pitchFamily="34" charset="0"/>
              </a:rPr>
              <a:t>tiếp</a:t>
            </a:r>
            <a:r>
              <a:rPr lang="en-US" dirty="0">
                <a:latin typeface="Arial" pitchFamily="34" charset="0"/>
                <a:cs typeface="Arial" pitchFamily="34" charset="0"/>
              </a:rPr>
              <a:t> </a:t>
            </a:r>
            <a:r>
              <a:rPr lang="en-US" dirty="0" err="1">
                <a:latin typeface="Arial" pitchFamily="34" charset="0"/>
                <a:cs typeface="Arial" pitchFamily="34" charset="0"/>
              </a:rPr>
              <a:t>không</a:t>
            </a:r>
            <a:r>
              <a:rPr lang="en-US" dirty="0">
                <a:latin typeface="Arial" pitchFamily="34" charset="0"/>
                <a:cs typeface="Arial" pitchFamily="34" charset="0"/>
              </a:rPr>
              <a:t> </a:t>
            </a:r>
            <a:r>
              <a:rPr lang="en-US" dirty="0" err="1">
                <a:latin typeface="Arial" pitchFamily="34" charset="0"/>
                <a:cs typeface="Arial" pitchFamily="34" charset="0"/>
              </a:rPr>
              <a:t>ngừng</a:t>
            </a:r>
            <a:r>
              <a:rPr lang="en-US" dirty="0">
                <a:latin typeface="Arial" pitchFamily="34" charset="0"/>
                <a:cs typeface="Arial" pitchFamily="34" charset="0"/>
              </a:rPr>
              <a:t>.</a:t>
            </a:r>
          </a:p>
        </p:txBody>
      </p:sp>
    </p:spTree>
    <p:extLst>
      <p:ext uri="{BB962C8B-B14F-4D97-AF65-F5344CB8AC3E}">
        <p14:creationId xmlns:p14="http://schemas.microsoft.com/office/powerpoint/2010/main" val="4282111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5105400" y="3378344"/>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9" y="158966"/>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166" y="41910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3" name="Cloud 2"/>
          <p:cNvSpPr/>
          <p:nvPr/>
        </p:nvSpPr>
        <p:spPr>
          <a:xfrm>
            <a:off x="1371600" y="590550"/>
            <a:ext cx="6032965"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itchFamily="34" charset="0"/>
                <a:ea typeface="Arial-Rounded" pitchFamily="34" charset="0"/>
                <a:cs typeface="Arial" pitchFamily="34" charset="0"/>
              </a:rPr>
              <a:t>Ôn và khởi động</a:t>
            </a:r>
            <a:endParaRPr lang="en-US" sz="4000">
              <a:solidFill>
                <a:schemeClr val="tx1"/>
              </a:solidFill>
            </a:endParaRPr>
          </a:p>
        </p:txBody>
      </p:sp>
    </p:spTree>
    <p:extLst>
      <p:ext uri="{BB962C8B-B14F-4D97-AF65-F5344CB8AC3E}">
        <p14:creationId xmlns:p14="http://schemas.microsoft.com/office/powerpoint/2010/main" val="534346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200" y="4516515"/>
            <a:ext cx="6096000" cy="584666"/>
          </a:xfrm>
          <a:prstGeom prst="rect">
            <a:avLst/>
          </a:prstGeom>
          <a:solidFill>
            <a:srgbClr val="B9EDFF"/>
          </a:solidFill>
        </p:spPr>
        <p:txBody>
          <a:bodyPr wrap="square" lIns="91330" tIns="45666" rIns="91330" bIns="45666" rtlCol="0">
            <a:spAutoFit/>
          </a:bodyPr>
          <a:lstStyle/>
          <a:p>
            <a:pPr algn="ctr"/>
            <a:r>
              <a:rPr lang="en-US" sz="3200" dirty="0" err="1">
                <a:latin typeface="Arial" pitchFamily="34" charset="0"/>
                <a:ea typeface="Arial-Rounded" pitchFamily="34" charset="0"/>
                <a:cs typeface="Arial" pitchFamily="34" charset="0"/>
              </a:rPr>
              <a:t>Đọc</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toàn</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bài</a:t>
            </a:r>
            <a:endParaRPr lang="en-US" sz="3200" dirty="0">
              <a:latin typeface="Arial" pitchFamily="34" charset="0"/>
              <a:ea typeface="Arial-Rounded" pitchFamily="34" charset="0"/>
              <a:cs typeface="Arial" pitchFamily="34" charset="0"/>
            </a:endParaRPr>
          </a:p>
        </p:txBody>
      </p:sp>
      <p:sp>
        <p:nvSpPr>
          <p:cNvPr id="7" name="TextBox 6"/>
          <p:cNvSpPr txBox="1"/>
          <p:nvPr/>
        </p:nvSpPr>
        <p:spPr>
          <a:xfrm>
            <a:off x="1490273" y="89100"/>
            <a:ext cx="5947064"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Khi mẹ vắng nhà</a:t>
            </a:r>
          </a:p>
        </p:txBody>
      </p:sp>
      <p:sp>
        <p:nvSpPr>
          <p:cNvPr id="8" name="TextBox 7"/>
          <p:cNvSpPr txBox="1"/>
          <p:nvPr/>
        </p:nvSpPr>
        <p:spPr>
          <a:xfrm>
            <a:off x="71910" y="586926"/>
            <a:ext cx="8977746" cy="4185640"/>
          </a:xfrm>
          <a:prstGeom prst="rect">
            <a:avLst/>
          </a:prstGeom>
          <a:noFill/>
        </p:spPr>
        <p:txBody>
          <a:bodyPr wrap="square" lIns="91317" tIns="45660" rIns="91317" bIns="45660" rtlCol="0">
            <a:spAutoFit/>
          </a:bodyPr>
          <a:lstStyle/>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Trong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rừng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nọ</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sống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cùng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hôm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trước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kiếm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dặn</a:t>
            </a:r>
            <a:r>
              <a:rPr lang="en-US" sz="1900" dirty="0">
                <a:latin typeface="Arial" pitchFamily="34" charset="0"/>
                <a:ea typeface="Arial-Rounded" pitchFamily="34" charset="0"/>
                <a:cs typeface="Arial" pitchFamily="34" charset="0"/>
              </a:rPr>
              <a:t> con:</a:t>
            </a:r>
          </a:p>
          <a:p>
            <a:pPr algn="just"/>
            <a:r>
              <a:rPr lang="en-US" sz="1900" dirty="0">
                <a:latin typeface="Arial" pitchFamily="34" charset="0"/>
                <a:ea typeface="Arial-Rounded" pitchFamily="34" charset="0"/>
                <a:cs typeface="Arial" pitchFamily="34" charset="0"/>
              </a:rPr>
              <a:t>	- Ai </a:t>
            </a:r>
            <a:r>
              <a:rPr lang="en-US" sz="1900" dirty="0" err="1">
                <a:latin typeface="Arial" pitchFamily="34" charset="0"/>
                <a:ea typeface="Arial-Rounded" pitchFamily="34" charset="0"/>
                <a:cs typeface="Arial" pitchFamily="34" charset="0"/>
              </a:rPr>
              <a:t>đến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đừng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nhé</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Chỉ</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nghe</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nấp</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gần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gõ</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giả</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Nhớ</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lời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nói</a:t>
            </a:r>
            <a:r>
              <a:rPr lang="en-US" sz="1900" dirty="0">
                <a:latin typeface="Arial" pitchFamily="34" charset="0"/>
                <a:ea typeface="Arial-Rounded" pitchFamily="34" charset="0"/>
                <a:cs typeface="Arial" pitchFamily="34" charset="0"/>
              </a:rPr>
              <a:t>: </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đành</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bỏ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sau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về</a:t>
            </a:r>
            <a:r>
              <a:rPr lang="en-US" sz="1900" dirty="0">
                <a:latin typeface="Arial" pitchFamily="34" charset="0"/>
                <a:ea typeface="Arial-Rounded" pitchFamily="34" charset="0"/>
                <a:cs typeface="Arial" pitchFamily="34" charset="0"/>
              </a:rPr>
              <a:t>. Nghe </a:t>
            </a:r>
            <a:r>
              <a:rPr lang="en-US" sz="1900" dirty="0" err="1">
                <a:latin typeface="Arial" pitchFamily="34" charset="0"/>
                <a:ea typeface="Arial-Rounded" pitchFamily="34" charset="0"/>
                <a:cs typeface="Arial" pitchFamily="34" charset="0"/>
              </a:rPr>
              <a:t>đúng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ra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khoe</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vắng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nhưng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của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nên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chúng</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xoa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đầu</a:t>
            </a:r>
            <a:r>
              <a:rPr lang="en-US" sz="1900" dirty="0">
                <a:latin typeface="Arial" pitchFamily="34" charset="0"/>
                <a:ea typeface="Arial-Rounded" pitchFamily="34" charset="0"/>
                <a:cs typeface="Arial" pitchFamily="34" charset="0"/>
              </a:rPr>
              <a:t> con:</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ngoan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lắm</a:t>
            </a:r>
            <a:r>
              <a:rPr lang="en-US" sz="1900" dirty="0">
                <a:latin typeface="Arial" pitchFamily="34" charset="0"/>
                <a:ea typeface="Arial-Rounded" pitchFamily="34" charset="0"/>
                <a:cs typeface="Arial" pitchFamily="34" charset="0"/>
              </a:rPr>
              <a:t>!</a:t>
            </a:r>
          </a:p>
          <a:p>
            <a:pPr algn="r"/>
            <a:r>
              <a:rPr lang="en-US" sz="1900" dirty="0">
                <a:latin typeface="Arial" pitchFamily="34" charset="0"/>
                <a:ea typeface="Arial-Rounded" pitchFamily="34" charset="0"/>
                <a:cs typeface="Arial" pitchFamily="34" charset="0"/>
              </a:rPr>
              <a:t>				 (Theo </a:t>
            </a:r>
            <a:r>
              <a:rPr lang="en-US" sz="1900" i="1" dirty="0" err="1">
                <a:latin typeface="Arial" pitchFamily="34" charset="0"/>
                <a:ea typeface="Arial-Rounded" pitchFamily="34" charset="0"/>
                <a:cs typeface="Arial" pitchFamily="34" charset="0"/>
              </a:rPr>
              <a:t>Truyện</a:t>
            </a:r>
            <a:r>
              <a:rPr lang="en-US" sz="1900" i="1" dirty="0">
                <a:latin typeface="Arial" pitchFamily="34" charset="0"/>
                <a:ea typeface="Arial-Rounded" pitchFamily="34" charset="0"/>
                <a:cs typeface="Arial" pitchFamily="34" charset="0"/>
              </a:rPr>
              <a:t> </a:t>
            </a:r>
            <a:r>
              <a:rPr lang="en-US" sz="1900" i="1" dirty="0" err="1">
                <a:latin typeface="Arial" pitchFamily="34" charset="0"/>
                <a:ea typeface="Arial-Rounded" pitchFamily="34" charset="0"/>
                <a:cs typeface="Arial" pitchFamily="34" charset="0"/>
              </a:rPr>
              <a:t>cổ</a:t>
            </a:r>
            <a:r>
              <a:rPr lang="en-US" sz="1900" i="1" dirty="0">
                <a:latin typeface="Arial" pitchFamily="34" charset="0"/>
                <a:ea typeface="Arial-Rounded" pitchFamily="34" charset="0"/>
                <a:cs typeface="Arial" pitchFamily="34" charset="0"/>
              </a:rPr>
              <a:t> Grim</a:t>
            </a:r>
            <a:r>
              <a:rPr lang="en-US" sz="1900" dirty="0">
                <a:latin typeface="Arial" pitchFamily="34" charset="0"/>
                <a:ea typeface="Arial-Rounded" pitchFamily="34" charset="0"/>
                <a:cs typeface="Arial" pitchFamily="34" charset="0"/>
              </a:rPr>
              <a:t>)</a:t>
            </a:r>
          </a:p>
        </p:txBody>
      </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2730" y="269313"/>
            <a:ext cx="31934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Trả lời câu hỏi</a:t>
            </a:r>
          </a:p>
        </p:txBody>
      </p:sp>
      <p:sp>
        <p:nvSpPr>
          <p:cNvPr id="2" name="Cloud 1"/>
          <p:cNvSpPr/>
          <p:nvPr/>
        </p:nvSpPr>
        <p:spPr>
          <a:xfrm>
            <a:off x="7170056" y="96688"/>
            <a:ext cx="1879600" cy="777766"/>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1600">
                <a:solidFill>
                  <a:schemeClr val="tx1"/>
                </a:solidFill>
                <a:latin typeface="Arial" pitchFamily="34" charset="0"/>
                <a:ea typeface="Arial-Rounded" pitchFamily="34" charset="0"/>
                <a:cs typeface="Arial" pitchFamily="34" charset="0"/>
              </a:rPr>
              <a:t>Đọc toàn bài</a:t>
            </a:r>
          </a:p>
        </p:txBody>
      </p:sp>
      <p:sp>
        <p:nvSpPr>
          <p:cNvPr id="8" name="Oval 7"/>
          <p:cNvSpPr/>
          <p:nvPr/>
        </p:nvSpPr>
        <p:spPr>
          <a:xfrm>
            <a:off x="-1371600" y="238635"/>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Rounded" pitchFamily="34" charset="0"/>
                <a:ea typeface="Arial-Rounded" pitchFamily="34" charset="0"/>
                <a:cs typeface="Arial-Rounded" pitchFamily="34" charset="0"/>
              </a:rPr>
              <a:t>3</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0" y="168785"/>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490273" y="435085"/>
            <a:ext cx="5947064"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Khi mẹ vắng nhà</a:t>
            </a:r>
          </a:p>
        </p:txBody>
      </p:sp>
      <p:sp>
        <p:nvSpPr>
          <p:cNvPr id="12" name="TextBox 11"/>
          <p:cNvSpPr txBox="1"/>
          <p:nvPr/>
        </p:nvSpPr>
        <p:spPr>
          <a:xfrm>
            <a:off x="71910" y="932911"/>
            <a:ext cx="8977746" cy="4185640"/>
          </a:xfrm>
          <a:prstGeom prst="rect">
            <a:avLst/>
          </a:prstGeom>
          <a:noFill/>
        </p:spPr>
        <p:txBody>
          <a:bodyPr wrap="square" lIns="91317" tIns="45660" rIns="91317" bIns="45660" rtlCol="0">
            <a:spAutoFit/>
          </a:bodyPr>
          <a:lstStyle/>
          <a:p>
            <a:pPr algn="just"/>
            <a:r>
              <a:rPr lang="en-US" sz="1900">
                <a:latin typeface="Arial" pitchFamily="34" charset="0"/>
                <a:ea typeface="Arial-Rounded" pitchFamily="34" charset="0"/>
                <a:cs typeface="Arial" pitchFamily="34" charset="0"/>
              </a:rPr>
              <a:t>	Trong khu rừng nọ có một đàn dê con sống cùng mẹ. Một hôm, trước khi đi kiếm cỏ, dê mẹ dặn con:</a:t>
            </a:r>
          </a:p>
          <a:p>
            <a:pPr algn="just"/>
            <a:r>
              <a:rPr lang="en-US" sz="1900">
                <a:latin typeface="Arial" pitchFamily="34" charset="0"/>
                <a:ea typeface="Arial-Rounded" pitchFamily="34" charset="0"/>
                <a:cs typeface="Arial" pitchFamily="34" charset="0"/>
              </a:rPr>
              <a:t>	- Ai đến gọi cửa, các con đừng mở nhé! Chỉ mở cửa khi nghe tiếng mẹ.</a:t>
            </a:r>
          </a:p>
          <a:p>
            <a:pPr algn="just"/>
            <a:r>
              <a:rPr lang="en-US" sz="1900">
                <a:latin typeface="Arial" pitchFamily="34" charset="0"/>
                <a:ea typeface="Arial-Rounded" pitchFamily="34" charset="0"/>
                <a:cs typeface="Arial" pitchFamily="34" charset="0"/>
              </a:rPr>
              <a:t>	Một con sói nấp gần đó. Đợi dê mẹ đi xa, nó gõ cửa và giả giọng dê mẹ.</a:t>
            </a:r>
          </a:p>
          <a:p>
            <a:pPr algn="just"/>
            <a:r>
              <a:rPr lang="en-US" sz="1900">
                <a:latin typeface="Arial" pitchFamily="34" charset="0"/>
                <a:ea typeface="Arial-Rounded" pitchFamily="34" charset="0"/>
                <a:cs typeface="Arial" pitchFamily="34" charset="0"/>
              </a:rPr>
              <a:t>	Nhớ lời mẹ, đàn dê con nói: </a:t>
            </a:r>
          </a:p>
          <a:p>
            <a:pPr algn="just"/>
            <a:r>
              <a:rPr lang="en-US" sz="1900">
                <a:latin typeface="Arial" pitchFamily="34" charset="0"/>
                <a:ea typeface="Arial-Rounded" pitchFamily="34" charset="0"/>
                <a:cs typeface="Arial" pitchFamily="34" charset="0"/>
              </a:rPr>
              <a:t>	- Không phải giọng mẹ. Không mở.</a:t>
            </a:r>
          </a:p>
          <a:p>
            <a:pPr algn="just"/>
            <a:r>
              <a:rPr lang="en-US" sz="1900">
                <a:latin typeface="Arial" pitchFamily="34" charset="0"/>
                <a:ea typeface="Arial-Rounded" pitchFamily="34" charset="0"/>
                <a:cs typeface="Arial" pitchFamily="34" charset="0"/>
              </a:rPr>
              <a:t>	Sói đành bỏ đi.</a:t>
            </a:r>
          </a:p>
          <a:p>
            <a:pPr algn="just"/>
            <a:r>
              <a:rPr lang="en-US" sz="1900">
                <a:latin typeface="Arial" pitchFamily="34" charset="0"/>
                <a:ea typeface="Arial-Rounded" pitchFamily="34" charset="0"/>
                <a:cs typeface="Arial" pitchFamily="34" charset="0"/>
              </a:rPr>
              <a:t>	Một lúc sau, dê mẹ về. Nghe đúng tiếng mẹ, đàn dê con ra mở cửa và tíu tít khoe:</a:t>
            </a:r>
          </a:p>
          <a:p>
            <a:pPr algn="just"/>
            <a:r>
              <a:rPr lang="en-US" sz="1900">
                <a:latin typeface="Arial" pitchFamily="34" charset="0"/>
                <a:ea typeface="Arial-Rounded" pitchFamily="34" charset="0"/>
                <a:cs typeface="Arial" pitchFamily="34" charset="0"/>
              </a:rPr>
              <a:t>	- Lúc mẹ đi vắng, có tiếng gọi cửa, nhưng không phải giọng của mẹ nên chúng con không mở.</a:t>
            </a:r>
          </a:p>
          <a:p>
            <a:pPr algn="just"/>
            <a:r>
              <a:rPr lang="en-US" sz="1900">
                <a:latin typeface="Arial" pitchFamily="34" charset="0"/>
                <a:ea typeface="Arial-Rounded" pitchFamily="34" charset="0"/>
                <a:cs typeface="Arial" pitchFamily="34" charset="0"/>
              </a:rPr>
              <a:t>	Dê mẹ xoa đầu con:</a:t>
            </a:r>
          </a:p>
          <a:p>
            <a:pPr algn="just"/>
            <a:r>
              <a:rPr lang="en-US" sz="1900">
                <a:latin typeface="Arial" pitchFamily="34" charset="0"/>
                <a:ea typeface="Arial-Rounded" pitchFamily="34" charset="0"/>
                <a:cs typeface="Arial" pitchFamily="34" charset="0"/>
              </a:rPr>
              <a:t>	- Các con ngoan lắm!</a:t>
            </a:r>
          </a:p>
          <a:p>
            <a:pPr algn="r"/>
            <a:r>
              <a:rPr lang="en-US" sz="1900">
                <a:latin typeface="Arial" pitchFamily="34" charset="0"/>
                <a:ea typeface="Arial-Rounded" pitchFamily="34" charset="0"/>
                <a:cs typeface="Arial" pitchFamily="34" charset="0"/>
              </a:rPr>
              <a:t>				 (Theo </a:t>
            </a:r>
            <a:r>
              <a:rPr lang="en-US" sz="1900" i="1">
                <a:latin typeface="Arial" pitchFamily="34" charset="0"/>
                <a:ea typeface="Arial-Rounded" pitchFamily="34" charset="0"/>
                <a:cs typeface="Arial" pitchFamily="34" charset="0"/>
              </a:rPr>
              <a:t>Truyện cổ Grim</a:t>
            </a:r>
            <a:r>
              <a:rPr lang="en-US" sz="1900">
                <a:latin typeface="Arial" pitchFamily="34" charset="0"/>
                <a:ea typeface="Arial-Rounded" pitchFamily="34" charset="0"/>
                <a:cs typeface="Arial" pitchFamily="34" charset="0"/>
              </a:rPr>
              <a:t>)</a:t>
            </a:r>
          </a:p>
        </p:txBody>
      </p:sp>
    </p:spTree>
    <p:extLst>
      <p:ext uri="{BB962C8B-B14F-4D97-AF65-F5344CB8AC3E}">
        <p14:creationId xmlns:p14="http://schemas.microsoft.com/office/powerpoint/2010/main" val="2182740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a:latin typeface="Arial" pitchFamily="34" charset="0"/>
                <a:ea typeface="Arial-Rounded" pitchFamily="34" charset="0"/>
                <a:cs typeface="Arial" pitchFamily="34" charset="0"/>
              </a:rPr>
              <a:t>	Trong khu rừng nọ có một đàn dê con sống cùng mẹ. Một hôm, trước khi đi kiếm cỏ, dê mẹ dặn con:</a:t>
            </a:r>
          </a:p>
          <a:p>
            <a:pPr algn="just">
              <a:spcAft>
                <a:spcPts val="600"/>
              </a:spcAft>
            </a:pPr>
            <a:r>
              <a:rPr lang="en-US" sz="3200">
                <a:latin typeface="Arial" pitchFamily="34" charset="0"/>
                <a:ea typeface="Arial-Rounded" pitchFamily="34" charset="0"/>
                <a:cs typeface="Arial" pitchFamily="34" charset="0"/>
              </a:rPr>
              <a:t>	- Ai đến gọi cửa, các con đừng mở nhé! Chỉ mở cửa khi nghe tiếng mẹ.</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a:t>
            </a:r>
          </a:p>
        </p:txBody>
      </p:sp>
      <p:sp>
        <p:nvSpPr>
          <p:cNvPr id="6" name="TextBox 5"/>
          <p:cNvSpPr txBox="1"/>
          <p:nvPr/>
        </p:nvSpPr>
        <p:spPr>
          <a:xfrm>
            <a:off x="0" y="4324350"/>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Loài vật nào được nhắc đến trong đoạn trên?</a:t>
            </a:r>
          </a:p>
        </p:txBody>
      </p:sp>
      <p:sp>
        <p:nvSpPr>
          <p:cNvPr id="7" name="TextBox 6"/>
          <p:cNvSpPr txBox="1"/>
          <p:nvPr/>
        </p:nvSpPr>
        <p:spPr>
          <a:xfrm>
            <a:off x="0" y="4324181"/>
            <a:ext cx="9144000" cy="584666"/>
          </a:xfrm>
          <a:prstGeom prst="rect">
            <a:avLst/>
          </a:prstGeom>
          <a:solidFill>
            <a:srgbClr val="B9EDFF"/>
          </a:solidFill>
        </p:spPr>
        <p:txBody>
          <a:bodyPr wrap="square" lIns="91330" tIns="45666" rIns="91330" bIns="45666" rtlCol="0">
            <a:spAutoFit/>
          </a:bodyPr>
          <a:lstStyle/>
          <a:p>
            <a:pPr algn="ctr"/>
            <a:r>
              <a:rPr lang="vi-VN" sz="3200" dirty="0">
                <a:latin typeface="Arial" pitchFamily="34" charset="0"/>
                <a:ea typeface="Arial-Rounded" pitchFamily="34" charset="0"/>
                <a:cs typeface="Arial" pitchFamily="34" charset="0"/>
              </a:rPr>
              <a:t>Dê</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mẹ</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để</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đàn</a:t>
            </a:r>
            <a:r>
              <a:rPr lang="en-US" sz="3200" dirty="0">
                <a:latin typeface="Arial" pitchFamily="34" charset="0"/>
                <a:ea typeface="Arial-Rounded" pitchFamily="34" charset="0"/>
                <a:cs typeface="Arial" pitchFamily="34" charset="0"/>
              </a:rPr>
              <a:t> con ở </a:t>
            </a:r>
            <a:r>
              <a:rPr lang="en-US" sz="3200" dirty="0" err="1">
                <a:latin typeface="Arial" pitchFamily="34" charset="0"/>
                <a:ea typeface="Arial-Rounded" pitchFamily="34" charset="0"/>
                <a:cs typeface="Arial" pitchFamily="34" charset="0"/>
              </a:rPr>
              <a:t>nhà</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để</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đi</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đâu</a:t>
            </a:r>
            <a:r>
              <a:rPr lang="en-US" sz="3200" dirty="0">
                <a:latin typeface="Arial" pitchFamily="34" charset="0"/>
                <a:ea typeface="Arial-Rounded" pitchFamily="34" charset="0"/>
                <a:cs typeface="Arial" pitchFamily="34" charset="0"/>
              </a:rPr>
              <a:t>?</a:t>
            </a:r>
          </a:p>
        </p:txBody>
      </p:sp>
      <p:sp>
        <p:nvSpPr>
          <p:cNvPr id="8" name="TextBox 7"/>
          <p:cNvSpPr txBox="1"/>
          <p:nvPr/>
        </p:nvSpPr>
        <p:spPr>
          <a:xfrm>
            <a:off x="0" y="4344967"/>
            <a:ext cx="9144000" cy="584666"/>
          </a:xfrm>
          <a:prstGeom prst="rect">
            <a:avLst/>
          </a:prstGeom>
          <a:solidFill>
            <a:srgbClr val="B9EDFF"/>
          </a:solidFill>
        </p:spPr>
        <p:txBody>
          <a:bodyPr wrap="square" lIns="91330" tIns="45666" rIns="91330" bIns="45666" rtlCol="0">
            <a:spAutoFit/>
          </a:bodyPr>
          <a:lstStyle/>
          <a:p>
            <a:pPr algn="ctr"/>
            <a:r>
              <a:rPr lang="en-US" sz="3200" dirty="0" err="1">
                <a:latin typeface="Arial" pitchFamily="34" charset="0"/>
                <a:ea typeface="Arial-Rounded" pitchFamily="34" charset="0"/>
                <a:cs typeface="Arial" pitchFamily="34" charset="0"/>
              </a:rPr>
              <a:t>Dê</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mẹ</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dặn</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dê</a:t>
            </a:r>
            <a:r>
              <a:rPr lang="en-US" sz="3200" dirty="0">
                <a:latin typeface="Arial" pitchFamily="34" charset="0"/>
                <a:ea typeface="Arial-Rounded" pitchFamily="34" charset="0"/>
                <a:cs typeface="Arial" pitchFamily="34" charset="0"/>
              </a:rPr>
              <a:t> con </a:t>
            </a:r>
            <a:r>
              <a:rPr lang="en-US" sz="3200" dirty="0" err="1">
                <a:latin typeface="Arial" pitchFamily="34" charset="0"/>
                <a:ea typeface="Arial-Rounded" pitchFamily="34" charset="0"/>
                <a:cs typeface="Arial" pitchFamily="34" charset="0"/>
              </a:rPr>
              <a:t>chỉ</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được</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mở</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cửa</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khi</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nào</a:t>
            </a:r>
            <a:r>
              <a:rPr lang="en-US" sz="3200" dirty="0">
                <a:latin typeface="Arial" pitchFamily="34" charset="0"/>
                <a:ea typeface="Arial-Rounded" pitchFamily="34" charset="0"/>
                <a:cs typeface="Arial" pitchFamily="34" charset="0"/>
              </a:rPr>
              <a:t>?</a:t>
            </a: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250" fill="hold"/>
                                        <p:tgtEl>
                                          <p:spTgt spid="6"/>
                                        </p:tgtEl>
                                        <p:attrNameLst>
                                          <p:attrName>ppt_x</p:attrName>
                                        </p:attrNameLst>
                                      </p:cBhvr>
                                      <p:tavLst>
                                        <p:tav tm="0">
                                          <p:val>
                                            <p:strVal val="1+#ppt_w/2"/>
                                          </p:val>
                                        </p:tav>
                                        <p:tav tm="100000">
                                          <p:val>
                                            <p:strVal val="#ppt_x"/>
                                          </p:val>
                                        </p:tav>
                                      </p:tavLst>
                                    </p:anim>
                                    <p:anim calcmode="lin" valueType="num">
                                      <p:cBhvr additive="base">
                                        <p:cTn id="14" dur="2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1+#ppt_w/2"/>
                                          </p:val>
                                        </p:tav>
                                        <p:tav tm="100000">
                                          <p:val>
                                            <p:strVal val="#ppt_x"/>
                                          </p:val>
                                        </p:tav>
                                      </p:tavLst>
                                    </p:anim>
                                    <p:anim calcmode="lin" valueType="num">
                                      <p:cBhvr additive="base">
                                        <p:cTn id="20"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000" fill="hold"/>
                                        <p:tgtEl>
                                          <p:spTgt spid="8"/>
                                        </p:tgtEl>
                                        <p:attrNameLst>
                                          <p:attrName>ppt_x</p:attrName>
                                        </p:attrNameLst>
                                      </p:cBhvr>
                                      <p:tavLst>
                                        <p:tav tm="0">
                                          <p:val>
                                            <p:strVal val="1+#ppt_w/2"/>
                                          </p:val>
                                        </p:tav>
                                        <p:tav tm="100000">
                                          <p:val>
                                            <p:strVal val="#ppt_x"/>
                                          </p:val>
                                        </p:tav>
                                      </p:tavLst>
                                    </p:anim>
                                    <p:anim calcmode="lin" valueType="num">
                                      <p:cBhvr additive="base">
                                        <p:cTn id="26"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276350"/>
            <a:ext cx="8382000" cy="2862322"/>
          </a:xfrm>
          <a:prstGeom prst="rect">
            <a:avLst/>
          </a:prstGeom>
        </p:spPr>
        <p:txBody>
          <a:bodyPr wrap="square">
            <a:spAutoFit/>
          </a:bodyPr>
          <a:lstStyle/>
          <a:p>
            <a:pPr algn="just">
              <a:spcBef>
                <a:spcPts val="600"/>
              </a:spcBef>
            </a:pPr>
            <a:r>
              <a:rPr lang="en-US" sz="3600">
                <a:latin typeface="Arial" pitchFamily="34" charset="0"/>
                <a:ea typeface="Arial-Rounded" pitchFamily="34" charset="0"/>
                <a:cs typeface="Arial" pitchFamily="34" charset="0"/>
              </a:rPr>
              <a:t>	Một con sói nấp gần đó. Đợi dê mẹ đi xa, nó gõ cửa và giả giọng dê mẹ.</a:t>
            </a:r>
          </a:p>
          <a:p>
            <a:pPr algn="just"/>
            <a:r>
              <a:rPr lang="en-US" sz="3600">
                <a:latin typeface="Arial" pitchFamily="34" charset="0"/>
                <a:ea typeface="Arial-Rounded" pitchFamily="34" charset="0"/>
                <a:cs typeface="Arial" pitchFamily="34" charset="0"/>
              </a:rPr>
              <a:t>	Nhớ lời mẹ, đàn dê con nói: </a:t>
            </a:r>
          </a:p>
          <a:p>
            <a:pPr algn="just"/>
            <a:r>
              <a:rPr lang="en-US" sz="3600">
                <a:latin typeface="Arial" pitchFamily="34" charset="0"/>
                <a:ea typeface="Arial-Rounded" pitchFamily="34" charset="0"/>
                <a:cs typeface="Arial" pitchFamily="34" charset="0"/>
              </a:rPr>
              <a:t>	- Không phải giọng mẹ. Không mở.</a:t>
            </a:r>
          </a:p>
          <a:p>
            <a:pPr algn="just">
              <a:spcAft>
                <a:spcPts val="1200"/>
              </a:spcAft>
            </a:pPr>
            <a:r>
              <a:rPr lang="en-US" sz="3600">
                <a:latin typeface="Arial" pitchFamily="34" charset="0"/>
                <a:ea typeface="Arial-Rounded" pitchFamily="34" charset="0"/>
                <a:cs typeface="Arial" pitchFamily="34" charset="0"/>
              </a:rPr>
              <a:t>	Sói đành bỏ đi.</a:t>
            </a:r>
          </a:p>
        </p:txBody>
      </p:sp>
      <p:sp>
        <p:nvSpPr>
          <p:cNvPr id="4" name="TextBox 3"/>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Con vật nguy hiểm nào xuất hiện?</a:t>
            </a:r>
          </a:p>
        </p:txBody>
      </p:sp>
      <p:sp>
        <p:nvSpPr>
          <p:cNvPr id="5" name="TextBox 4"/>
          <p:cNvSpPr txBox="1"/>
          <p:nvPr/>
        </p:nvSpPr>
        <p:spPr>
          <a:xfrm>
            <a:off x="-15699" y="4253801"/>
            <a:ext cx="9144000" cy="584666"/>
          </a:xfrm>
          <a:prstGeom prst="rect">
            <a:avLst/>
          </a:prstGeom>
          <a:solidFill>
            <a:srgbClr val="B9EDFF"/>
          </a:solidFill>
        </p:spPr>
        <p:txBody>
          <a:bodyPr wrap="square" lIns="91330" tIns="45666" rIns="91330" bIns="45666" rtlCol="0">
            <a:spAutoFit/>
          </a:bodyPr>
          <a:lstStyle/>
          <a:p>
            <a:pPr algn="ctr"/>
            <a:r>
              <a:rPr lang="en-US" sz="3200" dirty="0" err="1">
                <a:latin typeface="Arial" pitchFamily="34" charset="0"/>
                <a:ea typeface="Arial-Rounded" pitchFamily="34" charset="0"/>
                <a:cs typeface="Arial" pitchFamily="34" charset="0"/>
              </a:rPr>
              <a:t>Sói</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làm</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gì</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khi</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dê</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mẹ</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đi</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xa</a:t>
            </a:r>
            <a:r>
              <a:rPr lang="en-US" sz="3200" dirty="0">
                <a:latin typeface="Arial" pitchFamily="34" charset="0"/>
                <a:ea typeface="Arial-Rounded" pitchFamily="34" charset="0"/>
                <a:cs typeface="Arial" pitchFamily="34" charset="0"/>
              </a:rPr>
              <a:t>?</a:t>
            </a:r>
          </a:p>
        </p:txBody>
      </p:sp>
      <p:sp>
        <p:nvSpPr>
          <p:cNvPr id="6" name="TextBox 5"/>
          <p:cNvSpPr txBox="1"/>
          <p:nvPr/>
        </p:nvSpPr>
        <p:spPr>
          <a:xfrm>
            <a:off x="2895600" y="466148"/>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2:</a:t>
            </a:r>
          </a:p>
        </p:txBody>
      </p:sp>
      <p:sp>
        <p:nvSpPr>
          <p:cNvPr id="7" name="TextBox 6"/>
          <p:cNvSpPr txBox="1"/>
          <p:nvPr/>
        </p:nvSpPr>
        <p:spPr>
          <a:xfrm>
            <a:off x="-15699" y="4248824"/>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Đàn dê con làm gì khi sói gọi cửa?</a:t>
            </a:r>
          </a:p>
        </p:txBody>
      </p:sp>
      <p:sp>
        <p:nvSpPr>
          <p:cNvPr id="8" name="TextBox 7"/>
          <p:cNvSpPr txBox="1"/>
          <p:nvPr/>
        </p:nvSpPr>
        <p:spPr>
          <a:xfrm>
            <a:off x="5083" y="4233912"/>
            <a:ext cx="9144000" cy="584666"/>
          </a:xfrm>
          <a:prstGeom prst="rect">
            <a:avLst/>
          </a:prstGeom>
          <a:solidFill>
            <a:srgbClr val="B9EDFF"/>
          </a:solidFill>
        </p:spPr>
        <p:txBody>
          <a:bodyPr wrap="square" lIns="91330" tIns="45666" rIns="91330" bIns="45666" rtlCol="0">
            <a:spAutoFit/>
          </a:bodyPr>
          <a:lstStyle/>
          <a:p>
            <a:pPr algn="ctr"/>
            <a:r>
              <a:rPr lang="en-US" sz="3200" dirty="0" err="1">
                <a:latin typeface="Arial" pitchFamily="34" charset="0"/>
                <a:ea typeface="Arial-Rounded" pitchFamily="34" charset="0"/>
                <a:cs typeface="Arial" pitchFamily="34" charset="0"/>
              </a:rPr>
              <a:t>Em</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có</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nhận</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xét</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gì</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về</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hành</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động</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của</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đàn</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dê</a:t>
            </a:r>
            <a:r>
              <a:rPr lang="en-US" sz="3200" dirty="0">
                <a:latin typeface="Arial" pitchFamily="34" charset="0"/>
                <a:ea typeface="Arial-Rounded" pitchFamily="34" charset="0"/>
                <a:cs typeface="Arial" pitchFamily="34" charset="0"/>
              </a:rPr>
              <a:t> con?</a:t>
            </a:r>
          </a:p>
        </p:txBody>
      </p: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1+#ppt_w/2"/>
                                          </p:val>
                                        </p:tav>
                                        <p:tav tm="100000">
                                          <p:val>
                                            <p:strVal val="#ppt_x"/>
                                          </p:val>
                                        </p:tav>
                                      </p:tavLst>
                                    </p:anim>
                                    <p:anim calcmode="lin" valueType="num">
                                      <p:cBhvr additive="base">
                                        <p:cTn id="14"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1+#ppt_w/2"/>
                                          </p:val>
                                        </p:tav>
                                        <p:tav tm="100000">
                                          <p:val>
                                            <p:strVal val="#ppt_x"/>
                                          </p:val>
                                        </p:tav>
                                      </p:tavLst>
                                    </p:anim>
                                    <p:anim calcmode="lin" valueType="num">
                                      <p:cBhvr additive="base">
                                        <p:cTn id="20"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000" fill="hold"/>
                                        <p:tgtEl>
                                          <p:spTgt spid="8"/>
                                        </p:tgtEl>
                                        <p:attrNameLst>
                                          <p:attrName>ppt_x</p:attrName>
                                        </p:attrNameLst>
                                      </p:cBhvr>
                                      <p:tavLst>
                                        <p:tav tm="0">
                                          <p:val>
                                            <p:strVal val="1+#ppt_w/2"/>
                                          </p:val>
                                        </p:tav>
                                        <p:tav tm="100000">
                                          <p:val>
                                            <p:strVal val="#ppt_x"/>
                                          </p:val>
                                        </p:tav>
                                      </p:tavLst>
                                    </p:anim>
                                    <p:anim calcmode="lin" valueType="num">
                                      <p:cBhvr additive="base">
                                        <p:cTn id="26"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8688" y="720783"/>
            <a:ext cx="8839200" cy="3539430"/>
          </a:xfrm>
          <a:prstGeom prst="rect">
            <a:avLst/>
          </a:prstGeom>
        </p:spPr>
        <p:txBody>
          <a:bodyPr wrap="square">
            <a:spAutoFit/>
          </a:bodyPr>
          <a:lstStyle/>
          <a:p>
            <a:pPr algn="just"/>
            <a:r>
              <a:rPr lang="en-US" sz="3200">
                <a:latin typeface="Arial" pitchFamily="34" charset="0"/>
                <a:ea typeface="Arial-Rounded" pitchFamily="34" charset="0"/>
                <a:cs typeface="Arial" pitchFamily="34" charset="0"/>
              </a:rPr>
              <a:t>	Một lúc sau, dê mẹ về. Nghe đúng tiếng mẹ, đàn dê con ra mở cửa và tíu tít khoe:</a:t>
            </a:r>
          </a:p>
          <a:p>
            <a:pPr algn="just"/>
            <a:r>
              <a:rPr lang="en-US" sz="3200">
                <a:latin typeface="Arial" pitchFamily="34" charset="0"/>
                <a:ea typeface="Arial-Rounded" pitchFamily="34" charset="0"/>
                <a:cs typeface="Arial" pitchFamily="34" charset="0"/>
              </a:rPr>
              <a:t>	- Lúc mẹ đi vắng, có tiếng gọi cửa, nhưng không phải giọng của mẹ nên chúng con không mở.</a:t>
            </a:r>
          </a:p>
          <a:p>
            <a:pPr algn="just"/>
            <a:r>
              <a:rPr lang="en-US" sz="3200">
                <a:latin typeface="Arial" pitchFamily="34" charset="0"/>
                <a:ea typeface="Arial-Rounded" pitchFamily="34" charset="0"/>
                <a:cs typeface="Arial" pitchFamily="34" charset="0"/>
              </a:rPr>
              <a:t>	Dê mẹ xoa đầu con:</a:t>
            </a:r>
          </a:p>
          <a:p>
            <a:pPr algn="just"/>
            <a:r>
              <a:rPr lang="en-US" sz="3200">
                <a:latin typeface="Arial" pitchFamily="34" charset="0"/>
                <a:ea typeface="Arial-Rounded" pitchFamily="34" charset="0"/>
                <a:cs typeface="Arial" pitchFamily="34" charset="0"/>
              </a:rPr>
              <a:t>	- Các con ngoan lắm!</a:t>
            </a:r>
          </a:p>
        </p:txBody>
      </p:sp>
      <p:sp>
        <p:nvSpPr>
          <p:cNvPr id="5" name="TextBox 4"/>
          <p:cNvSpPr txBox="1"/>
          <p:nvPr/>
        </p:nvSpPr>
        <p:spPr>
          <a:xfrm>
            <a:off x="0" y="4409597"/>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Nghe chuyện, dê mẹ đã nói gì với con?</a:t>
            </a:r>
          </a:p>
        </p:txBody>
      </p:sp>
      <p:sp>
        <p:nvSpPr>
          <p:cNvPr id="6" name="TextBox 5"/>
          <p:cNvSpPr txBox="1"/>
          <p:nvPr/>
        </p:nvSpPr>
        <p:spPr>
          <a:xfrm>
            <a:off x="2895599" y="194115"/>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3:</a:t>
            </a:r>
          </a:p>
        </p:txBody>
      </p:sp>
    </p:spTree>
    <p:extLst>
      <p:ext uri="{BB962C8B-B14F-4D97-AF65-F5344CB8AC3E}">
        <p14:creationId xmlns:p14="http://schemas.microsoft.com/office/powerpoint/2010/main" val="246174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46744"/>
            <a:ext cx="2773363"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53092"/>
            <a:ext cx="3461835" cy="3926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0" y="4346121"/>
            <a:ext cx="9143999" cy="584654"/>
          </a:xfrm>
          <a:prstGeom prst="rect">
            <a:avLst/>
          </a:prstGeom>
          <a:noFill/>
        </p:spPr>
        <p:txBody>
          <a:bodyPr wrap="square" lIns="91317" tIns="45660" rIns="91317" bIns="45660" rtlCol="0">
            <a:spAutoFit/>
          </a:bodyPr>
          <a:lstStyle/>
          <a:p>
            <a:pPr algn="ctr"/>
            <a:r>
              <a:rPr lang="en-US" sz="3200">
                <a:latin typeface="Arial" pitchFamily="34" charset="0"/>
                <a:ea typeface="Arial-Rounded" pitchFamily="34" charset="0"/>
                <a:cs typeface="Arial" pitchFamily="34" charset="0"/>
              </a:rPr>
              <a:t>Em học hỏi được gì qua câu chuyện?</a:t>
            </a:r>
          </a:p>
        </p:txBody>
      </p:sp>
    </p:spTree>
    <p:extLst>
      <p:ext uri="{BB962C8B-B14F-4D97-AF65-F5344CB8AC3E}">
        <p14:creationId xmlns:p14="http://schemas.microsoft.com/office/powerpoint/2010/main" val="4168256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8546" y="2117609"/>
            <a:ext cx="8795354" cy="2147323"/>
            <a:chOff x="103910" y="3503807"/>
            <a:chExt cx="8795354"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147653" cy="584775"/>
            </a:xfrm>
            <a:prstGeom prst="rect">
              <a:avLst/>
            </a:prstGeom>
          </p:spPr>
          <p:txBody>
            <a:bodyPr wrap="square">
              <a:spAutoFit/>
            </a:bodyPr>
            <a:lstStyle/>
            <a:p>
              <a:pPr algn="just"/>
              <a:r>
                <a:rPr lang="vi-VN" sz="3200" b="1">
                  <a:solidFill>
                    <a:srgbClr val="7030A0"/>
                  </a:solidFill>
                  <a:latin typeface="HP001 4 hàng" pitchFamily="34" charset="0"/>
                  <a:ea typeface="Arial-Rounded" pitchFamily="34" charset="0"/>
                  <a:cs typeface="Arial-Rounded" pitchFamily="34" charset="0"/>
                </a:rPr>
                <a:t>Khi </a:t>
              </a:r>
              <a:r>
                <a:rPr lang="el-GR" sz="3200" b="1">
                  <a:solidFill>
                    <a:srgbClr val="7030A0"/>
                  </a:solidFill>
                  <a:latin typeface="HP001 4 hàng" pitchFamily="34" charset="0"/>
                  <a:ea typeface="Arial-Rounded" pitchFamily="34" charset="0"/>
                  <a:cs typeface="Arial-Rounded" pitchFamily="34" charset="0"/>
                </a:rPr>
                <a:t>Ύ</a:t>
              </a:r>
              <a:r>
                <a:rPr lang="vi-VN" sz="3200" b="1">
                  <a:solidFill>
                    <a:srgbClr val="7030A0"/>
                  </a:solidFill>
                  <a:latin typeface="HP001 4 hàng" pitchFamily="34" charset="0"/>
                  <a:ea typeface="Arial-Rounded" pitchFamily="34" charset="0"/>
                  <a:cs typeface="Arial-Rounded" pitchFamily="34" charset="0"/>
                </a:rPr>
                <a:t>ł </a:t>
              </a:r>
              <a:r>
                <a:rPr lang="el-GR" sz="3200" b="1">
                  <a:solidFill>
                    <a:srgbClr val="7030A0"/>
                  </a:solidFill>
                  <a:latin typeface="HP001 4 hàng" pitchFamily="34" charset="0"/>
                  <a:ea typeface="Arial-Rounded" pitchFamily="34" charset="0"/>
                  <a:cs typeface="Arial-Rounded" pitchFamily="34" charset="0"/>
                </a:rPr>
                <a:t>Ε− ν</a:t>
              </a:r>
              <a:r>
                <a:rPr lang="vi-VN" sz="3200" b="1">
                  <a:solidFill>
                    <a:srgbClr val="7030A0"/>
                  </a:solidFill>
                  <a:latin typeface="HP001 4 hàng" pitchFamily="34" charset="0"/>
                  <a:ea typeface="Arial-Rounded" pitchFamily="34" charset="0"/>
                  <a:cs typeface="Arial-Rounded" pitchFamily="34" charset="0"/>
                </a:rPr>
                <a:t>Ẃa đi xa,</a:t>
              </a:r>
              <a:r>
                <a:rPr lang="en-US" sz="3200" b="1">
                  <a:solidFill>
                    <a:srgbClr val="7030A0"/>
                  </a:solidFill>
                  <a:latin typeface="HP001 4 hàng" pitchFamily="34" charset="0"/>
                  <a:ea typeface="Arial-Rounded" pitchFamily="34" charset="0"/>
                  <a:cs typeface="Arial-Rounded" pitchFamily="34" charset="0"/>
                </a:rPr>
                <a:t> </a:t>
              </a:r>
              <a:r>
                <a:rPr lang="vi-VN" sz="3200" b="1">
                  <a:solidFill>
                    <a:srgbClr val="7030A0"/>
                  </a:solidFill>
                  <a:latin typeface="HP001 4 hàng" pitchFamily="34" charset="0"/>
                  <a:ea typeface="Arial-Rounded" pitchFamily="34" charset="0"/>
                  <a:cs typeface="Arial-Rounded" pitchFamily="34" charset="0"/>
                </a:rPr>
                <a:t>sĀ gõ cửa và giả giŧ</a:t>
              </a:r>
              <a:r>
                <a:rPr lang="en-US" sz="3200" b="1">
                  <a:solidFill>
                    <a:srgbClr val="7030A0"/>
                  </a:solidFill>
                  <a:latin typeface="HP001 4 hàng" pitchFamily="34" charset="0"/>
                  <a:ea typeface="Arial-Rounded" pitchFamily="34" charset="0"/>
                  <a:cs typeface="Arial-Rounded" pitchFamily="34" charset="0"/>
                </a:rPr>
                <a:t>g</a:t>
              </a:r>
            </a:p>
          </p:txBody>
        </p:sp>
        <p:sp>
          <p:nvSpPr>
            <p:cNvPr id="20" name="Rectangle 19"/>
            <p:cNvSpPr/>
            <p:nvPr/>
          </p:nvSpPr>
          <p:spPr>
            <a:xfrm>
              <a:off x="103910" y="4643749"/>
              <a:ext cx="8649947" cy="584775"/>
            </a:xfrm>
            <a:prstGeom prst="rect">
              <a:avLst/>
            </a:prstGeom>
          </p:spPr>
          <p:txBody>
            <a:bodyPr wrap="square">
              <a:spAutoFit/>
            </a:bodyPr>
            <a:lstStyle/>
            <a:p>
              <a:pPr algn="just"/>
              <a:r>
                <a:rPr lang="el-GR" sz="3200" b="1">
                  <a:solidFill>
                    <a:srgbClr val="7030A0"/>
                  </a:solidFill>
                  <a:latin typeface="HP001 4 hàng" pitchFamily="34" charset="0"/>
                  <a:ea typeface="Arial-Rounded" pitchFamily="34" charset="0"/>
                  <a:cs typeface="Arial-Rounded" pitchFamily="34" charset="0"/>
                </a:rPr>
                <a:t>Ύ</a:t>
              </a:r>
              <a:r>
                <a:rPr lang="vi-VN" sz="3200" b="1">
                  <a:solidFill>
                    <a:srgbClr val="7030A0"/>
                  </a:solidFill>
                  <a:latin typeface="HP001 4 hàng" pitchFamily="34" charset="0"/>
                  <a:ea typeface="Arial-Rounded" pitchFamily="34" charset="0"/>
                  <a:cs typeface="Arial-Rounded" pitchFamily="34" charset="0"/>
                </a:rPr>
                <a:t>ł </a:t>
              </a:r>
              <a:r>
                <a:rPr lang="el-GR" sz="3200" b="1">
                  <a:solidFill>
                    <a:srgbClr val="7030A0"/>
                  </a:solidFill>
                  <a:latin typeface="HP001 4 hàng" pitchFamily="34" charset="0"/>
                  <a:ea typeface="Arial-Rounded" pitchFamily="34" charset="0"/>
                  <a:cs typeface="Arial-Rounded" pitchFamily="34" charset="0"/>
                </a:rPr>
                <a:t>Ε−</a:t>
              </a:r>
              <a:r>
                <a:rPr lang="en-US" sz="3200" b="1">
                  <a:solidFill>
                    <a:srgbClr val="7030A0"/>
                  </a:solidFill>
                  <a:latin typeface="HP001 4 hàng" pitchFamily="34" charset="0"/>
                  <a:ea typeface="Arial-Rounded" pitchFamily="34" charset="0"/>
                  <a:cs typeface="Arial-Rounded" pitchFamily="34" charset="0"/>
                </a:rPr>
                <a:t>.</a:t>
              </a: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b ở mục 3</a:t>
            </a:r>
          </a:p>
        </p:txBody>
      </p:sp>
      <p:sp>
        <p:nvSpPr>
          <p:cNvPr id="5" name="Rectangle 4"/>
          <p:cNvSpPr/>
          <p:nvPr/>
        </p:nvSpPr>
        <p:spPr>
          <a:xfrm>
            <a:off x="1136787" y="1170810"/>
            <a:ext cx="5238713" cy="523111"/>
          </a:xfrm>
          <a:prstGeom prst="rect">
            <a:avLst/>
          </a:prstGeom>
        </p:spPr>
        <p:txBody>
          <a:bodyPr wrap="none" lIns="91330" tIns="45666" rIns="91330" bIns="45666">
            <a:spAutoFit/>
          </a:bodyPr>
          <a:lstStyle/>
          <a:p>
            <a:pPr algn="ctr"/>
            <a:r>
              <a:rPr lang="en-US" sz="2800">
                <a:latin typeface="Arial" pitchFamily="34" charset="0"/>
                <a:ea typeface="Arial-Rounded" pitchFamily="34" charset="0"/>
                <a:cs typeface="Arial" pitchFamily="34" charset="0"/>
              </a:rPr>
              <a:t>b. Khi dê mẹ vừa đi xa, sói (…).</a:t>
            </a:r>
          </a:p>
        </p:txBody>
      </p:sp>
      <p:cxnSp>
        <p:nvCxnSpPr>
          <p:cNvPr id="11" name="Straight Arrow Connector 10"/>
          <p:cNvCxnSpPr/>
          <p:nvPr/>
        </p:nvCxnSpPr>
        <p:spPr>
          <a:xfrm>
            <a:off x="189950" y="2850919"/>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333500" y="3145559"/>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4514" y="4411308"/>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Cần chú ý gì khi viết chữ đầu câu?</a:t>
            </a:r>
          </a:p>
        </p:txBody>
      </p:sp>
      <p:sp>
        <p:nvSpPr>
          <p:cNvPr id="35" name="TextBox 34"/>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Cuối câu có dấu gì?</a:t>
            </a:r>
          </a:p>
        </p:txBody>
      </p:sp>
      <p:sp>
        <p:nvSpPr>
          <p:cNvPr id="36" name="TextBox 35"/>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Khoảng cách giữa các chữ như thế nào?</a:t>
            </a:r>
          </a:p>
        </p:txBody>
      </p:sp>
      <p:sp>
        <p:nvSpPr>
          <p:cNvPr id="27" name="Rectangle 26"/>
          <p:cNvSpPr/>
          <p:nvPr/>
        </p:nvSpPr>
        <p:spPr>
          <a:xfrm>
            <a:off x="1544782" y="2596684"/>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7" name="Rectangle 36"/>
          <p:cNvSpPr/>
          <p:nvPr/>
        </p:nvSpPr>
        <p:spPr>
          <a:xfrm>
            <a:off x="2057400"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8" name="Rectangle 37"/>
          <p:cNvSpPr/>
          <p:nvPr/>
        </p:nvSpPr>
        <p:spPr>
          <a:xfrm>
            <a:off x="2743200"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9" name="Rectangle 38"/>
          <p:cNvSpPr/>
          <p:nvPr/>
        </p:nvSpPr>
        <p:spPr>
          <a:xfrm>
            <a:off x="3522519"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0" name="Rectangle 39"/>
          <p:cNvSpPr/>
          <p:nvPr/>
        </p:nvSpPr>
        <p:spPr>
          <a:xfrm>
            <a:off x="4014355"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1" name="Rectangle 40"/>
          <p:cNvSpPr/>
          <p:nvPr/>
        </p:nvSpPr>
        <p:spPr>
          <a:xfrm>
            <a:off x="4686946"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2" name="Rectangle 41"/>
          <p:cNvSpPr/>
          <p:nvPr/>
        </p:nvSpPr>
        <p:spPr>
          <a:xfrm>
            <a:off x="5324256" y="2596684"/>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3" name="Rectangle 42"/>
          <p:cNvSpPr/>
          <p:nvPr/>
        </p:nvSpPr>
        <p:spPr>
          <a:xfrm>
            <a:off x="5798128" y="2593218"/>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4" name="Rectangle 43"/>
          <p:cNvSpPr/>
          <p:nvPr/>
        </p:nvSpPr>
        <p:spPr>
          <a:xfrm>
            <a:off x="6501892" y="2589752"/>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5" name="Rectangle 44"/>
          <p:cNvSpPr/>
          <p:nvPr/>
        </p:nvSpPr>
        <p:spPr>
          <a:xfrm>
            <a:off x="7093528" y="2586286"/>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6" name="Rectangle 45"/>
          <p:cNvSpPr/>
          <p:nvPr/>
        </p:nvSpPr>
        <p:spPr>
          <a:xfrm>
            <a:off x="7755728" y="2593211"/>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7" name="Rectangle 46"/>
          <p:cNvSpPr/>
          <p:nvPr/>
        </p:nvSpPr>
        <p:spPr>
          <a:xfrm>
            <a:off x="506337" y="3253961"/>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wipe(down)">
                                      <p:cBhvr>
                                        <p:cTn id="85" dur="652">
                                          <p:stCondLst>
                                            <p:cond delay="0"/>
                                          </p:stCondLst>
                                        </p:cTn>
                                        <p:tgtEl>
                                          <p:spTgt spid="47"/>
                                        </p:tgtEl>
                                      </p:cBhvr>
                                    </p:animEffect>
                                    <p:anim calcmode="lin" valueType="num">
                                      <p:cBhvr>
                                        <p:cTn id="86" dur="2050"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87" dur="747"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88" dur="747" tmFilter="0, 0; 0.125,0.2665; 0.25,0.4; 0.375,0.465; 0.5,0.5;  0.625,0.535; 0.75,0.6; 0.875,0.7335; 1,1">
                                          <p:stCondLst>
                                            <p:cond delay="747"/>
                                          </p:stCondLst>
                                        </p:cTn>
                                        <p:tgtEl>
                                          <p:spTgt spid="47"/>
                                        </p:tgtEl>
                                        <p:attrNameLst>
                                          <p:attrName>ppt_y</p:attrName>
                                        </p:attrNameLst>
                                      </p:cBhvr>
                                      <p:tavLst>
                                        <p:tav tm="0" fmla="#ppt_y-sin(pi*$)/9">
                                          <p:val>
                                            <p:fltVal val="0"/>
                                          </p:val>
                                        </p:tav>
                                        <p:tav tm="100000">
                                          <p:val>
                                            <p:fltVal val="1"/>
                                          </p:val>
                                        </p:tav>
                                      </p:tavLst>
                                    </p:anim>
                                    <p:anim calcmode="lin" valueType="num">
                                      <p:cBhvr>
                                        <p:cTn id="89" dur="373" tmFilter="0, 0; 0.125,0.2665; 0.25,0.4; 0.375,0.465; 0.5,0.5;  0.625,0.535; 0.75,0.6; 0.875,0.7335; 1,1">
                                          <p:stCondLst>
                                            <p:cond delay="1490"/>
                                          </p:stCondLst>
                                        </p:cTn>
                                        <p:tgtEl>
                                          <p:spTgt spid="47"/>
                                        </p:tgtEl>
                                        <p:attrNameLst>
                                          <p:attrName>ppt_y</p:attrName>
                                        </p:attrNameLst>
                                      </p:cBhvr>
                                      <p:tavLst>
                                        <p:tav tm="0" fmla="#ppt_y-sin(pi*$)/27">
                                          <p:val>
                                            <p:fltVal val="0"/>
                                          </p:val>
                                        </p:tav>
                                        <p:tav tm="100000">
                                          <p:val>
                                            <p:fltVal val="1"/>
                                          </p:val>
                                        </p:tav>
                                      </p:tavLst>
                                    </p:anim>
                                    <p:anim calcmode="lin" valueType="num">
                                      <p:cBhvr>
                                        <p:cTn id="90" dur="185" tmFilter="0, 0; 0.125,0.2665; 0.25,0.4; 0.375,0.465; 0.5,0.5;  0.625,0.535; 0.75,0.6; 0.875,0.7335; 1,1">
                                          <p:stCondLst>
                                            <p:cond delay="1863"/>
                                          </p:stCondLst>
                                        </p:cTn>
                                        <p:tgtEl>
                                          <p:spTgt spid="47"/>
                                        </p:tgtEl>
                                        <p:attrNameLst>
                                          <p:attrName>ppt_y</p:attrName>
                                        </p:attrNameLst>
                                      </p:cBhvr>
                                      <p:tavLst>
                                        <p:tav tm="0" fmla="#ppt_y-sin(pi*$)/81">
                                          <p:val>
                                            <p:fltVal val="0"/>
                                          </p:val>
                                        </p:tav>
                                        <p:tav tm="100000">
                                          <p:val>
                                            <p:fltVal val="1"/>
                                          </p:val>
                                        </p:tav>
                                      </p:tavLst>
                                    </p:anim>
                                    <p:animScale>
                                      <p:cBhvr>
                                        <p:cTn id="91" dur="29">
                                          <p:stCondLst>
                                            <p:cond delay="731"/>
                                          </p:stCondLst>
                                        </p:cTn>
                                        <p:tgtEl>
                                          <p:spTgt spid="47"/>
                                        </p:tgtEl>
                                      </p:cBhvr>
                                      <p:to x="100000" y="60000"/>
                                    </p:animScale>
                                    <p:animScale>
                                      <p:cBhvr>
                                        <p:cTn id="92" dur="187" decel="50000">
                                          <p:stCondLst>
                                            <p:cond delay="761"/>
                                          </p:stCondLst>
                                        </p:cTn>
                                        <p:tgtEl>
                                          <p:spTgt spid="47"/>
                                        </p:tgtEl>
                                      </p:cBhvr>
                                      <p:to x="100000" y="100000"/>
                                    </p:animScale>
                                    <p:animScale>
                                      <p:cBhvr>
                                        <p:cTn id="93" dur="29">
                                          <p:stCondLst>
                                            <p:cond delay="1476"/>
                                          </p:stCondLst>
                                        </p:cTn>
                                        <p:tgtEl>
                                          <p:spTgt spid="47"/>
                                        </p:tgtEl>
                                      </p:cBhvr>
                                      <p:to x="100000" y="80000"/>
                                    </p:animScale>
                                    <p:animScale>
                                      <p:cBhvr>
                                        <p:cTn id="94" dur="187" decel="50000">
                                          <p:stCondLst>
                                            <p:cond delay="1505"/>
                                          </p:stCondLst>
                                        </p:cTn>
                                        <p:tgtEl>
                                          <p:spTgt spid="47"/>
                                        </p:tgtEl>
                                      </p:cBhvr>
                                      <p:to x="100000" y="100000"/>
                                    </p:animScale>
                                    <p:animScale>
                                      <p:cBhvr>
                                        <p:cTn id="95" dur="29">
                                          <p:stCondLst>
                                            <p:cond delay="1847"/>
                                          </p:stCondLst>
                                        </p:cTn>
                                        <p:tgtEl>
                                          <p:spTgt spid="47"/>
                                        </p:tgtEl>
                                      </p:cBhvr>
                                      <p:to x="100000" y="90000"/>
                                    </p:animScale>
                                    <p:animScale>
                                      <p:cBhvr>
                                        <p:cTn id="96" dur="187" decel="50000">
                                          <p:stCondLst>
                                            <p:cond delay="1876"/>
                                          </p:stCondLst>
                                        </p:cTn>
                                        <p:tgtEl>
                                          <p:spTgt spid="47"/>
                                        </p:tgtEl>
                                      </p:cBhvr>
                                      <p:to x="100000" y="100000"/>
                                    </p:animScale>
                                    <p:animScale>
                                      <p:cBhvr>
                                        <p:cTn id="97" dur="29">
                                          <p:stCondLst>
                                            <p:cond delay="2034"/>
                                          </p:stCondLst>
                                        </p:cTn>
                                        <p:tgtEl>
                                          <p:spTgt spid="47"/>
                                        </p:tgtEl>
                                      </p:cBhvr>
                                      <p:to x="100000" y="95000"/>
                                    </p:animScale>
                                    <p:animScale>
                                      <p:cBhvr>
                                        <p:cTn id="98" dur="187" decel="50000">
                                          <p:stCondLst>
                                            <p:cond delay="2063"/>
                                          </p:stCondLst>
                                        </p:cTn>
                                        <p:tgtEl>
                                          <p:spTgt spid="47"/>
                                        </p:tgtEl>
                                      </p:cBhvr>
                                      <p:to x="100000" y="100000"/>
                                    </p:animScale>
                                  </p:childTnLst>
                                </p:cTn>
                              </p:par>
                              <p:par>
                                <p:cTn id="99" presetID="26" presetClass="entr" presetSubtype="0" fill="hold" grpId="0" nodeType="with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down)">
                                      <p:cBhvr>
                                        <p:cTn id="101" dur="652">
                                          <p:stCondLst>
                                            <p:cond delay="0"/>
                                          </p:stCondLst>
                                        </p:cTn>
                                        <p:tgtEl>
                                          <p:spTgt spid="27"/>
                                        </p:tgtEl>
                                      </p:cBhvr>
                                    </p:animEffect>
                                    <p:anim calcmode="lin" valueType="num">
                                      <p:cBhvr>
                                        <p:cTn id="102" dur="2050"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03" dur="747"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4" dur="747" tmFilter="0, 0; 0.125,0.2665; 0.25,0.4; 0.375,0.465; 0.5,0.5;  0.625,0.535; 0.75,0.6; 0.875,0.7335; 1,1">
                                          <p:stCondLst>
                                            <p:cond delay="747"/>
                                          </p:stCondLst>
                                        </p:cTn>
                                        <p:tgtEl>
                                          <p:spTgt spid="27"/>
                                        </p:tgtEl>
                                        <p:attrNameLst>
                                          <p:attrName>ppt_y</p:attrName>
                                        </p:attrNameLst>
                                      </p:cBhvr>
                                      <p:tavLst>
                                        <p:tav tm="0" fmla="#ppt_y-sin(pi*$)/9">
                                          <p:val>
                                            <p:fltVal val="0"/>
                                          </p:val>
                                        </p:tav>
                                        <p:tav tm="100000">
                                          <p:val>
                                            <p:fltVal val="1"/>
                                          </p:val>
                                        </p:tav>
                                      </p:tavLst>
                                    </p:anim>
                                    <p:anim calcmode="lin" valueType="num">
                                      <p:cBhvr>
                                        <p:cTn id="105" dur="373" tmFilter="0, 0; 0.125,0.2665; 0.25,0.4; 0.375,0.465; 0.5,0.5;  0.625,0.535; 0.75,0.6; 0.875,0.7335; 1,1">
                                          <p:stCondLst>
                                            <p:cond delay="1490"/>
                                          </p:stCondLst>
                                        </p:cTn>
                                        <p:tgtEl>
                                          <p:spTgt spid="27"/>
                                        </p:tgtEl>
                                        <p:attrNameLst>
                                          <p:attrName>ppt_y</p:attrName>
                                        </p:attrNameLst>
                                      </p:cBhvr>
                                      <p:tavLst>
                                        <p:tav tm="0" fmla="#ppt_y-sin(pi*$)/27">
                                          <p:val>
                                            <p:fltVal val="0"/>
                                          </p:val>
                                        </p:tav>
                                        <p:tav tm="100000">
                                          <p:val>
                                            <p:fltVal val="1"/>
                                          </p:val>
                                        </p:tav>
                                      </p:tavLst>
                                    </p:anim>
                                    <p:anim calcmode="lin" valueType="num">
                                      <p:cBhvr>
                                        <p:cTn id="106" dur="185" tmFilter="0, 0; 0.125,0.2665; 0.25,0.4; 0.375,0.465; 0.5,0.5;  0.625,0.535; 0.75,0.6; 0.875,0.7335; 1,1">
                                          <p:stCondLst>
                                            <p:cond delay="1863"/>
                                          </p:stCondLst>
                                        </p:cTn>
                                        <p:tgtEl>
                                          <p:spTgt spid="27"/>
                                        </p:tgtEl>
                                        <p:attrNameLst>
                                          <p:attrName>ppt_y</p:attrName>
                                        </p:attrNameLst>
                                      </p:cBhvr>
                                      <p:tavLst>
                                        <p:tav tm="0" fmla="#ppt_y-sin(pi*$)/81">
                                          <p:val>
                                            <p:fltVal val="0"/>
                                          </p:val>
                                        </p:tav>
                                        <p:tav tm="100000">
                                          <p:val>
                                            <p:fltVal val="1"/>
                                          </p:val>
                                        </p:tav>
                                      </p:tavLst>
                                    </p:anim>
                                    <p:animScale>
                                      <p:cBhvr>
                                        <p:cTn id="107" dur="29">
                                          <p:stCondLst>
                                            <p:cond delay="731"/>
                                          </p:stCondLst>
                                        </p:cTn>
                                        <p:tgtEl>
                                          <p:spTgt spid="27"/>
                                        </p:tgtEl>
                                      </p:cBhvr>
                                      <p:to x="100000" y="60000"/>
                                    </p:animScale>
                                    <p:animScale>
                                      <p:cBhvr>
                                        <p:cTn id="108" dur="187" decel="50000">
                                          <p:stCondLst>
                                            <p:cond delay="761"/>
                                          </p:stCondLst>
                                        </p:cTn>
                                        <p:tgtEl>
                                          <p:spTgt spid="27"/>
                                        </p:tgtEl>
                                      </p:cBhvr>
                                      <p:to x="100000" y="100000"/>
                                    </p:animScale>
                                    <p:animScale>
                                      <p:cBhvr>
                                        <p:cTn id="109" dur="29">
                                          <p:stCondLst>
                                            <p:cond delay="1476"/>
                                          </p:stCondLst>
                                        </p:cTn>
                                        <p:tgtEl>
                                          <p:spTgt spid="27"/>
                                        </p:tgtEl>
                                      </p:cBhvr>
                                      <p:to x="100000" y="80000"/>
                                    </p:animScale>
                                    <p:animScale>
                                      <p:cBhvr>
                                        <p:cTn id="110" dur="187" decel="50000">
                                          <p:stCondLst>
                                            <p:cond delay="1505"/>
                                          </p:stCondLst>
                                        </p:cTn>
                                        <p:tgtEl>
                                          <p:spTgt spid="27"/>
                                        </p:tgtEl>
                                      </p:cBhvr>
                                      <p:to x="100000" y="100000"/>
                                    </p:animScale>
                                    <p:animScale>
                                      <p:cBhvr>
                                        <p:cTn id="111" dur="29">
                                          <p:stCondLst>
                                            <p:cond delay="1847"/>
                                          </p:stCondLst>
                                        </p:cTn>
                                        <p:tgtEl>
                                          <p:spTgt spid="27"/>
                                        </p:tgtEl>
                                      </p:cBhvr>
                                      <p:to x="100000" y="90000"/>
                                    </p:animScale>
                                    <p:animScale>
                                      <p:cBhvr>
                                        <p:cTn id="112" dur="187" decel="50000">
                                          <p:stCondLst>
                                            <p:cond delay="1876"/>
                                          </p:stCondLst>
                                        </p:cTn>
                                        <p:tgtEl>
                                          <p:spTgt spid="27"/>
                                        </p:tgtEl>
                                      </p:cBhvr>
                                      <p:to x="100000" y="100000"/>
                                    </p:animScale>
                                    <p:animScale>
                                      <p:cBhvr>
                                        <p:cTn id="113" dur="29">
                                          <p:stCondLst>
                                            <p:cond delay="2034"/>
                                          </p:stCondLst>
                                        </p:cTn>
                                        <p:tgtEl>
                                          <p:spTgt spid="27"/>
                                        </p:tgtEl>
                                      </p:cBhvr>
                                      <p:to x="100000" y="95000"/>
                                    </p:animScale>
                                    <p:animScale>
                                      <p:cBhvr>
                                        <p:cTn id="114" dur="187" decel="50000">
                                          <p:stCondLst>
                                            <p:cond delay="2063"/>
                                          </p:stCondLst>
                                        </p:cTn>
                                        <p:tgtEl>
                                          <p:spTgt spid="27"/>
                                        </p:tgtEl>
                                      </p:cBhvr>
                                      <p:to x="100000" y="100000"/>
                                    </p:animScale>
                                  </p:childTnLst>
                                </p:cTn>
                              </p:par>
                              <p:par>
                                <p:cTn id="115" presetID="26" presetClass="entr" presetSubtype="0" fill="hold" grpId="0" nodeType="withEffect">
                                  <p:stCondLst>
                                    <p:cond delay="0"/>
                                  </p:stCondLst>
                                  <p:childTnLst>
                                    <p:set>
                                      <p:cBhvr>
                                        <p:cTn id="116" dur="1" fill="hold">
                                          <p:stCondLst>
                                            <p:cond delay="0"/>
                                          </p:stCondLst>
                                        </p:cTn>
                                        <p:tgtEl>
                                          <p:spTgt spid="37"/>
                                        </p:tgtEl>
                                        <p:attrNameLst>
                                          <p:attrName>style.visibility</p:attrName>
                                        </p:attrNameLst>
                                      </p:cBhvr>
                                      <p:to>
                                        <p:strVal val="visible"/>
                                      </p:to>
                                    </p:set>
                                    <p:animEffect transition="in" filter="wipe(down)">
                                      <p:cBhvr>
                                        <p:cTn id="117" dur="652">
                                          <p:stCondLst>
                                            <p:cond delay="0"/>
                                          </p:stCondLst>
                                        </p:cTn>
                                        <p:tgtEl>
                                          <p:spTgt spid="37"/>
                                        </p:tgtEl>
                                      </p:cBhvr>
                                    </p:animEffect>
                                    <p:anim calcmode="lin" valueType="num">
                                      <p:cBhvr>
                                        <p:cTn id="118" dur="2050"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19" dur="747"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20" dur="747" tmFilter="0, 0; 0.125,0.2665; 0.25,0.4; 0.375,0.465; 0.5,0.5;  0.625,0.535; 0.75,0.6; 0.875,0.7335; 1,1">
                                          <p:stCondLst>
                                            <p:cond delay="747"/>
                                          </p:stCondLst>
                                        </p:cTn>
                                        <p:tgtEl>
                                          <p:spTgt spid="37"/>
                                        </p:tgtEl>
                                        <p:attrNameLst>
                                          <p:attrName>ppt_y</p:attrName>
                                        </p:attrNameLst>
                                      </p:cBhvr>
                                      <p:tavLst>
                                        <p:tav tm="0" fmla="#ppt_y-sin(pi*$)/9">
                                          <p:val>
                                            <p:fltVal val="0"/>
                                          </p:val>
                                        </p:tav>
                                        <p:tav tm="100000">
                                          <p:val>
                                            <p:fltVal val="1"/>
                                          </p:val>
                                        </p:tav>
                                      </p:tavLst>
                                    </p:anim>
                                    <p:anim calcmode="lin" valueType="num">
                                      <p:cBhvr>
                                        <p:cTn id="121" dur="373" tmFilter="0, 0; 0.125,0.2665; 0.25,0.4; 0.375,0.465; 0.5,0.5;  0.625,0.535; 0.75,0.6; 0.875,0.7335; 1,1">
                                          <p:stCondLst>
                                            <p:cond delay="1490"/>
                                          </p:stCondLst>
                                        </p:cTn>
                                        <p:tgtEl>
                                          <p:spTgt spid="37"/>
                                        </p:tgtEl>
                                        <p:attrNameLst>
                                          <p:attrName>ppt_y</p:attrName>
                                        </p:attrNameLst>
                                      </p:cBhvr>
                                      <p:tavLst>
                                        <p:tav tm="0" fmla="#ppt_y-sin(pi*$)/27">
                                          <p:val>
                                            <p:fltVal val="0"/>
                                          </p:val>
                                        </p:tav>
                                        <p:tav tm="100000">
                                          <p:val>
                                            <p:fltVal val="1"/>
                                          </p:val>
                                        </p:tav>
                                      </p:tavLst>
                                    </p:anim>
                                    <p:anim calcmode="lin" valueType="num">
                                      <p:cBhvr>
                                        <p:cTn id="122" dur="185" tmFilter="0, 0; 0.125,0.2665; 0.25,0.4; 0.375,0.465; 0.5,0.5;  0.625,0.535; 0.75,0.6; 0.875,0.7335; 1,1">
                                          <p:stCondLst>
                                            <p:cond delay="1863"/>
                                          </p:stCondLst>
                                        </p:cTn>
                                        <p:tgtEl>
                                          <p:spTgt spid="37"/>
                                        </p:tgtEl>
                                        <p:attrNameLst>
                                          <p:attrName>ppt_y</p:attrName>
                                        </p:attrNameLst>
                                      </p:cBhvr>
                                      <p:tavLst>
                                        <p:tav tm="0" fmla="#ppt_y-sin(pi*$)/81">
                                          <p:val>
                                            <p:fltVal val="0"/>
                                          </p:val>
                                        </p:tav>
                                        <p:tav tm="100000">
                                          <p:val>
                                            <p:fltVal val="1"/>
                                          </p:val>
                                        </p:tav>
                                      </p:tavLst>
                                    </p:anim>
                                    <p:animScale>
                                      <p:cBhvr>
                                        <p:cTn id="123" dur="29">
                                          <p:stCondLst>
                                            <p:cond delay="731"/>
                                          </p:stCondLst>
                                        </p:cTn>
                                        <p:tgtEl>
                                          <p:spTgt spid="37"/>
                                        </p:tgtEl>
                                      </p:cBhvr>
                                      <p:to x="100000" y="60000"/>
                                    </p:animScale>
                                    <p:animScale>
                                      <p:cBhvr>
                                        <p:cTn id="124" dur="187" decel="50000">
                                          <p:stCondLst>
                                            <p:cond delay="761"/>
                                          </p:stCondLst>
                                        </p:cTn>
                                        <p:tgtEl>
                                          <p:spTgt spid="37"/>
                                        </p:tgtEl>
                                      </p:cBhvr>
                                      <p:to x="100000" y="100000"/>
                                    </p:animScale>
                                    <p:animScale>
                                      <p:cBhvr>
                                        <p:cTn id="125" dur="29">
                                          <p:stCondLst>
                                            <p:cond delay="1476"/>
                                          </p:stCondLst>
                                        </p:cTn>
                                        <p:tgtEl>
                                          <p:spTgt spid="37"/>
                                        </p:tgtEl>
                                      </p:cBhvr>
                                      <p:to x="100000" y="80000"/>
                                    </p:animScale>
                                    <p:animScale>
                                      <p:cBhvr>
                                        <p:cTn id="126" dur="187" decel="50000">
                                          <p:stCondLst>
                                            <p:cond delay="1505"/>
                                          </p:stCondLst>
                                        </p:cTn>
                                        <p:tgtEl>
                                          <p:spTgt spid="37"/>
                                        </p:tgtEl>
                                      </p:cBhvr>
                                      <p:to x="100000" y="100000"/>
                                    </p:animScale>
                                    <p:animScale>
                                      <p:cBhvr>
                                        <p:cTn id="127" dur="29">
                                          <p:stCondLst>
                                            <p:cond delay="1847"/>
                                          </p:stCondLst>
                                        </p:cTn>
                                        <p:tgtEl>
                                          <p:spTgt spid="37"/>
                                        </p:tgtEl>
                                      </p:cBhvr>
                                      <p:to x="100000" y="90000"/>
                                    </p:animScale>
                                    <p:animScale>
                                      <p:cBhvr>
                                        <p:cTn id="128" dur="187" decel="50000">
                                          <p:stCondLst>
                                            <p:cond delay="1876"/>
                                          </p:stCondLst>
                                        </p:cTn>
                                        <p:tgtEl>
                                          <p:spTgt spid="37"/>
                                        </p:tgtEl>
                                      </p:cBhvr>
                                      <p:to x="100000" y="100000"/>
                                    </p:animScale>
                                    <p:animScale>
                                      <p:cBhvr>
                                        <p:cTn id="129" dur="29">
                                          <p:stCondLst>
                                            <p:cond delay="2034"/>
                                          </p:stCondLst>
                                        </p:cTn>
                                        <p:tgtEl>
                                          <p:spTgt spid="37"/>
                                        </p:tgtEl>
                                      </p:cBhvr>
                                      <p:to x="100000" y="95000"/>
                                    </p:animScale>
                                    <p:animScale>
                                      <p:cBhvr>
                                        <p:cTn id="130" dur="187" decel="50000">
                                          <p:stCondLst>
                                            <p:cond delay="2063"/>
                                          </p:stCondLst>
                                        </p:cTn>
                                        <p:tgtEl>
                                          <p:spTgt spid="37"/>
                                        </p:tgtEl>
                                      </p:cBhvr>
                                      <p:to x="100000" y="100000"/>
                                    </p:animScale>
                                  </p:childTnLst>
                                </p:cTn>
                              </p:par>
                              <p:par>
                                <p:cTn id="131" presetID="26" presetClass="entr" presetSubtype="0" fill="hold" grpId="0" nodeType="withEffect">
                                  <p:stCondLst>
                                    <p:cond delay="0"/>
                                  </p:stCondLst>
                                  <p:childTnLst>
                                    <p:set>
                                      <p:cBhvr>
                                        <p:cTn id="132" dur="1" fill="hold">
                                          <p:stCondLst>
                                            <p:cond delay="0"/>
                                          </p:stCondLst>
                                        </p:cTn>
                                        <p:tgtEl>
                                          <p:spTgt spid="38"/>
                                        </p:tgtEl>
                                        <p:attrNameLst>
                                          <p:attrName>style.visibility</p:attrName>
                                        </p:attrNameLst>
                                      </p:cBhvr>
                                      <p:to>
                                        <p:strVal val="visible"/>
                                      </p:to>
                                    </p:set>
                                    <p:animEffect transition="in" filter="wipe(down)">
                                      <p:cBhvr>
                                        <p:cTn id="133" dur="652">
                                          <p:stCondLst>
                                            <p:cond delay="0"/>
                                          </p:stCondLst>
                                        </p:cTn>
                                        <p:tgtEl>
                                          <p:spTgt spid="38"/>
                                        </p:tgtEl>
                                      </p:cBhvr>
                                    </p:animEffect>
                                    <p:anim calcmode="lin" valueType="num">
                                      <p:cBhvr>
                                        <p:cTn id="134" dur="2050"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35" dur="747"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36" dur="747" tmFilter="0, 0; 0.125,0.2665; 0.25,0.4; 0.375,0.465; 0.5,0.5;  0.625,0.535; 0.75,0.6; 0.875,0.7335; 1,1">
                                          <p:stCondLst>
                                            <p:cond delay="747"/>
                                          </p:stCondLst>
                                        </p:cTn>
                                        <p:tgtEl>
                                          <p:spTgt spid="38"/>
                                        </p:tgtEl>
                                        <p:attrNameLst>
                                          <p:attrName>ppt_y</p:attrName>
                                        </p:attrNameLst>
                                      </p:cBhvr>
                                      <p:tavLst>
                                        <p:tav tm="0" fmla="#ppt_y-sin(pi*$)/9">
                                          <p:val>
                                            <p:fltVal val="0"/>
                                          </p:val>
                                        </p:tav>
                                        <p:tav tm="100000">
                                          <p:val>
                                            <p:fltVal val="1"/>
                                          </p:val>
                                        </p:tav>
                                      </p:tavLst>
                                    </p:anim>
                                    <p:anim calcmode="lin" valueType="num">
                                      <p:cBhvr>
                                        <p:cTn id="137" dur="373" tmFilter="0, 0; 0.125,0.2665; 0.25,0.4; 0.375,0.465; 0.5,0.5;  0.625,0.535; 0.75,0.6; 0.875,0.7335; 1,1">
                                          <p:stCondLst>
                                            <p:cond delay="1490"/>
                                          </p:stCondLst>
                                        </p:cTn>
                                        <p:tgtEl>
                                          <p:spTgt spid="38"/>
                                        </p:tgtEl>
                                        <p:attrNameLst>
                                          <p:attrName>ppt_y</p:attrName>
                                        </p:attrNameLst>
                                      </p:cBhvr>
                                      <p:tavLst>
                                        <p:tav tm="0" fmla="#ppt_y-sin(pi*$)/27">
                                          <p:val>
                                            <p:fltVal val="0"/>
                                          </p:val>
                                        </p:tav>
                                        <p:tav tm="100000">
                                          <p:val>
                                            <p:fltVal val="1"/>
                                          </p:val>
                                        </p:tav>
                                      </p:tavLst>
                                    </p:anim>
                                    <p:anim calcmode="lin" valueType="num">
                                      <p:cBhvr>
                                        <p:cTn id="138" dur="185" tmFilter="0, 0; 0.125,0.2665; 0.25,0.4; 0.375,0.465; 0.5,0.5;  0.625,0.535; 0.75,0.6; 0.875,0.7335; 1,1">
                                          <p:stCondLst>
                                            <p:cond delay="1863"/>
                                          </p:stCondLst>
                                        </p:cTn>
                                        <p:tgtEl>
                                          <p:spTgt spid="38"/>
                                        </p:tgtEl>
                                        <p:attrNameLst>
                                          <p:attrName>ppt_y</p:attrName>
                                        </p:attrNameLst>
                                      </p:cBhvr>
                                      <p:tavLst>
                                        <p:tav tm="0" fmla="#ppt_y-sin(pi*$)/81">
                                          <p:val>
                                            <p:fltVal val="0"/>
                                          </p:val>
                                        </p:tav>
                                        <p:tav tm="100000">
                                          <p:val>
                                            <p:fltVal val="1"/>
                                          </p:val>
                                        </p:tav>
                                      </p:tavLst>
                                    </p:anim>
                                    <p:animScale>
                                      <p:cBhvr>
                                        <p:cTn id="139" dur="29">
                                          <p:stCondLst>
                                            <p:cond delay="731"/>
                                          </p:stCondLst>
                                        </p:cTn>
                                        <p:tgtEl>
                                          <p:spTgt spid="38"/>
                                        </p:tgtEl>
                                      </p:cBhvr>
                                      <p:to x="100000" y="60000"/>
                                    </p:animScale>
                                    <p:animScale>
                                      <p:cBhvr>
                                        <p:cTn id="140" dur="187" decel="50000">
                                          <p:stCondLst>
                                            <p:cond delay="761"/>
                                          </p:stCondLst>
                                        </p:cTn>
                                        <p:tgtEl>
                                          <p:spTgt spid="38"/>
                                        </p:tgtEl>
                                      </p:cBhvr>
                                      <p:to x="100000" y="100000"/>
                                    </p:animScale>
                                    <p:animScale>
                                      <p:cBhvr>
                                        <p:cTn id="141" dur="29">
                                          <p:stCondLst>
                                            <p:cond delay="1476"/>
                                          </p:stCondLst>
                                        </p:cTn>
                                        <p:tgtEl>
                                          <p:spTgt spid="38"/>
                                        </p:tgtEl>
                                      </p:cBhvr>
                                      <p:to x="100000" y="80000"/>
                                    </p:animScale>
                                    <p:animScale>
                                      <p:cBhvr>
                                        <p:cTn id="142" dur="187" decel="50000">
                                          <p:stCondLst>
                                            <p:cond delay="1505"/>
                                          </p:stCondLst>
                                        </p:cTn>
                                        <p:tgtEl>
                                          <p:spTgt spid="38"/>
                                        </p:tgtEl>
                                      </p:cBhvr>
                                      <p:to x="100000" y="100000"/>
                                    </p:animScale>
                                    <p:animScale>
                                      <p:cBhvr>
                                        <p:cTn id="143" dur="29">
                                          <p:stCondLst>
                                            <p:cond delay="1847"/>
                                          </p:stCondLst>
                                        </p:cTn>
                                        <p:tgtEl>
                                          <p:spTgt spid="38"/>
                                        </p:tgtEl>
                                      </p:cBhvr>
                                      <p:to x="100000" y="90000"/>
                                    </p:animScale>
                                    <p:animScale>
                                      <p:cBhvr>
                                        <p:cTn id="144" dur="187" decel="50000">
                                          <p:stCondLst>
                                            <p:cond delay="1876"/>
                                          </p:stCondLst>
                                        </p:cTn>
                                        <p:tgtEl>
                                          <p:spTgt spid="38"/>
                                        </p:tgtEl>
                                      </p:cBhvr>
                                      <p:to x="100000" y="100000"/>
                                    </p:animScale>
                                    <p:animScale>
                                      <p:cBhvr>
                                        <p:cTn id="145" dur="29">
                                          <p:stCondLst>
                                            <p:cond delay="2034"/>
                                          </p:stCondLst>
                                        </p:cTn>
                                        <p:tgtEl>
                                          <p:spTgt spid="38"/>
                                        </p:tgtEl>
                                      </p:cBhvr>
                                      <p:to x="100000" y="95000"/>
                                    </p:animScale>
                                    <p:animScale>
                                      <p:cBhvr>
                                        <p:cTn id="146" dur="187" decel="50000">
                                          <p:stCondLst>
                                            <p:cond delay="2063"/>
                                          </p:stCondLst>
                                        </p:cTn>
                                        <p:tgtEl>
                                          <p:spTgt spid="38"/>
                                        </p:tgtEl>
                                      </p:cBhvr>
                                      <p:to x="100000" y="100000"/>
                                    </p:animScale>
                                  </p:childTnLst>
                                </p:cTn>
                              </p:par>
                              <p:par>
                                <p:cTn id="147" presetID="26" presetClass="entr" presetSubtype="0" fill="hold" grpId="0" nodeType="withEffect">
                                  <p:stCondLst>
                                    <p:cond delay="0"/>
                                  </p:stCondLst>
                                  <p:childTnLst>
                                    <p:set>
                                      <p:cBhvr>
                                        <p:cTn id="148" dur="1" fill="hold">
                                          <p:stCondLst>
                                            <p:cond delay="0"/>
                                          </p:stCondLst>
                                        </p:cTn>
                                        <p:tgtEl>
                                          <p:spTgt spid="39"/>
                                        </p:tgtEl>
                                        <p:attrNameLst>
                                          <p:attrName>style.visibility</p:attrName>
                                        </p:attrNameLst>
                                      </p:cBhvr>
                                      <p:to>
                                        <p:strVal val="visible"/>
                                      </p:to>
                                    </p:set>
                                    <p:animEffect transition="in" filter="wipe(down)">
                                      <p:cBhvr>
                                        <p:cTn id="149" dur="652">
                                          <p:stCondLst>
                                            <p:cond delay="0"/>
                                          </p:stCondLst>
                                        </p:cTn>
                                        <p:tgtEl>
                                          <p:spTgt spid="39"/>
                                        </p:tgtEl>
                                      </p:cBhvr>
                                    </p:animEffect>
                                    <p:anim calcmode="lin" valueType="num">
                                      <p:cBhvr>
                                        <p:cTn id="150" dur="2050"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51" dur="747"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52" dur="747" tmFilter="0, 0; 0.125,0.2665; 0.25,0.4; 0.375,0.465; 0.5,0.5;  0.625,0.535; 0.75,0.6; 0.875,0.7335; 1,1">
                                          <p:stCondLst>
                                            <p:cond delay="747"/>
                                          </p:stCondLst>
                                        </p:cTn>
                                        <p:tgtEl>
                                          <p:spTgt spid="39"/>
                                        </p:tgtEl>
                                        <p:attrNameLst>
                                          <p:attrName>ppt_y</p:attrName>
                                        </p:attrNameLst>
                                      </p:cBhvr>
                                      <p:tavLst>
                                        <p:tav tm="0" fmla="#ppt_y-sin(pi*$)/9">
                                          <p:val>
                                            <p:fltVal val="0"/>
                                          </p:val>
                                        </p:tav>
                                        <p:tav tm="100000">
                                          <p:val>
                                            <p:fltVal val="1"/>
                                          </p:val>
                                        </p:tav>
                                      </p:tavLst>
                                    </p:anim>
                                    <p:anim calcmode="lin" valueType="num">
                                      <p:cBhvr>
                                        <p:cTn id="153" dur="373" tmFilter="0, 0; 0.125,0.2665; 0.25,0.4; 0.375,0.465; 0.5,0.5;  0.625,0.535; 0.75,0.6; 0.875,0.7335; 1,1">
                                          <p:stCondLst>
                                            <p:cond delay="1490"/>
                                          </p:stCondLst>
                                        </p:cTn>
                                        <p:tgtEl>
                                          <p:spTgt spid="39"/>
                                        </p:tgtEl>
                                        <p:attrNameLst>
                                          <p:attrName>ppt_y</p:attrName>
                                        </p:attrNameLst>
                                      </p:cBhvr>
                                      <p:tavLst>
                                        <p:tav tm="0" fmla="#ppt_y-sin(pi*$)/27">
                                          <p:val>
                                            <p:fltVal val="0"/>
                                          </p:val>
                                        </p:tav>
                                        <p:tav tm="100000">
                                          <p:val>
                                            <p:fltVal val="1"/>
                                          </p:val>
                                        </p:tav>
                                      </p:tavLst>
                                    </p:anim>
                                    <p:anim calcmode="lin" valueType="num">
                                      <p:cBhvr>
                                        <p:cTn id="154" dur="185" tmFilter="0, 0; 0.125,0.2665; 0.25,0.4; 0.375,0.465; 0.5,0.5;  0.625,0.535; 0.75,0.6; 0.875,0.7335; 1,1">
                                          <p:stCondLst>
                                            <p:cond delay="1863"/>
                                          </p:stCondLst>
                                        </p:cTn>
                                        <p:tgtEl>
                                          <p:spTgt spid="39"/>
                                        </p:tgtEl>
                                        <p:attrNameLst>
                                          <p:attrName>ppt_y</p:attrName>
                                        </p:attrNameLst>
                                      </p:cBhvr>
                                      <p:tavLst>
                                        <p:tav tm="0" fmla="#ppt_y-sin(pi*$)/81">
                                          <p:val>
                                            <p:fltVal val="0"/>
                                          </p:val>
                                        </p:tav>
                                        <p:tav tm="100000">
                                          <p:val>
                                            <p:fltVal val="1"/>
                                          </p:val>
                                        </p:tav>
                                      </p:tavLst>
                                    </p:anim>
                                    <p:animScale>
                                      <p:cBhvr>
                                        <p:cTn id="155" dur="29">
                                          <p:stCondLst>
                                            <p:cond delay="731"/>
                                          </p:stCondLst>
                                        </p:cTn>
                                        <p:tgtEl>
                                          <p:spTgt spid="39"/>
                                        </p:tgtEl>
                                      </p:cBhvr>
                                      <p:to x="100000" y="60000"/>
                                    </p:animScale>
                                    <p:animScale>
                                      <p:cBhvr>
                                        <p:cTn id="156" dur="187" decel="50000">
                                          <p:stCondLst>
                                            <p:cond delay="761"/>
                                          </p:stCondLst>
                                        </p:cTn>
                                        <p:tgtEl>
                                          <p:spTgt spid="39"/>
                                        </p:tgtEl>
                                      </p:cBhvr>
                                      <p:to x="100000" y="100000"/>
                                    </p:animScale>
                                    <p:animScale>
                                      <p:cBhvr>
                                        <p:cTn id="157" dur="29">
                                          <p:stCondLst>
                                            <p:cond delay="1476"/>
                                          </p:stCondLst>
                                        </p:cTn>
                                        <p:tgtEl>
                                          <p:spTgt spid="39"/>
                                        </p:tgtEl>
                                      </p:cBhvr>
                                      <p:to x="100000" y="80000"/>
                                    </p:animScale>
                                    <p:animScale>
                                      <p:cBhvr>
                                        <p:cTn id="158" dur="187" decel="50000">
                                          <p:stCondLst>
                                            <p:cond delay="1505"/>
                                          </p:stCondLst>
                                        </p:cTn>
                                        <p:tgtEl>
                                          <p:spTgt spid="39"/>
                                        </p:tgtEl>
                                      </p:cBhvr>
                                      <p:to x="100000" y="100000"/>
                                    </p:animScale>
                                    <p:animScale>
                                      <p:cBhvr>
                                        <p:cTn id="159" dur="29">
                                          <p:stCondLst>
                                            <p:cond delay="1847"/>
                                          </p:stCondLst>
                                        </p:cTn>
                                        <p:tgtEl>
                                          <p:spTgt spid="39"/>
                                        </p:tgtEl>
                                      </p:cBhvr>
                                      <p:to x="100000" y="90000"/>
                                    </p:animScale>
                                    <p:animScale>
                                      <p:cBhvr>
                                        <p:cTn id="160" dur="187" decel="50000">
                                          <p:stCondLst>
                                            <p:cond delay="1876"/>
                                          </p:stCondLst>
                                        </p:cTn>
                                        <p:tgtEl>
                                          <p:spTgt spid="39"/>
                                        </p:tgtEl>
                                      </p:cBhvr>
                                      <p:to x="100000" y="100000"/>
                                    </p:animScale>
                                    <p:animScale>
                                      <p:cBhvr>
                                        <p:cTn id="161" dur="29">
                                          <p:stCondLst>
                                            <p:cond delay="2034"/>
                                          </p:stCondLst>
                                        </p:cTn>
                                        <p:tgtEl>
                                          <p:spTgt spid="39"/>
                                        </p:tgtEl>
                                      </p:cBhvr>
                                      <p:to x="100000" y="95000"/>
                                    </p:animScale>
                                    <p:animScale>
                                      <p:cBhvr>
                                        <p:cTn id="162" dur="187" decel="50000">
                                          <p:stCondLst>
                                            <p:cond delay="2063"/>
                                          </p:stCondLst>
                                        </p:cTn>
                                        <p:tgtEl>
                                          <p:spTgt spid="39"/>
                                        </p:tgtEl>
                                      </p:cBhvr>
                                      <p:to x="100000" y="100000"/>
                                    </p:animScale>
                                  </p:childTnLst>
                                </p:cTn>
                              </p:par>
                              <p:par>
                                <p:cTn id="163" presetID="26" presetClass="entr" presetSubtype="0" fill="hold" grpId="0" nodeType="withEffect">
                                  <p:stCondLst>
                                    <p:cond delay="0"/>
                                  </p:stCondLst>
                                  <p:childTnLst>
                                    <p:set>
                                      <p:cBhvr>
                                        <p:cTn id="164" dur="1" fill="hold">
                                          <p:stCondLst>
                                            <p:cond delay="0"/>
                                          </p:stCondLst>
                                        </p:cTn>
                                        <p:tgtEl>
                                          <p:spTgt spid="40"/>
                                        </p:tgtEl>
                                        <p:attrNameLst>
                                          <p:attrName>style.visibility</p:attrName>
                                        </p:attrNameLst>
                                      </p:cBhvr>
                                      <p:to>
                                        <p:strVal val="visible"/>
                                      </p:to>
                                    </p:set>
                                    <p:animEffect transition="in" filter="wipe(down)">
                                      <p:cBhvr>
                                        <p:cTn id="165" dur="652">
                                          <p:stCondLst>
                                            <p:cond delay="0"/>
                                          </p:stCondLst>
                                        </p:cTn>
                                        <p:tgtEl>
                                          <p:spTgt spid="40"/>
                                        </p:tgtEl>
                                      </p:cBhvr>
                                    </p:animEffect>
                                    <p:anim calcmode="lin" valueType="num">
                                      <p:cBhvr>
                                        <p:cTn id="166" dur="2050"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67" dur="747"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68" dur="747" tmFilter="0, 0; 0.125,0.2665; 0.25,0.4; 0.375,0.465; 0.5,0.5;  0.625,0.535; 0.75,0.6; 0.875,0.7335; 1,1">
                                          <p:stCondLst>
                                            <p:cond delay="747"/>
                                          </p:stCondLst>
                                        </p:cTn>
                                        <p:tgtEl>
                                          <p:spTgt spid="40"/>
                                        </p:tgtEl>
                                        <p:attrNameLst>
                                          <p:attrName>ppt_y</p:attrName>
                                        </p:attrNameLst>
                                      </p:cBhvr>
                                      <p:tavLst>
                                        <p:tav tm="0" fmla="#ppt_y-sin(pi*$)/9">
                                          <p:val>
                                            <p:fltVal val="0"/>
                                          </p:val>
                                        </p:tav>
                                        <p:tav tm="100000">
                                          <p:val>
                                            <p:fltVal val="1"/>
                                          </p:val>
                                        </p:tav>
                                      </p:tavLst>
                                    </p:anim>
                                    <p:anim calcmode="lin" valueType="num">
                                      <p:cBhvr>
                                        <p:cTn id="169" dur="373" tmFilter="0, 0; 0.125,0.2665; 0.25,0.4; 0.375,0.465; 0.5,0.5;  0.625,0.535; 0.75,0.6; 0.875,0.7335; 1,1">
                                          <p:stCondLst>
                                            <p:cond delay="1490"/>
                                          </p:stCondLst>
                                        </p:cTn>
                                        <p:tgtEl>
                                          <p:spTgt spid="40"/>
                                        </p:tgtEl>
                                        <p:attrNameLst>
                                          <p:attrName>ppt_y</p:attrName>
                                        </p:attrNameLst>
                                      </p:cBhvr>
                                      <p:tavLst>
                                        <p:tav tm="0" fmla="#ppt_y-sin(pi*$)/27">
                                          <p:val>
                                            <p:fltVal val="0"/>
                                          </p:val>
                                        </p:tav>
                                        <p:tav tm="100000">
                                          <p:val>
                                            <p:fltVal val="1"/>
                                          </p:val>
                                        </p:tav>
                                      </p:tavLst>
                                    </p:anim>
                                    <p:anim calcmode="lin" valueType="num">
                                      <p:cBhvr>
                                        <p:cTn id="170" dur="185" tmFilter="0, 0; 0.125,0.2665; 0.25,0.4; 0.375,0.465; 0.5,0.5;  0.625,0.535; 0.75,0.6; 0.875,0.7335; 1,1">
                                          <p:stCondLst>
                                            <p:cond delay="1863"/>
                                          </p:stCondLst>
                                        </p:cTn>
                                        <p:tgtEl>
                                          <p:spTgt spid="40"/>
                                        </p:tgtEl>
                                        <p:attrNameLst>
                                          <p:attrName>ppt_y</p:attrName>
                                        </p:attrNameLst>
                                      </p:cBhvr>
                                      <p:tavLst>
                                        <p:tav tm="0" fmla="#ppt_y-sin(pi*$)/81">
                                          <p:val>
                                            <p:fltVal val="0"/>
                                          </p:val>
                                        </p:tav>
                                        <p:tav tm="100000">
                                          <p:val>
                                            <p:fltVal val="1"/>
                                          </p:val>
                                        </p:tav>
                                      </p:tavLst>
                                    </p:anim>
                                    <p:animScale>
                                      <p:cBhvr>
                                        <p:cTn id="171" dur="29">
                                          <p:stCondLst>
                                            <p:cond delay="731"/>
                                          </p:stCondLst>
                                        </p:cTn>
                                        <p:tgtEl>
                                          <p:spTgt spid="40"/>
                                        </p:tgtEl>
                                      </p:cBhvr>
                                      <p:to x="100000" y="60000"/>
                                    </p:animScale>
                                    <p:animScale>
                                      <p:cBhvr>
                                        <p:cTn id="172" dur="187" decel="50000">
                                          <p:stCondLst>
                                            <p:cond delay="761"/>
                                          </p:stCondLst>
                                        </p:cTn>
                                        <p:tgtEl>
                                          <p:spTgt spid="40"/>
                                        </p:tgtEl>
                                      </p:cBhvr>
                                      <p:to x="100000" y="100000"/>
                                    </p:animScale>
                                    <p:animScale>
                                      <p:cBhvr>
                                        <p:cTn id="173" dur="29">
                                          <p:stCondLst>
                                            <p:cond delay="1476"/>
                                          </p:stCondLst>
                                        </p:cTn>
                                        <p:tgtEl>
                                          <p:spTgt spid="40"/>
                                        </p:tgtEl>
                                      </p:cBhvr>
                                      <p:to x="100000" y="80000"/>
                                    </p:animScale>
                                    <p:animScale>
                                      <p:cBhvr>
                                        <p:cTn id="174" dur="187" decel="50000">
                                          <p:stCondLst>
                                            <p:cond delay="1505"/>
                                          </p:stCondLst>
                                        </p:cTn>
                                        <p:tgtEl>
                                          <p:spTgt spid="40"/>
                                        </p:tgtEl>
                                      </p:cBhvr>
                                      <p:to x="100000" y="100000"/>
                                    </p:animScale>
                                    <p:animScale>
                                      <p:cBhvr>
                                        <p:cTn id="175" dur="29">
                                          <p:stCondLst>
                                            <p:cond delay="1847"/>
                                          </p:stCondLst>
                                        </p:cTn>
                                        <p:tgtEl>
                                          <p:spTgt spid="40"/>
                                        </p:tgtEl>
                                      </p:cBhvr>
                                      <p:to x="100000" y="90000"/>
                                    </p:animScale>
                                    <p:animScale>
                                      <p:cBhvr>
                                        <p:cTn id="176" dur="187" decel="50000">
                                          <p:stCondLst>
                                            <p:cond delay="1876"/>
                                          </p:stCondLst>
                                        </p:cTn>
                                        <p:tgtEl>
                                          <p:spTgt spid="40"/>
                                        </p:tgtEl>
                                      </p:cBhvr>
                                      <p:to x="100000" y="100000"/>
                                    </p:animScale>
                                    <p:animScale>
                                      <p:cBhvr>
                                        <p:cTn id="177" dur="29">
                                          <p:stCondLst>
                                            <p:cond delay="2034"/>
                                          </p:stCondLst>
                                        </p:cTn>
                                        <p:tgtEl>
                                          <p:spTgt spid="40"/>
                                        </p:tgtEl>
                                      </p:cBhvr>
                                      <p:to x="100000" y="95000"/>
                                    </p:animScale>
                                    <p:animScale>
                                      <p:cBhvr>
                                        <p:cTn id="178" dur="187" decel="50000">
                                          <p:stCondLst>
                                            <p:cond delay="2063"/>
                                          </p:stCondLst>
                                        </p:cTn>
                                        <p:tgtEl>
                                          <p:spTgt spid="40"/>
                                        </p:tgtEl>
                                      </p:cBhvr>
                                      <p:to x="100000" y="100000"/>
                                    </p:animScale>
                                  </p:childTnLst>
                                </p:cTn>
                              </p:par>
                              <p:par>
                                <p:cTn id="179" presetID="26" presetClass="entr" presetSubtype="0" fill="hold" grpId="0" nodeType="withEffect">
                                  <p:stCondLst>
                                    <p:cond delay="0"/>
                                  </p:stCondLst>
                                  <p:childTnLst>
                                    <p:set>
                                      <p:cBhvr>
                                        <p:cTn id="180" dur="1" fill="hold">
                                          <p:stCondLst>
                                            <p:cond delay="0"/>
                                          </p:stCondLst>
                                        </p:cTn>
                                        <p:tgtEl>
                                          <p:spTgt spid="41"/>
                                        </p:tgtEl>
                                        <p:attrNameLst>
                                          <p:attrName>style.visibility</p:attrName>
                                        </p:attrNameLst>
                                      </p:cBhvr>
                                      <p:to>
                                        <p:strVal val="visible"/>
                                      </p:to>
                                    </p:set>
                                    <p:animEffect transition="in" filter="wipe(down)">
                                      <p:cBhvr>
                                        <p:cTn id="181" dur="652">
                                          <p:stCondLst>
                                            <p:cond delay="0"/>
                                          </p:stCondLst>
                                        </p:cTn>
                                        <p:tgtEl>
                                          <p:spTgt spid="41"/>
                                        </p:tgtEl>
                                      </p:cBhvr>
                                    </p:animEffect>
                                    <p:anim calcmode="lin" valueType="num">
                                      <p:cBhvr>
                                        <p:cTn id="182" dur="2050"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83" dur="747"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84" dur="747" tmFilter="0, 0; 0.125,0.2665; 0.25,0.4; 0.375,0.465; 0.5,0.5;  0.625,0.535; 0.75,0.6; 0.875,0.7335; 1,1">
                                          <p:stCondLst>
                                            <p:cond delay="747"/>
                                          </p:stCondLst>
                                        </p:cTn>
                                        <p:tgtEl>
                                          <p:spTgt spid="41"/>
                                        </p:tgtEl>
                                        <p:attrNameLst>
                                          <p:attrName>ppt_y</p:attrName>
                                        </p:attrNameLst>
                                      </p:cBhvr>
                                      <p:tavLst>
                                        <p:tav tm="0" fmla="#ppt_y-sin(pi*$)/9">
                                          <p:val>
                                            <p:fltVal val="0"/>
                                          </p:val>
                                        </p:tav>
                                        <p:tav tm="100000">
                                          <p:val>
                                            <p:fltVal val="1"/>
                                          </p:val>
                                        </p:tav>
                                      </p:tavLst>
                                    </p:anim>
                                    <p:anim calcmode="lin" valueType="num">
                                      <p:cBhvr>
                                        <p:cTn id="185" dur="373" tmFilter="0, 0; 0.125,0.2665; 0.25,0.4; 0.375,0.465; 0.5,0.5;  0.625,0.535; 0.75,0.6; 0.875,0.7335; 1,1">
                                          <p:stCondLst>
                                            <p:cond delay="1490"/>
                                          </p:stCondLst>
                                        </p:cTn>
                                        <p:tgtEl>
                                          <p:spTgt spid="41"/>
                                        </p:tgtEl>
                                        <p:attrNameLst>
                                          <p:attrName>ppt_y</p:attrName>
                                        </p:attrNameLst>
                                      </p:cBhvr>
                                      <p:tavLst>
                                        <p:tav tm="0" fmla="#ppt_y-sin(pi*$)/27">
                                          <p:val>
                                            <p:fltVal val="0"/>
                                          </p:val>
                                        </p:tav>
                                        <p:tav tm="100000">
                                          <p:val>
                                            <p:fltVal val="1"/>
                                          </p:val>
                                        </p:tav>
                                      </p:tavLst>
                                    </p:anim>
                                    <p:anim calcmode="lin" valueType="num">
                                      <p:cBhvr>
                                        <p:cTn id="186" dur="185" tmFilter="0, 0; 0.125,0.2665; 0.25,0.4; 0.375,0.465; 0.5,0.5;  0.625,0.535; 0.75,0.6; 0.875,0.7335; 1,1">
                                          <p:stCondLst>
                                            <p:cond delay="1863"/>
                                          </p:stCondLst>
                                        </p:cTn>
                                        <p:tgtEl>
                                          <p:spTgt spid="41"/>
                                        </p:tgtEl>
                                        <p:attrNameLst>
                                          <p:attrName>ppt_y</p:attrName>
                                        </p:attrNameLst>
                                      </p:cBhvr>
                                      <p:tavLst>
                                        <p:tav tm="0" fmla="#ppt_y-sin(pi*$)/81">
                                          <p:val>
                                            <p:fltVal val="0"/>
                                          </p:val>
                                        </p:tav>
                                        <p:tav tm="100000">
                                          <p:val>
                                            <p:fltVal val="1"/>
                                          </p:val>
                                        </p:tav>
                                      </p:tavLst>
                                    </p:anim>
                                    <p:animScale>
                                      <p:cBhvr>
                                        <p:cTn id="187" dur="29">
                                          <p:stCondLst>
                                            <p:cond delay="731"/>
                                          </p:stCondLst>
                                        </p:cTn>
                                        <p:tgtEl>
                                          <p:spTgt spid="41"/>
                                        </p:tgtEl>
                                      </p:cBhvr>
                                      <p:to x="100000" y="60000"/>
                                    </p:animScale>
                                    <p:animScale>
                                      <p:cBhvr>
                                        <p:cTn id="188" dur="187" decel="50000">
                                          <p:stCondLst>
                                            <p:cond delay="761"/>
                                          </p:stCondLst>
                                        </p:cTn>
                                        <p:tgtEl>
                                          <p:spTgt spid="41"/>
                                        </p:tgtEl>
                                      </p:cBhvr>
                                      <p:to x="100000" y="100000"/>
                                    </p:animScale>
                                    <p:animScale>
                                      <p:cBhvr>
                                        <p:cTn id="189" dur="29">
                                          <p:stCondLst>
                                            <p:cond delay="1476"/>
                                          </p:stCondLst>
                                        </p:cTn>
                                        <p:tgtEl>
                                          <p:spTgt spid="41"/>
                                        </p:tgtEl>
                                      </p:cBhvr>
                                      <p:to x="100000" y="80000"/>
                                    </p:animScale>
                                    <p:animScale>
                                      <p:cBhvr>
                                        <p:cTn id="190" dur="187" decel="50000">
                                          <p:stCondLst>
                                            <p:cond delay="1505"/>
                                          </p:stCondLst>
                                        </p:cTn>
                                        <p:tgtEl>
                                          <p:spTgt spid="41"/>
                                        </p:tgtEl>
                                      </p:cBhvr>
                                      <p:to x="100000" y="100000"/>
                                    </p:animScale>
                                    <p:animScale>
                                      <p:cBhvr>
                                        <p:cTn id="191" dur="29">
                                          <p:stCondLst>
                                            <p:cond delay="1847"/>
                                          </p:stCondLst>
                                        </p:cTn>
                                        <p:tgtEl>
                                          <p:spTgt spid="41"/>
                                        </p:tgtEl>
                                      </p:cBhvr>
                                      <p:to x="100000" y="90000"/>
                                    </p:animScale>
                                    <p:animScale>
                                      <p:cBhvr>
                                        <p:cTn id="192" dur="187" decel="50000">
                                          <p:stCondLst>
                                            <p:cond delay="1876"/>
                                          </p:stCondLst>
                                        </p:cTn>
                                        <p:tgtEl>
                                          <p:spTgt spid="41"/>
                                        </p:tgtEl>
                                      </p:cBhvr>
                                      <p:to x="100000" y="100000"/>
                                    </p:animScale>
                                    <p:animScale>
                                      <p:cBhvr>
                                        <p:cTn id="193" dur="29">
                                          <p:stCondLst>
                                            <p:cond delay="2034"/>
                                          </p:stCondLst>
                                        </p:cTn>
                                        <p:tgtEl>
                                          <p:spTgt spid="41"/>
                                        </p:tgtEl>
                                      </p:cBhvr>
                                      <p:to x="100000" y="95000"/>
                                    </p:animScale>
                                    <p:animScale>
                                      <p:cBhvr>
                                        <p:cTn id="194" dur="187" decel="50000">
                                          <p:stCondLst>
                                            <p:cond delay="2063"/>
                                          </p:stCondLst>
                                        </p:cTn>
                                        <p:tgtEl>
                                          <p:spTgt spid="41"/>
                                        </p:tgtEl>
                                      </p:cBhvr>
                                      <p:to x="100000" y="100000"/>
                                    </p:animScale>
                                  </p:childTnLst>
                                </p:cTn>
                              </p:par>
                              <p:par>
                                <p:cTn id="195" presetID="26" presetClass="entr" presetSubtype="0" fill="hold" grpId="0" nodeType="withEffect">
                                  <p:stCondLst>
                                    <p:cond delay="0"/>
                                  </p:stCondLst>
                                  <p:childTnLst>
                                    <p:set>
                                      <p:cBhvr>
                                        <p:cTn id="196" dur="1" fill="hold">
                                          <p:stCondLst>
                                            <p:cond delay="0"/>
                                          </p:stCondLst>
                                        </p:cTn>
                                        <p:tgtEl>
                                          <p:spTgt spid="42"/>
                                        </p:tgtEl>
                                        <p:attrNameLst>
                                          <p:attrName>style.visibility</p:attrName>
                                        </p:attrNameLst>
                                      </p:cBhvr>
                                      <p:to>
                                        <p:strVal val="visible"/>
                                      </p:to>
                                    </p:set>
                                    <p:animEffect transition="in" filter="wipe(down)">
                                      <p:cBhvr>
                                        <p:cTn id="197" dur="652">
                                          <p:stCondLst>
                                            <p:cond delay="0"/>
                                          </p:stCondLst>
                                        </p:cTn>
                                        <p:tgtEl>
                                          <p:spTgt spid="42"/>
                                        </p:tgtEl>
                                      </p:cBhvr>
                                    </p:animEffect>
                                    <p:anim calcmode="lin" valueType="num">
                                      <p:cBhvr>
                                        <p:cTn id="198" dur="2050"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99" dur="747"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00" dur="747" tmFilter="0, 0; 0.125,0.2665; 0.25,0.4; 0.375,0.465; 0.5,0.5;  0.625,0.535; 0.75,0.6; 0.875,0.7335; 1,1">
                                          <p:stCondLst>
                                            <p:cond delay="747"/>
                                          </p:stCondLst>
                                        </p:cTn>
                                        <p:tgtEl>
                                          <p:spTgt spid="42"/>
                                        </p:tgtEl>
                                        <p:attrNameLst>
                                          <p:attrName>ppt_y</p:attrName>
                                        </p:attrNameLst>
                                      </p:cBhvr>
                                      <p:tavLst>
                                        <p:tav tm="0" fmla="#ppt_y-sin(pi*$)/9">
                                          <p:val>
                                            <p:fltVal val="0"/>
                                          </p:val>
                                        </p:tav>
                                        <p:tav tm="100000">
                                          <p:val>
                                            <p:fltVal val="1"/>
                                          </p:val>
                                        </p:tav>
                                      </p:tavLst>
                                    </p:anim>
                                    <p:anim calcmode="lin" valueType="num">
                                      <p:cBhvr>
                                        <p:cTn id="201" dur="373" tmFilter="0, 0; 0.125,0.2665; 0.25,0.4; 0.375,0.465; 0.5,0.5;  0.625,0.535; 0.75,0.6; 0.875,0.7335; 1,1">
                                          <p:stCondLst>
                                            <p:cond delay="1490"/>
                                          </p:stCondLst>
                                        </p:cTn>
                                        <p:tgtEl>
                                          <p:spTgt spid="42"/>
                                        </p:tgtEl>
                                        <p:attrNameLst>
                                          <p:attrName>ppt_y</p:attrName>
                                        </p:attrNameLst>
                                      </p:cBhvr>
                                      <p:tavLst>
                                        <p:tav tm="0" fmla="#ppt_y-sin(pi*$)/27">
                                          <p:val>
                                            <p:fltVal val="0"/>
                                          </p:val>
                                        </p:tav>
                                        <p:tav tm="100000">
                                          <p:val>
                                            <p:fltVal val="1"/>
                                          </p:val>
                                        </p:tav>
                                      </p:tavLst>
                                    </p:anim>
                                    <p:anim calcmode="lin" valueType="num">
                                      <p:cBhvr>
                                        <p:cTn id="202" dur="185" tmFilter="0, 0; 0.125,0.2665; 0.25,0.4; 0.375,0.465; 0.5,0.5;  0.625,0.535; 0.75,0.6; 0.875,0.7335; 1,1">
                                          <p:stCondLst>
                                            <p:cond delay="1863"/>
                                          </p:stCondLst>
                                        </p:cTn>
                                        <p:tgtEl>
                                          <p:spTgt spid="42"/>
                                        </p:tgtEl>
                                        <p:attrNameLst>
                                          <p:attrName>ppt_y</p:attrName>
                                        </p:attrNameLst>
                                      </p:cBhvr>
                                      <p:tavLst>
                                        <p:tav tm="0" fmla="#ppt_y-sin(pi*$)/81">
                                          <p:val>
                                            <p:fltVal val="0"/>
                                          </p:val>
                                        </p:tav>
                                        <p:tav tm="100000">
                                          <p:val>
                                            <p:fltVal val="1"/>
                                          </p:val>
                                        </p:tav>
                                      </p:tavLst>
                                    </p:anim>
                                    <p:animScale>
                                      <p:cBhvr>
                                        <p:cTn id="203" dur="29">
                                          <p:stCondLst>
                                            <p:cond delay="731"/>
                                          </p:stCondLst>
                                        </p:cTn>
                                        <p:tgtEl>
                                          <p:spTgt spid="42"/>
                                        </p:tgtEl>
                                      </p:cBhvr>
                                      <p:to x="100000" y="60000"/>
                                    </p:animScale>
                                    <p:animScale>
                                      <p:cBhvr>
                                        <p:cTn id="204" dur="187" decel="50000">
                                          <p:stCondLst>
                                            <p:cond delay="761"/>
                                          </p:stCondLst>
                                        </p:cTn>
                                        <p:tgtEl>
                                          <p:spTgt spid="42"/>
                                        </p:tgtEl>
                                      </p:cBhvr>
                                      <p:to x="100000" y="100000"/>
                                    </p:animScale>
                                    <p:animScale>
                                      <p:cBhvr>
                                        <p:cTn id="205" dur="29">
                                          <p:stCondLst>
                                            <p:cond delay="1476"/>
                                          </p:stCondLst>
                                        </p:cTn>
                                        <p:tgtEl>
                                          <p:spTgt spid="42"/>
                                        </p:tgtEl>
                                      </p:cBhvr>
                                      <p:to x="100000" y="80000"/>
                                    </p:animScale>
                                    <p:animScale>
                                      <p:cBhvr>
                                        <p:cTn id="206" dur="187" decel="50000">
                                          <p:stCondLst>
                                            <p:cond delay="1505"/>
                                          </p:stCondLst>
                                        </p:cTn>
                                        <p:tgtEl>
                                          <p:spTgt spid="42"/>
                                        </p:tgtEl>
                                      </p:cBhvr>
                                      <p:to x="100000" y="100000"/>
                                    </p:animScale>
                                    <p:animScale>
                                      <p:cBhvr>
                                        <p:cTn id="207" dur="29">
                                          <p:stCondLst>
                                            <p:cond delay="1847"/>
                                          </p:stCondLst>
                                        </p:cTn>
                                        <p:tgtEl>
                                          <p:spTgt spid="42"/>
                                        </p:tgtEl>
                                      </p:cBhvr>
                                      <p:to x="100000" y="90000"/>
                                    </p:animScale>
                                    <p:animScale>
                                      <p:cBhvr>
                                        <p:cTn id="208" dur="187" decel="50000">
                                          <p:stCondLst>
                                            <p:cond delay="1876"/>
                                          </p:stCondLst>
                                        </p:cTn>
                                        <p:tgtEl>
                                          <p:spTgt spid="42"/>
                                        </p:tgtEl>
                                      </p:cBhvr>
                                      <p:to x="100000" y="100000"/>
                                    </p:animScale>
                                    <p:animScale>
                                      <p:cBhvr>
                                        <p:cTn id="209" dur="29">
                                          <p:stCondLst>
                                            <p:cond delay="2034"/>
                                          </p:stCondLst>
                                        </p:cTn>
                                        <p:tgtEl>
                                          <p:spTgt spid="42"/>
                                        </p:tgtEl>
                                      </p:cBhvr>
                                      <p:to x="100000" y="95000"/>
                                    </p:animScale>
                                    <p:animScale>
                                      <p:cBhvr>
                                        <p:cTn id="210" dur="187" decel="50000">
                                          <p:stCondLst>
                                            <p:cond delay="2063"/>
                                          </p:stCondLst>
                                        </p:cTn>
                                        <p:tgtEl>
                                          <p:spTgt spid="42"/>
                                        </p:tgtEl>
                                      </p:cBhvr>
                                      <p:to x="100000" y="100000"/>
                                    </p:animScale>
                                  </p:childTnLst>
                                </p:cTn>
                              </p:par>
                              <p:par>
                                <p:cTn id="211" presetID="26" presetClass="entr" presetSubtype="0" fill="hold" grpId="0" nodeType="withEffect">
                                  <p:stCondLst>
                                    <p:cond delay="0"/>
                                  </p:stCondLst>
                                  <p:childTnLst>
                                    <p:set>
                                      <p:cBhvr>
                                        <p:cTn id="212" dur="1" fill="hold">
                                          <p:stCondLst>
                                            <p:cond delay="0"/>
                                          </p:stCondLst>
                                        </p:cTn>
                                        <p:tgtEl>
                                          <p:spTgt spid="43"/>
                                        </p:tgtEl>
                                        <p:attrNameLst>
                                          <p:attrName>style.visibility</p:attrName>
                                        </p:attrNameLst>
                                      </p:cBhvr>
                                      <p:to>
                                        <p:strVal val="visible"/>
                                      </p:to>
                                    </p:set>
                                    <p:animEffect transition="in" filter="wipe(down)">
                                      <p:cBhvr>
                                        <p:cTn id="213" dur="652">
                                          <p:stCondLst>
                                            <p:cond delay="0"/>
                                          </p:stCondLst>
                                        </p:cTn>
                                        <p:tgtEl>
                                          <p:spTgt spid="43"/>
                                        </p:tgtEl>
                                      </p:cBhvr>
                                    </p:animEffect>
                                    <p:anim calcmode="lin" valueType="num">
                                      <p:cBhvr>
                                        <p:cTn id="214" dur="2050"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15" dur="747"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16" dur="747" tmFilter="0, 0; 0.125,0.2665; 0.25,0.4; 0.375,0.465; 0.5,0.5;  0.625,0.535; 0.75,0.6; 0.875,0.7335; 1,1">
                                          <p:stCondLst>
                                            <p:cond delay="747"/>
                                          </p:stCondLst>
                                        </p:cTn>
                                        <p:tgtEl>
                                          <p:spTgt spid="43"/>
                                        </p:tgtEl>
                                        <p:attrNameLst>
                                          <p:attrName>ppt_y</p:attrName>
                                        </p:attrNameLst>
                                      </p:cBhvr>
                                      <p:tavLst>
                                        <p:tav tm="0" fmla="#ppt_y-sin(pi*$)/9">
                                          <p:val>
                                            <p:fltVal val="0"/>
                                          </p:val>
                                        </p:tav>
                                        <p:tav tm="100000">
                                          <p:val>
                                            <p:fltVal val="1"/>
                                          </p:val>
                                        </p:tav>
                                      </p:tavLst>
                                    </p:anim>
                                    <p:anim calcmode="lin" valueType="num">
                                      <p:cBhvr>
                                        <p:cTn id="217" dur="373" tmFilter="0, 0; 0.125,0.2665; 0.25,0.4; 0.375,0.465; 0.5,0.5;  0.625,0.535; 0.75,0.6; 0.875,0.7335; 1,1">
                                          <p:stCondLst>
                                            <p:cond delay="1490"/>
                                          </p:stCondLst>
                                        </p:cTn>
                                        <p:tgtEl>
                                          <p:spTgt spid="43"/>
                                        </p:tgtEl>
                                        <p:attrNameLst>
                                          <p:attrName>ppt_y</p:attrName>
                                        </p:attrNameLst>
                                      </p:cBhvr>
                                      <p:tavLst>
                                        <p:tav tm="0" fmla="#ppt_y-sin(pi*$)/27">
                                          <p:val>
                                            <p:fltVal val="0"/>
                                          </p:val>
                                        </p:tav>
                                        <p:tav tm="100000">
                                          <p:val>
                                            <p:fltVal val="1"/>
                                          </p:val>
                                        </p:tav>
                                      </p:tavLst>
                                    </p:anim>
                                    <p:anim calcmode="lin" valueType="num">
                                      <p:cBhvr>
                                        <p:cTn id="218" dur="185" tmFilter="0, 0; 0.125,0.2665; 0.25,0.4; 0.375,0.465; 0.5,0.5;  0.625,0.535; 0.75,0.6; 0.875,0.7335; 1,1">
                                          <p:stCondLst>
                                            <p:cond delay="1863"/>
                                          </p:stCondLst>
                                        </p:cTn>
                                        <p:tgtEl>
                                          <p:spTgt spid="43"/>
                                        </p:tgtEl>
                                        <p:attrNameLst>
                                          <p:attrName>ppt_y</p:attrName>
                                        </p:attrNameLst>
                                      </p:cBhvr>
                                      <p:tavLst>
                                        <p:tav tm="0" fmla="#ppt_y-sin(pi*$)/81">
                                          <p:val>
                                            <p:fltVal val="0"/>
                                          </p:val>
                                        </p:tav>
                                        <p:tav tm="100000">
                                          <p:val>
                                            <p:fltVal val="1"/>
                                          </p:val>
                                        </p:tav>
                                      </p:tavLst>
                                    </p:anim>
                                    <p:animScale>
                                      <p:cBhvr>
                                        <p:cTn id="219" dur="29">
                                          <p:stCondLst>
                                            <p:cond delay="731"/>
                                          </p:stCondLst>
                                        </p:cTn>
                                        <p:tgtEl>
                                          <p:spTgt spid="43"/>
                                        </p:tgtEl>
                                      </p:cBhvr>
                                      <p:to x="100000" y="60000"/>
                                    </p:animScale>
                                    <p:animScale>
                                      <p:cBhvr>
                                        <p:cTn id="220" dur="187" decel="50000">
                                          <p:stCondLst>
                                            <p:cond delay="761"/>
                                          </p:stCondLst>
                                        </p:cTn>
                                        <p:tgtEl>
                                          <p:spTgt spid="43"/>
                                        </p:tgtEl>
                                      </p:cBhvr>
                                      <p:to x="100000" y="100000"/>
                                    </p:animScale>
                                    <p:animScale>
                                      <p:cBhvr>
                                        <p:cTn id="221" dur="29">
                                          <p:stCondLst>
                                            <p:cond delay="1476"/>
                                          </p:stCondLst>
                                        </p:cTn>
                                        <p:tgtEl>
                                          <p:spTgt spid="43"/>
                                        </p:tgtEl>
                                      </p:cBhvr>
                                      <p:to x="100000" y="80000"/>
                                    </p:animScale>
                                    <p:animScale>
                                      <p:cBhvr>
                                        <p:cTn id="222" dur="187" decel="50000">
                                          <p:stCondLst>
                                            <p:cond delay="1505"/>
                                          </p:stCondLst>
                                        </p:cTn>
                                        <p:tgtEl>
                                          <p:spTgt spid="43"/>
                                        </p:tgtEl>
                                      </p:cBhvr>
                                      <p:to x="100000" y="100000"/>
                                    </p:animScale>
                                    <p:animScale>
                                      <p:cBhvr>
                                        <p:cTn id="223" dur="29">
                                          <p:stCondLst>
                                            <p:cond delay="1847"/>
                                          </p:stCondLst>
                                        </p:cTn>
                                        <p:tgtEl>
                                          <p:spTgt spid="43"/>
                                        </p:tgtEl>
                                      </p:cBhvr>
                                      <p:to x="100000" y="90000"/>
                                    </p:animScale>
                                    <p:animScale>
                                      <p:cBhvr>
                                        <p:cTn id="224" dur="187" decel="50000">
                                          <p:stCondLst>
                                            <p:cond delay="1876"/>
                                          </p:stCondLst>
                                        </p:cTn>
                                        <p:tgtEl>
                                          <p:spTgt spid="43"/>
                                        </p:tgtEl>
                                      </p:cBhvr>
                                      <p:to x="100000" y="100000"/>
                                    </p:animScale>
                                    <p:animScale>
                                      <p:cBhvr>
                                        <p:cTn id="225" dur="29">
                                          <p:stCondLst>
                                            <p:cond delay="2034"/>
                                          </p:stCondLst>
                                        </p:cTn>
                                        <p:tgtEl>
                                          <p:spTgt spid="43"/>
                                        </p:tgtEl>
                                      </p:cBhvr>
                                      <p:to x="100000" y="95000"/>
                                    </p:animScale>
                                    <p:animScale>
                                      <p:cBhvr>
                                        <p:cTn id="226" dur="187" decel="50000">
                                          <p:stCondLst>
                                            <p:cond delay="2063"/>
                                          </p:stCondLst>
                                        </p:cTn>
                                        <p:tgtEl>
                                          <p:spTgt spid="43"/>
                                        </p:tgtEl>
                                      </p:cBhvr>
                                      <p:to x="100000" y="100000"/>
                                    </p:animScale>
                                  </p:childTnLst>
                                </p:cTn>
                              </p:par>
                              <p:par>
                                <p:cTn id="227" presetID="26" presetClass="entr" presetSubtype="0" fill="hold" grpId="0" nodeType="withEffect">
                                  <p:stCondLst>
                                    <p:cond delay="0"/>
                                  </p:stCondLst>
                                  <p:childTnLst>
                                    <p:set>
                                      <p:cBhvr>
                                        <p:cTn id="228" dur="1" fill="hold">
                                          <p:stCondLst>
                                            <p:cond delay="0"/>
                                          </p:stCondLst>
                                        </p:cTn>
                                        <p:tgtEl>
                                          <p:spTgt spid="44"/>
                                        </p:tgtEl>
                                        <p:attrNameLst>
                                          <p:attrName>style.visibility</p:attrName>
                                        </p:attrNameLst>
                                      </p:cBhvr>
                                      <p:to>
                                        <p:strVal val="visible"/>
                                      </p:to>
                                    </p:set>
                                    <p:animEffect transition="in" filter="wipe(down)">
                                      <p:cBhvr>
                                        <p:cTn id="229" dur="652">
                                          <p:stCondLst>
                                            <p:cond delay="0"/>
                                          </p:stCondLst>
                                        </p:cTn>
                                        <p:tgtEl>
                                          <p:spTgt spid="44"/>
                                        </p:tgtEl>
                                      </p:cBhvr>
                                    </p:animEffect>
                                    <p:anim calcmode="lin" valueType="num">
                                      <p:cBhvr>
                                        <p:cTn id="230" dur="2050"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31" dur="747"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32" dur="747" tmFilter="0, 0; 0.125,0.2665; 0.25,0.4; 0.375,0.465; 0.5,0.5;  0.625,0.535; 0.75,0.6; 0.875,0.7335; 1,1">
                                          <p:stCondLst>
                                            <p:cond delay="747"/>
                                          </p:stCondLst>
                                        </p:cTn>
                                        <p:tgtEl>
                                          <p:spTgt spid="44"/>
                                        </p:tgtEl>
                                        <p:attrNameLst>
                                          <p:attrName>ppt_y</p:attrName>
                                        </p:attrNameLst>
                                      </p:cBhvr>
                                      <p:tavLst>
                                        <p:tav tm="0" fmla="#ppt_y-sin(pi*$)/9">
                                          <p:val>
                                            <p:fltVal val="0"/>
                                          </p:val>
                                        </p:tav>
                                        <p:tav tm="100000">
                                          <p:val>
                                            <p:fltVal val="1"/>
                                          </p:val>
                                        </p:tav>
                                      </p:tavLst>
                                    </p:anim>
                                    <p:anim calcmode="lin" valueType="num">
                                      <p:cBhvr>
                                        <p:cTn id="233" dur="373" tmFilter="0, 0; 0.125,0.2665; 0.25,0.4; 0.375,0.465; 0.5,0.5;  0.625,0.535; 0.75,0.6; 0.875,0.7335; 1,1">
                                          <p:stCondLst>
                                            <p:cond delay="1490"/>
                                          </p:stCondLst>
                                        </p:cTn>
                                        <p:tgtEl>
                                          <p:spTgt spid="44"/>
                                        </p:tgtEl>
                                        <p:attrNameLst>
                                          <p:attrName>ppt_y</p:attrName>
                                        </p:attrNameLst>
                                      </p:cBhvr>
                                      <p:tavLst>
                                        <p:tav tm="0" fmla="#ppt_y-sin(pi*$)/27">
                                          <p:val>
                                            <p:fltVal val="0"/>
                                          </p:val>
                                        </p:tav>
                                        <p:tav tm="100000">
                                          <p:val>
                                            <p:fltVal val="1"/>
                                          </p:val>
                                        </p:tav>
                                      </p:tavLst>
                                    </p:anim>
                                    <p:anim calcmode="lin" valueType="num">
                                      <p:cBhvr>
                                        <p:cTn id="234" dur="185" tmFilter="0, 0; 0.125,0.2665; 0.25,0.4; 0.375,0.465; 0.5,0.5;  0.625,0.535; 0.75,0.6; 0.875,0.7335; 1,1">
                                          <p:stCondLst>
                                            <p:cond delay="1863"/>
                                          </p:stCondLst>
                                        </p:cTn>
                                        <p:tgtEl>
                                          <p:spTgt spid="44"/>
                                        </p:tgtEl>
                                        <p:attrNameLst>
                                          <p:attrName>ppt_y</p:attrName>
                                        </p:attrNameLst>
                                      </p:cBhvr>
                                      <p:tavLst>
                                        <p:tav tm="0" fmla="#ppt_y-sin(pi*$)/81">
                                          <p:val>
                                            <p:fltVal val="0"/>
                                          </p:val>
                                        </p:tav>
                                        <p:tav tm="100000">
                                          <p:val>
                                            <p:fltVal val="1"/>
                                          </p:val>
                                        </p:tav>
                                      </p:tavLst>
                                    </p:anim>
                                    <p:animScale>
                                      <p:cBhvr>
                                        <p:cTn id="235" dur="29">
                                          <p:stCondLst>
                                            <p:cond delay="731"/>
                                          </p:stCondLst>
                                        </p:cTn>
                                        <p:tgtEl>
                                          <p:spTgt spid="44"/>
                                        </p:tgtEl>
                                      </p:cBhvr>
                                      <p:to x="100000" y="60000"/>
                                    </p:animScale>
                                    <p:animScale>
                                      <p:cBhvr>
                                        <p:cTn id="236" dur="187" decel="50000">
                                          <p:stCondLst>
                                            <p:cond delay="761"/>
                                          </p:stCondLst>
                                        </p:cTn>
                                        <p:tgtEl>
                                          <p:spTgt spid="44"/>
                                        </p:tgtEl>
                                      </p:cBhvr>
                                      <p:to x="100000" y="100000"/>
                                    </p:animScale>
                                    <p:animScale>
                                      <p:cBhvr>
                                        <p:cTn id="237" dur="29">
                                          <p:stCondLst>
                                            <p:cond delay="1476"/>
                                          </p:stCondLst>
                                        </p:cTn>
                                        <p:tgtEl>
                                          <p:spTgt spid="44"/>
                                        </p:tgtEl>
                                      </p:cBhvr>
                                      <p:to x="100000" y="80000"/>
                                    </p:animScale>
                                    <p:animScale>
                                      <p:cBhvr>
                                        <p:cTn id="238" dur="187" decel="50000">
                                          <p:stCondLst>
                                            <p:cond delay="1505"/>
                                          </p:stCondLst>
                                        </p:cTn>
                                        <p:tgtEl>
                                          <p:spTgt spid="44"/>
                                        </p:tgtEl>
                                      </p:cBhvr>
                                      <p:to x="100000" y="100000"/>
                                    </p:animScale>
                                    <p:animScale>
                                      <p:cBhvr>
                                        <p:cTn id="239" dur="29">
                                          <p:stCondLst>
                                            <p:cond delay="1847"/>
                                          </p:stCondLst>
                                        </p:cTn>
                                        <p:tgtEl>
                                          <p:spTgt spid="44"/>
                                        </p:tgtEl>
                                      </p:cBhvr>
                                      <p:to x="100000" y="90000"/>
                                    </p:animScale>
                                    <p:animScale>
                                      <p:cBhvr>
                                        <p:cTn id="240" dur="187" decel="50000">
                                          <p:stCondLst>
                                            <p:cond delay="1876"/>
                                          </p:stCondLst>
                                        </p:cTn>
                                        <p:tgtEl>
                                          <p:spTgt spid="44"/>
                                        </p:tgtEl>
                                      </p:cBhvr>
                                      <p:to x="100000" y="100000"/>
                                    </p:animScale>
                                    <p:animScale>
                                      <p:cBhvr>
                                        <p:cTn id="241" dur="29">
                                          <p:stCondLst>
                                            <p:cond delay="2034"/>
                                          </p:stCondLst>
                                        </p:cTn>
                                        <p:tgtEl>
                                          <p:spTgt spid="44"/>
                                        </p:tgtEl>
                                      </p:cBhvr>
                                      <p:to x="100000" y="95000"/>
                                    </p:animScale>
                                    <p:animScale>
                                      <p:cBhvr>
                                        <p:cTn id="242" dur="187" decel="50000">
                                          <p:stCondLst>
                                            <p:cond delay="2063"/>
                                          </p:stCondLst>
                                        </p:cTn>
                                        <p:tgtEl>
                                          <p:spTgt spid="44"/>
                                        </p:tgtEl>
                                      </p:cBhvr>
                                      <p:to x="100000" y="100000"/>
                                    </p:animScale>
                                  </p:childTnLst>
                                </p:cTn>
                              </p:par>
                              <p:par>
                                <p:cTn id="243" presetID="26" presetClass="entr" presetSubtype="0" fill="hold" grpId="0" nodeType="withEffect">
                                  <p:stCondLst>
                                    <p:cond delay="0"/>
                                  </p:stCondLst>
                                  <p:childTnLst>
                                    <p:set>
                                      <p:cBhvr>
                                        <p:cTn id="244" dur="1" fill="hold">
                                          <p:stCondLst>
                                            <p:cond delay="0"/>
                                          </p:stCondLst>
                                        </p:cTn>
                                        <p:tgtEl>
                                          <p:spTgt spid="45"/>
                                        </p:tgtEl>
                                        <p:attrNameLst>
                                          <p:attrName>style.visibility</p:attrName>
                                        </p:attrNameLst>
                                      </p:cBhvr>
                                      <p:to>
                                        <p:strVal val="visible"/>
                                      </p:to>
                                    </p:set>
                                    <p:animEffect transition="in" filter="wipe(down)">
                                      <p:cBhvr>
                                        <p:cTn id="245" dur="652">
                                          <p:stCondLst>
                                            <p:cond delay="0"/>
                                          </p:stCondLst>
                                        </p:cTn>
                                        <p:tgtEl>
                                          <p:spTgt spid="45"/>
                                        </p:tgtEl>
                                      </p:cBhvr>
                                    </p:animEffect>
                                    <p:anim calcmode="lin" valueType="num">
                                      <p:cBhvr>
                                        <p:cTn id="246" dur="2050"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47" dur="747"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48" dur="747" tmFilter="0, 0; 0.125,0.2665; 0.25,0.4; 0.375,0.465; 0.5,0.5;  0.625,0.535; 0.75,0.6; 0.875,0.7335; 1,1">
                                          <p:stCondLst>
                                            <p:cond delay="747"/>
                                          </p:stCondLst>
                                        </p:cTn>
                                        <p:tgtEl>
                                          <p:spTgt spid="45"/>
                                        </p:tgtEl>
                                        <p:attrNameLst>
                                          <p:attrName>ppt_y</p:attrName>
                                        </p:attrNameLst>
                                      </p:cBhvr>
                                      <p:tavLst>
                                        <p:tav tm="0" fmla="#ppt_y-sin(pi*$)/9">
                                          <p:val>
                                            <p:fltVal val="0"/>
                                          </p:val>
                                        </p:tav>
                                        <p:tav tm="100000">
                                          <p:val>
                                            <p:fltVal val="1"/>
                                          </p:val>
                                        </p:tav>
                                      </p:tavLst>
                                    </p:anim>
                                    <p:anim calcmode="lin" valueType="num">
                                      <p:cBhvr>
                                        <p:cTn id="249" dur="373" tmFilter="0, 0; 0.125,0.2665; 0.25,0.4; 0.375,0.465; 0.5,0.5;  0.625,0.535; 0.75,0.6; 0.875,0.7335; 1,1">
                                          <p:stCondLst>
                                            <p:cond delay="1490"/>
                                          </p:stCondLst>
                                        </p:cTn>
                                        <p:tgtEl>
                                          <p:spTgt spid="45"/>
                                        </p:tgtEl>
                                        <p:attrNameLst>
                                          <p:attrName>ppt_y</p:attrName>
                                        </p:attrNameLst>
                                      </p:cBhvr>
                                      <p:tavLst>
                                        <p:tav tm="0" fmla="#ppt_y-sin(pi*$)/27">
                                          <p:val>
                                            <p:fltVal val="0"/>
                                          </p:val>
                                        </p:tav>
                                        <p:tav tm="100000">
                                          <p:val>
                                            <p:fltVal val="1"/>
                                          </p:val>
                                        </p:tav>
                                      </p:tavLst>
                                    </p:anim>
                                    <p:anim calcmode="lin" valueType="num">
                                      <p:cBhvr>
                                        <p:cTn id="250" dur="185" tmFilter="0, 0; 0.125,0.2665; 0.25,0.4; 0.375,0.465; 0.5,0.5;  0.625,0.535; 0.75,0.6; 0.875,0.7335; 1,1">
                                          <p:stCondLst>
                                            <p:cond delay="1863"/>
                                          </p:stCondLst>
                                        </p:cTn>
                                        <p:tgtEl>
                                          <p:spTgt spid="45"/>
                                        </p:tgtEl>
                                        <p:attrNameLst>
                                          <p:attrName>ppt_y</p:attrName>
                                        </p:attrNameLst>
                                      </p:cBhvr>
                                      <p:tavLst>
                                        <p:tav tm="0" fmla="#ppt_y-sin(pi*$)/81">
                                          <p:val>
                                            <p:fltVal val="0"/>
                                          </p:val>
                                        </p:tav>
                                        <p:tav tm="100000">
                                          <p:val>
                                            <p:fltVal val="1"/>
                                          </p:val>
                                        </p:tav>
                                      </p:tavLst>
                                    </p:anim>
                                    <p:animScale>
                                      <p:cBhvr>
                                        <p:cTn id="251" dur="29">
                                          <p:stCondLst>
                                            <p:cond delay="731"/>
                                          </p:stCondLst>
                                        </p:cTn>
                                        <p:tgtEl>
                                          <p:spTgt spid="45"/>
                                        </p:tgtEl>
                                      </p:cBhvr>
                                      <p:to x="100000" y="60000"/>
                                    </p:animScale>
                                    <p:animScale>
                                      <p:cBhvr>
                                        <p:cTn id="252" dur="187" decel="50000">
                                          <p:stCondLst>
                                            <p:cond delay="761"/>
                                          </p:stCondLst>
                                        </p:cTn>
                                        <p:tgtEl>
                                          <p:spTgt spid="45"/>
                                        </p:tgtEl>
                                      </p:cBhvr>
                                      <p:to x="100000" y="100000"/>
                                    </p:animScale>
                                    <p:animScale>
                                      <p:cBhvr>
                                        <p:cTn id="253" dur="29">
                                          <p:stCondLst>
                                            <p:cond delay="1476"/>
                                          </p:stCondLst>
                                        </p:cTn>
                                        <p:tgtEl>
                                          <p:spTgt spid="45"/>
                                        </p:tgtEl>
                                      </p:cBhvr>
                                      <p:to x="100000" y="80000"/>
                                    </p:animScale>
                                    <p:animScale>
                                      <p:cBhvr>
                                        <p:cTn id="254" dur="187" decel="50000">
                                          <p:stCondLst>
                                            <p:cond delay="1505"/>
                                          </p:stCondLst>
                                        </p:cTn>
                                        <p:tgtEl>
                                          <p:spTgt spid="45"/>
                                        </p:tgtEl>
                                      </p:cBhvr>
                                      <p:to x="100000" y="100000"/>
                                    </p:animScale>
                                    <p:animScale>
                                      <p:cBhvr>
                                        <p:cTn id="255" dur="29">
                                          <p:stCondLst>
                                            <p:cond delay="1847"/>
                                          </p:stCondLst>
                                        </p:cTn>
                                        <p:tgtEl>
                                          <p:spTgt spid="45"/>
                                        </p:tgtEl>
                                      </p:cBhvr>
                                      <p:to x="100000" y="90000"/>
                                    </p:animScale>
                                    <p:animScale>
                                      <p:cBhvr>
                                        <p:cTn id="256" dur="187" decel="50000">
                                          <p:stCondLst>
                                            <p:cond delay="1876"/>
                                          </p:stCondLst>
                                        </p:cTn>
                                        <p:tgtEl>
                                          <p:spTgt spid="45"/>
                                        </p:tgtEl>
                                      </p:cBhvr>
                                      <p:to x="100000" y="100000"/>
                                    </p:animScale>
                                    <p:animScale>
                                      <p:cBhvr>
                                        <p:cTn id="257" dur="29">
                                          <p:stCondLst>
                                            <p:cond delay="2034"/>
                                          </p:stCondLst>
                                        </p:cTn>
                                        <p:tgtEl>
                                          <p:spTgt spid="45"/>
                                        </p:tgtEl>
                                      </p:cBhvr>
                                      <p:to x="100000" y="95000"/>
                                    </p:animScale>
                                    <p:animScale>
                                      <p:cBhvr>
                                        <p:cTn id="258" dur="187" decel="50000">
                                          <p:stCondLst>
                                            <p:cond delay="2063"/>
                                          </p:stCondLst>
                                        </p:cTn>
                                        <p:tgtEl>
                                          <p:spTgt spid="45"/>
                                        </p:tgtEl>
                                      </p:cBhvr>
                                      <p:to x="100000" y="100000"/>
                                    </p:animScale>
                                  </p:childTnLst>
                                </p:cTn>
                              </p:par>
                              <p:par>
                                <p:cTn id="259" presetID="26" presetClass="entr" presetSubtype="0" fill="hold" grpId="0" nodeType="withEffect">
                                  <p:stCondLst>
                                    <p:cond delay="0"/>
                                  </p:stCondLst>
                                  <p:childTnLst>
                                    <p:set>
                                      <p:cBhvr>
                                        <p:cTn id="260" dur="1" fill="hold">
                                          <p:stCondLst>
                                            <p:cond delay="0"/>
                                          </p:stCondLst>
                                        </p:cTn>
                                        <p:tgtEl>
                                          <p:spTgt spid="46"/>
                                        </p:tgtEl>
                                        <p:attrNameLst>
                                          <p:attrName>style.visibility</p:attrName>
                                        </p:attrNameLst>
                                      </p:cBhvr>
                                      <p:to>
                                        <p:strVal val="visible"/>
                                      </p:to>
                                    </p:set>
                                    <p:animEffect transition="in" filter="wipe(down)">
                                      <p:cBhvr>
                                        <p:cTn id="261" dur="652">
                                          <p:stCondLst>
                                            <p:cond delay="0"/>
                                          </p:stCondLst>
                                        </p:cTn>
                                        <p:tgtEl>
                                          <p:spTgt spid="46"/>
                                        </p:tgtEl>
                                      </p:cBhvr>
                                    </p:animEffect>
                                    <p:anim calcmode="lin" valueType="num">
                                      <p:cBhvr>
                                        <p:cTn id="262" dur="2050"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63" dur="747"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264" dur="747" tmFilter="0, 0; 0.125,0.2665; 0.25,0.4; 0.375,0.465; 0.5,0.5;  0.625,0.535; 0.75,0.6; 0.875,0.7335; 1,1">
                                          <p:stCondLst>
                                            <p:cond delay="747"/>
                                          </p:stCondLst>
                                        </p:cTn>
                                        <p:tgtEl>
                                          <p:spTgt spid="46"/>
                                        </p:tgtEl>
                                        <p:attrNameLst>
                                          <p:attrName>ppt_y</p:attrName>
                                        </p:attrNameLst>
                                      </p:cBhvr>
                                      <p:tavLst>
                                        <p:tav tm="0" fmla="#ppt_y-sin(pi*$)/9">
                                          <p:val>
                                            <p:fltVal val="0"/>
                                          </p:val>
                                        </p:tav>
                                        <p:tav tm="100000">
                                          <p:val>
                                            <p:fltVal val="1"/>
                                          </p:val>
                                        </p:tav>
                                      </p:tavLst>
                                    </p:anim>
                                    <p:anim calcmode="lin" valueType="num">
                                      <p:cBhvr>
                                        <p:cTn id="265" dur="373" tmFilter="0, 0; 0.125,0.2665; 0.25,0.4; 0.375,0.465; 0.5,0.5;  0.625,0.535; 0.75,0.6; 0.875,0.7335; 1,1">
                                          <p:stCondLst>
                                            <p:cond delay="1490"/>
                                          </p:stCondLst>
                                        </p:cTn>
                                        <p:tgtEl>
                                          <p:spTgt spid="46"/>
                                        </p:tgtEl>
                                        <p:attrNameLst>
                                          <p:attrName>ppt_y</p:attrName>
                                        </p:attrNameLst>
                                      </p:cBhvr>
                                      <p:tavLst>
                                        <p:tav tm="0" fmla="#ppt_y-sin(pi*$)/27">
                                          <p:val>
                                            <p:fltVal val="0"/>
                                          </p:val>
                                        </p:tav>
                                        <p:tav tm="100000">
                                          <p:val>
                                            <p:fltVal val="1"/>
                                          </p:val>
                                        </p:tav>
                                      </p:tavLst>
                                    </p:anim>
                                    <p:anim calcmode="lin" valueType="num">
                                      <p:cBhvr>
                                        <p:cTn id="266" dur="185" tmFilter="0, 0; 0.125,0.2665; 0.25,0.4; 0.375,0.465; 0.5,0.5;  0.625,0.535; 0.75,0.6; 0.875,0.7335; 1,1">
                                          <p:stCondLst>
                                            <p:cond delay="1863"/>
                                          </p:stCondLst>
                                        </p:cTn>
                                        <p:tgtEl>
                                          <p:spTgt spid="46"/>
                                        </p:tgtEl>
                                        <p:attrNameLst>
                                          <p:attrName>ppt_y</p:attrName>
                                        </p:attrNameLst>
                                      </p:cBhvr>
                                      <p:tavLst>
                                        <p:tav tm="0" fmla="#ppt_y-sin(pi*$)/81">
                                          <p:val>
                                            <p:fltVal val="0"/>
                                          </p:val>
                                        </p:tav>
                                        <p:tav tm="100000">
                                          <p:val>
                                            <p:fltVal val="1"/>
                                          </p:val>
                                        </p:tav>
                                      </p:tavLst>
                                    </p:anim>
                                    <p:animScale>
                                      <p:cBhvr>
                                        <p:cTn id="267" dur="29">
                                          <p:stCondLst>
                                            <p:cond delay="731"/>
                                          </p:stCondLst>
                                        </p:cTn>
                                        <p:tgtEl>
                                          <p:spTgt spid="46"/>
                                        </p:tgtEl>
                                      </p:cBhvr>
                                      <p:to x="100000" y="60000"/>
                                    </p:animScale>
                                    <p:animScale>
                                      <p:cBhvr>
                                        <p:cTn id="268" dur="187" decel="50000">
                                          <p:stCondLst>
                                            <p:cond delay="761"/>
                                          </p:stCondLst>
                                        </p:cTn>
                                        <p:tgtEl>
                                          <p:spTgt spid="46"/>
                                        </p:tgtEl>
                                      </p:cBhvr>
                                      <p:to x="100000" y="100000"/>
                                    </p:animScale>
                                    <p:animScale>
                                      <p:cBhvr>
                                        <p:cTn id="269" dur="29">
                                          <p:stCondLst>
                                            <p:cond delay="1476"/>
                                          </p:stCondLst>
                                        </p:cTn>
                                        <p:tgtEl>
                                          <p:spTgt spid="46"/>
                                        </p:tgtEl>
                                      </p:cBhvr>
                                      <p:to x="100000" y="80000"/>
                                    </p:animScale>
                                    <p:animScale>
                                      <p:cBhvr>
                                        <p:cTn id="270" dur="187" decel="50000">
                                          <p:stCondLst>
                                            <p:cond delay="1505"/>
                                          </p:stCondLst>
                                        </p:cTn>
                                        <p:tgtEl>
                                          <p:spTgt spid="46"/>
                                        </p:tgtEl>
                                      </p:cBhvr>
                                      <p:to x="100000" y="100000"/>
                                    </p:animScale>
                                    <p:animScale>
                                      <p:cBhvr>
                                        <p:cTn id="271" dur="29">
                                          <p:stCondLst>
                                            <p:cond delay="1847"/>
                                          </p:stCondLst>
                                        </p:cTn>
                                        <p:tgtEl>
                                          <p:spTgt spid="46"/>
                                        </p:tgtEl>
                                      </p:cBhvr>
                                      <p:to x="100000" y="90000"/>
                                    </p:animScale>
                                    <p:animScale>
                                      <p:cBhvr>
                                        <p:cTn id="272" dur="187" decel="50000">
                                          <p:stCondLst>
                                            <p:cond delay="1876"/>
                                          </p:stCondLst>
                                        </p:cTn>
                                        <p:tgtEl>
                                          <p:spTgt spid="46"/>
                                        </p:tgtEl>
                                      </p:cBhvr>
                                      <p:to x="100000" y="100000"/>
                                    </p:animScale>
                                    <p:animScale>
                                      <p:cBhvr>
                                        <p:cTn id="273" dur="29">
                                          <p:stCondLst>
                                            <p:cond delay="2034"/>
                                          </p:stCondLst>
                                        </p:cTn>
                                        <p:tgtEl>
                                          <p:spTgt spid="46"/>
                                        </p:tgtEl>
                                      </p:cBhvr>
                                      <p:to x="100000" y="95000"/>
                                    </p:animScale>
                                    <p:animScale>
                                      <p:cBhvr>
                                        <p:cTn id="274" dur="187" decel="50000">
                                          <p:stCondLst>
                                            <p:cond delay="2063"/>
                                          </p:stCondLst>
                                        </p:cTn>
                                        <p:tgtEl>
                                          <p:spTgt spid="46"/>
                                        </p:tgtEl>
                                      </p:cBhvr>
                                      <p:to x="100000" y="100000"/>
                                    </p:animScale>
                                  </p:childTnLst>
                                </p:cTn>
                              </p:par>
                            </p:childTnLst>
                          </p:cTn>
                        </p:par>
                      </p:childTnLst>
                    </p:cTn>
                  </p:par>
                  <p:par>
                    <p:cTn id="275" fill="hold">
                      <p:stCondLst>
                        <p:cond delay="indefinite"/>
                      </p:stCondLst>
                      <p:childTnLst>
                        <p:par>
                          <p:cTn id="276" fill="hold">
                            <p:stCondLst>
                              <p:cond delay="0"/>
                            </p:stCondLst>
                            <p:childTnLst>
                              <p:par>
                                <p:cTn id="277" presetID="10" presetClass="exit" presetSubtype="0" fill="hold" grpId="1" nodeType="clickEffect">
                                  <p:stCondLst>
                                    <p:cond delay="0"/>
                                  </p:stCondLst>
                                  <p:childTnLst>
                                    <p:animEffect transition="out" filter="fade">
                                      <p:cBhvr>
                                        <p:cTn id="278" dur="500"/>
                                        <p:tgtEl>
                                          <p:spTgt spid="47"/>
                                        </p:tgtEl>
                                      </p:cBhvr>
                                    </p:animEffect>
                                    <p:set>
                                      <p:cBhvr>
                                        <p:cTn id="279" dur="1" fill="hold">
                                          <p:stCondLst>
                                            <p:cond delay="499"/>
                                          </p:stCondLst>
                                        </p:cTn>
                                        <p:tgtEl>
                                          <p:spTgt spid="47"/>
                                        </p:tgtEl>
                                        <p:attrNameLst>
                                          <p:attrName>style.visibility</p:attrName>
                                        </p:attrNameLst>
                                      </p:cBhvr>
                                      <p:to>
                                        <p:strVal val="hidden"/>
                                      </p:to>
                                    </p:set>
                                  </p:childTnLst>
                                </p:cTn>
                              </p:par>
                              <p:par>
                                <p:cTn id="280" presetID="10" presetClass="exit" presetSubtype="0" fill="hold" grpId="1" nodeType="withEffect">
                                  <p:stCondLst>
                                    <p:cond delay="0"/>
                                  </p:stCondLst>
                                  <p:childTnLst>
                                    <p:animEffect transition="out" filter="fade">
                                      <p:cBhvr>
                                        <p:cTn id="281" dur="500"/>
                                        <p:tgtEl>
                                          <p:spTgt spid="27"/>
                                        </p:tgtEl>
                                      </p:cBhvr>
                                    </p:animEffect>
                                    <p:set>
                                      <p:cBhvr>
                                        <p:cTn id="282" dur="1" fill="hold">
                                          <p:stCondLst>
                                            <p:cond delay="499"/>
                                          </p:stCondLst>
                                        </p:cTn>
                                        <p:tgtEl>
                                          <p:spTgt spid="27"/>
                                        </p:tgtEl>
                                        <p:attrNameLst>
                                          <p:attrName>style.visibility</p:attrName>
                                        </p:attrNameLst>
                                      </p:cBhvr>
                                      <p:to>
                                        <p:strVal val="hidden"/>
                                      </p:to>
                                    </p:set>
                                  </p:childTnLst>
                                </p:cTn>
                              </p:par>
                              <p:par>
                                <p:cTn id="283" presetID="10" presetClass="exit" presetSubtype="0" fill="hold" grpId="1" nodeType="withEffect">
                                  <p:stCondLst>
                                    <p:cond delay="0"/>
                                  </p:stCondLst>
                                  <p:childTnLst>
                                    <p:animEffect transition="out" filter="fade">
                                      <p:cBhvr>
                                        <p:cTn id="284" dur="500"/>
                                        <p:tgtEl>
                                          <p:spTgt spid="37"/>
                                        </p:tgtEl>
                                      </p:cBhvr>
                                    </p:animEffect>
                                    <p:set>
                                      <p:cBhvr>
                                        <p:cTn id="285" dur="1" fill="hold">
                                          <p:stCondLst>
                                            <p:cond delay="499"/>
                                          </p:stCondLst>
                                        </p:cTn>
                                        <p:tgtEl>
                                          <p:spTgt spid="37"/>
                                        </p:tgtEl>
                                        <p:attrNameLst>
                                          <p:attrName>style.visibility</p:attrName>
                                        </p:attrNameLst>
                                      </p:cBhvr>
                                      <p:to>
                                        <p:strVal val="hidden"/>
                                      </p:to>
                                    </p:set>
                                  </p:childTnLst>
                                </p:cTn>
                              </p:par>
                              <p:par>
                                <p:cTn id="286" presetID="10" presetClass="exit" presetSubtype="0" fill="hold" grpId="1" nodeType="withEffect">
                                  <p:stCondLst>
                                    <p:cond delay="0"/>
                                  </p:stCondLst>
                                  <p:childTnLst>
                                    <p:animEffect transition="out" filter="fade">
                                      <p:cBhvr>
                                        <p:cTn id="287" dur="500"/>
                                        <p:tgtEl>
                                          <p:spTgt spid="38"/>
                                        </p:tgtEl>
                                      </p:cBhvr>
                                    </p:animEffect>
                                    <p:set>
                                      <p:cBhvr>
                                        <p:cTn id="288" dur="1" fill="hold">
                                          <p:stCondLst>
                                            <p:cond delay="499"/>
                                          </p:stCondLst>
                                        </p:cTn>
                                        <p:tgtEl>
                                          <p:spTgt spid="38"/>
                                        </p:tgtEl>
                                        <p:attrNameLst>
                                          <p:attrName>style.visibility</p:attrName>
                                        </p:attrNameLst>
                                      </p:cBhvr>
                                      <p:to>
                                        <p:strVal val="hidden"/>
                                      </p:to>
                                    </p:set>
                                  </p:childTnLst>
                                </p:cTn>
                              </p:par>
                              <p:par>
                                <p:cTn id="289" presetID="10" presetClass="exit" presetSubtype="0" fill="hold" grpId="1" nodeType="withEffect">
                                  <p:stCondLst>
                                    <p:cond delay="0"/>
                                  </p:stCondLst>
                                  <p:childTnLst>
                                    <p:animEffect transition="out" filter="fade">
                                      <p:cBhvr>
                                        <p:cTn id="290" dur="500"/>
                                        <p:tgtEl>
                                          <p:spTgt spid="39"/>
                                        </p:tgtEl>
                                      </p:cBhvr>
                                    </p:animEffect>
                                    <p:set>
                                      <p:cBhvr>
                                        <p:cTn id="291" dur="1" fill="hold">
                                          <p:stCondLst>
                                            <p:cond delay="499"/>
                                          </p:stCondLst>
                                        </p:cTn>
                                        <p:tgtEl>
                                          <p:spTgt spid="39"/>
                                        </p:tgtEl>
                                        <p:attrNameLst>
                                          <p:attrName>style.visibility</p:attrName>
                                        </p:attrNameLst>
                                      </p:cBhvr>
                                      <p:to>
                                        <p:strVal val="hidden"/>
                                      </p:to>
                                    </p:set>
                                  </p:childTnLst>
                                </p:cTn>
                              </p:par>
                              <p:par>
                                <p:cTn id="292" presetID="10" presetClass="exit" presetSubtype="0" fill="hold" grpId="1" nodeType="withEffect">
                                  <p:stCondLst>
                                    <p:cond delay="0"/>
                                  </p:stCondLst>
                                  <p:childTnLst>
                                    <p:animEffect transition="out" filter="fade">
                                      <p:cBhvr>
                                        <p:cTn id="293" dur="500"/>
                                        <p:tgtEl>
                                          <p:spTgt spid="40"/>
                                        </p:tgtEl>
                                      </p:cBhvr>
                                    </p:animEffect>
                                    <p:set>
                                      <p:cBhvr>
                                        <p:cTn id="294" dur="1" fill="hold">
                                          <p:stCondLst>
                                            <p:cond delay="499"/>
                                          </p:stCondLst>
                                        </p:cTn>
                                        <p:tgtEl>
                                          <p:spTgt spid="40"/>
                                        </p:tgtEl>
                                        <p:attrNameLst>
                                          <p:attrName>style.visibility</p:attrName>
                                        </p:attrNameLst>
                                      </p:cBhvr>
                                      <p:to>
                                        <p:strVal val="hidden"/>
                                      </p:to>
                                    </p:set>
                                  </p:childTnLst>
                                </p:cTn>
                              </p:par>
                              <p:par>
                                <p:cTn id="295" presetID="10" presetClass="exit" presetSubtype="0" fill="hold" grpId="1" nodeType="withEffect">
                                  <p:stCondLst>
                                    <p:cond delay="0"/>
                                  </p:stCondLst>
                                  <p:childTnLst>
                                    <p:animEffect transition="out" filter="fade">
                                      <p:cBhvr>
                                        <p:cTn id="296" dur="500"/>
                                        <p:tgtEl>
                                          <p:spTgt spid="41"/>
                                        </p:tgtEl>
                                      </p:cBhvr>
                                    </p:animEffect>
                                    <p:set>
                                      <p:cBhvr>
                                        <p:cTn id="297" dur="1" fill="hold">
                                          <p:stCondLst>
                                            <p:cond delay="499"/>
                                          </p:stCondLst>
                                        </p:cTn>
                                        <p:tgtEl>
                                          <p:spTgt spid="41"/>
                                        </p:tgtEl>
                                        <p:attrNameLst>
                                          <p:attrName>style.visibility</p:attrName>
                                        </p:attrNameLst>
                                      </p:cBhvr>
                                      <p:to>
                                        <p:strVal val="hidden"/>
                                      </p:to>
                                    </p:set>
                                  </p:childTnLst>
                                </p:cTn>
                              </p:par>
                              <p:par>
                                <p:cTn id="298" presetID="10" presetClass="exit" presetSubtype="0" fill="hold" grpId="1" nodeType="withEffect">
                                  <p:stCondLst>
                                    <p:cond delay="0"/>
                                  </p:stCondLst>
                                  <p:childTnLst>
                                    <p:animEffect transition="out" filter="fade">
                                      <p:cBhvr>
                                        <p:cTn id="299" dur="500"/>
                                        <p:tgtEl>
                                          <p:spTgt spid="42"/>
                                        </p:tgtEl>
                                      </p:cBhvr>
                                    </p:animEffect>
                                    <p:set>
                                      <p:cBhvr>
                                        <p:cTn id="300" dur="1" fill="hold">
                                          <p:stCondLst>
                                            <p:cond delay="499"/>
                                          </p:stCondLst>
                                        </p:cTn>
                                        <p:tgtEl>
                                          <p:spTgt spid="42"/>
                                        </p:tgtEl>
                                        <p:attrNameLst>
                                          <p:attrName>style.visibility</p:attrName>
                                        </p:attrNameLst>
                                      </p:cBhvr>
                                      <p:to>
                                        <p:strVal val="hidden"/>
                                      </p:to>
                                    </p:set>
                                  </p:childTnLst>
                                </p:cTn>
                              </p:par>
                              <p:par>
                                <p:cTn id="301" presetID="10" presetClass="exit" presetSubtype="0" fill="hold" grpId="1" nodeType="withEffect">
                                  <p:stCondLst>
                                    <p:cond delay="0"/>
                                  </p:stCondLst>
                                  <p:childTnLst>
                                    <p:animEffect transition="out" filter="fade">
                                      <p:cBhvr>
                                        <p:cTn id="302" dur="500"/>
                                        <p:tgtEl>
                                          <p:spTgt spid="43"/>
                                        </p:tgtEl>
                                      </p:cBhvr>
                                    </p:animEffect>
                                    <p:set>
                                      <p:cBhvr>
                                        <p:cTn id="303" dur="1" fill="hold">
                                          <p:stCondLst>
                                            <p:cond delay="499"/>
                                          </p:stCondLst>
                                        </p:cTn>
                                        <p:tgtEl>
                                          <p:spTgt spid="43"/>
                                        </p:tgtEl>
                                        <p:attrNameLst>
                                          <p:attrName>style.visibility</p:attrName>
                                        </p:attrNameLst>
                                      </p:cBhvr>
                                      <p:to>
                                        <p:strVal val="hidden"/>
                                      </p:to>
                                    </p:set>
                                  </p:childTnLst>
                                </p:cTn>
                              </p:par>
                              <p:par>
                                <p:cTn id="304" presetID="10" presetClass="exit" presetSubtype="0" fill="hold" grpId="1" nodeType="withEffect">
                                  <p:stCondLst>
                                    <p:cond delay="0"/>
                                  </p:stCondLst>
                                  <p:childTnLst>
                                    <p:animEffect transition="out" filter="fade">
                                      <p:cBhvr>
                                        <p:cTn id="305" dur="500"/>
                                        <p:tgtEl>
                                          <p:spTgt spid="44"/>
                                        </p:tgtEl>
                                      </p:cBhvr>
                                    </p:animEffect>
                                    <p:set>
                                      <p:cBhvr>
                                        <p:cTn id="306" dur="1" fill="hold">
                                          <p:stCondLst>
                                            <p:cond delay="499"/>
                                          </p:stCondLst>
                                        </p:cTn>
                                        <p:tgtEl>
                                          <p:spTgt spid="44"/>
                                        </p:tgtEl>
                                        <p:attrNameLst>
                                          <p:attrName>style.visibility</p:attrName>
                                        </p:attrNameLst>
                                      </p:cBhvr>
                                      <p:to>
                                        <p:strVal val="hidden"/>
                                      </p:to>
                                    </p:set>
                                  </p:childTnLst>
                                </p:cTn>
                              </p:par>
                              <p:par>
                                <p:cTn id="307" presetID="10" presetClass="exit" presetSubtype="0" fill="hold" grpId="1" nodeType="withEffect">
                                  <p:stCondLst>
                                    <p:cond delay="0"/>
                                  </p:stCondLst>
                                  <p:childTnLst>
                                    <p:animEffect transition="out" filter="fade">
                                      <p:cBhvr>
                                        <p:cTn id="308" dur="500"/>
                                        <p:tgtEl>
                                          <p:spTgt spid="45"/>
                                        </p:tgtEl>
                                      </p:cBhvr>
                                    </p:animEffect>
                                    <p:set>
                                      <p:cBhvr>
                                        <p:cTn id="309" dur="1" fill="hold">
                                          <p:stCondLst>
                                            <p:cond delay="499"/>
                                          </p:stCondLst>
                                        </p:cTn>
                                        <p:tgtEl>
                                          <p:spTgt spid="45"/>
                                        </p:tgtEl>
                                        <p:attrNameLst>
                                          <p:attrName>style.visibility</p:attrName>
                                        </p:attrNameLst>
                                      </p:cBhvr>
                                      <p:to>
                                        <p:strVal val="hidden"/>
                                      </p:to>
                                    </p:set>
                                  </p:childTnLst>
                                </p:cTn>
                              </p:par>
                              <p:par>
                                <p:cTn id="310" presetID="10" presetClass="exit" presetSubtype="0" fill="hold" grpId="1" nodeType="withEffect">
                                  <p:stCondLst>
                                    <p:cond delay="0"/>
                                  </p:stCondLst>
                                  <p:childTnLst>
                                    <p:animEffect transition="out" filter="fade">
                                      <p:cBhvr>
                                        <p:cTn id="311" dur="500"/>
                                        <p:tgtEl>
                                          <p:spTgt spid="46"/>
                                        </p:tgtEl>
                                      </p:cBhvr>
                                    </p:animEffect>
                                    <p:set>
                                      <p:cBhvr>
                                        <p:cTn id="312"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27" grpId="0"/>
      <p:bldP spid="27"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9367-29A3-4F85-8B02-A408DFC47A1A}"/>
              </a:ext>
            </a:extLst>
          </p:cNvPr>
          <p:cNvSpPr>
            <a:spLocks noGrp="1"/>
          </p:cNvSpPr>
          <p:nvPr>
            <p:ph type="title"/>
          </p:nvPr>
        </p:nvSpPr>
        <p:spPr/>
        <p:txBody>
          <a:bodyPr/>
          <a:lstStyle/>
          <a:p>
            <a:endParaRPr lang="en-US"/>
          </a:p>
        </p:txBody>
      </p:sp>
      <p:pic>
        <p:nvPicPr>
          <p:cNvPr id="3" name="yt1s.com - HƯỚNG DẪN VIẾT CHỮ HOA Y  CỠ CHỮ 25 LY  KIẾN THỨC TIỂU HỌC">
            <a:hlinkClick r:id="" action="ppaction://media"/>
            <a:extLst>
              <a:ext uri="{FF2B5EF4-FFF2-40B4-BE49-F238E27FC236}">
                <a16:creationId xmlns:a16="http://schemas.microsoft.com/office/drawing/2014/main" id="{2840EDCF-B2E3-49C0-B221-EFB4D1D0415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4419600" cy="5143500"/>
          </a:xfrm>
          <a:prstGeom prst="rect">
            <a:avLst/>
          </a:prstGeom>
        </p:spPr>
      </p:pic>
      <p:pic>
        <p:nvPicPr>
          <p:cNvPr id="5" name="yt1s.com - HƯỚNG DẪN VIẾT CHỮ HOA L  CỠ CHỮ 25 LY  KIẾN THỨC TIỂU HỌC">
            <a:hlinkClick r:id="" action="ppaction://media"/>
            <a:extLst>
              <a:ext uri="{FF2B5EF4-FFF2-40B4-BE49-F238E27FC236}">
                <a16:creationId xmlns:a16="http://schemas.microsoft.com/office/drawing/2014/main" id="{7DB4FC18-EC7A-41D0-9D8C-B6152CB9B3E7}"/>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419600" y="0"/>
            <a:ext cx="4729288" cy="4781550"/>
          </a:xfrm>
          <a:prstGeom prst="rect">
            <a:avLst/>
          </a:prstGeom>
        </p:spPr>
      </p:pic>
    </p:spTree>
    <p:extLst>
      <p:ext uri="{BB962C8B-B14F-4D97-AF65-F5344CB8AC3E}">
        <p14:creationId xmlns:p14="http://schemas.microsoft.com/office/powerpoint/2010/main" val="411686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1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5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0046" y="1656065"/>
            <a:ext cx="8795354" cy="2147323"/>
            <a:chOff x="103910" y="3503807"/>
            <a:chExt cx="8795354"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82773"/>
              <a:ext cx="8147653" cy="584775"/>
            </a:xfrm>
            <a:prstGeom prst="rect">
              <a:avLst/>
            </a:prstGeom>
          </p:spPr>
          <p:txBody>
            <a:bodyPr wrap="square">
              <a:spAutoFit/>
            </a:bodyPr>
            <a:lstStyle/>
            <a:p>
              <a:pPr algn="just"/>
              <a:r>
                <a:rPr lang="vi-VN" sz="3200" b="1" dirty="0">
                  <a:solidFill>
                    <a:srgbClr val="7030A0"/>
                  </a:solidFill>
                  <a:latin typeface="HP001 4 hàng" pitchFamily="34" charset="0"/>
                  <a:ea typeface="Arial-Rounded" pitchFamily="34" charset="0"/>
                  <a:cs typeface="Arial-Rounded" pitchFamily="34" charset="0"/>
                </a:rPr>
                <a:t>Khi </a:t>
              </a:r>
              <a:r>
                <a:rPr lang="el-GR" sz="3200" b="1" dirty="0">
                  <a:solidFill>
                    <a:srgbClr val="7030A0"/>
                  </a:solidFill>
                  <a:latin typeface="HP001 4 hàng" pitchFamily="34" charset="0"/>
                  <a:ea typeface="Arial-Rounded" pitchFamily="34" charset="0"/>
                  <a:cs typeface="Arial-Rounded" pitchFamily="34" charset="0"/>
                </a:rPr>
                <a:t>Ύ</a:t>
              </a:r>
              <a:r>
                <a:rPr lang="vi-VN" sz="3200" b="1" dirty="0">
                  <a:solidFill>
                    <a:srgbClr val="7030A0"/>
                  </a:solidFill>
                  <a:latin typeface="HP001 4 hàng" pitchFamily="34" charset="0"/>
                  <a:ea typeface="Arial-Rounded" pitchFamily="34" charset="0"/>
                  <a:cs typeface="Arial-Rounded" pitchFamily="34" charset="0"/>
                </a:rPr>
                <a:t>ł </a:t>
              </a:r>
              <a:r>
                <a:rPr lang="el-GR" sz="3200" b="1" dirty="0">
                  <a:solidFill>
                    <a:srgbClr val="7030A0"/>
                  </a:solidFill>
                  <a:latin typeface="HP001 4 hàng" pitchFamily="34" charset="0"/>
                  <a:ea typeface="Arial-Rounded" pitchFamily="34" charset="0"/>
                  <a:cs typeface="Arial-Rounded" pitchFamily="34" charset="0"/>
                </a:rPr>
                <a:t>Ε− ν</a:t>
              </a:r>
              <a:r>
                <a:rPr lang="vi-VN" sz="3200" b="1" dirty="0">
                  <a:solidFill>
                    <a:srgbClr val="7030A0"/>
                  </a:solidFill>
                  <a:latin typeface="HP001 4 hàng" pitchFamily="34" charset="0"/>
                  <a:ea typeface="Arial-Rounded" pitchFamily="34" charset="0"/>
                  <a:cs typeface="Arial-Rounded" pitchFamily="34" charset="0"/>
                </a:rPr>
                <a:t>Ẃa đi xa,</a:t>
              </a:r>
              <a:r>
                <a:rPr lang="en-US" sz="3200" b="1" dirty="0">
                  <a:solidFill>
                    <a:srgbClr val="7030A0"/>
                  </a:solidFill>
                  <a:latin typeface="HP001 4 hàng" pitchFamily="34" charset="0"/>
                  <a:ea typeface="Arial-Rounded" pitchFamily="34" charset="0"/>
                  <a:cs typeface="Arial-Rounded" pitchFamily="34" charset="0"/>
                </a:rPr>
                <a:t> </a:t>
              </a:r>
              <a:r>
                <a:rPr lang="vi-VN" sz="3200" b="1" dirty="0">
                  <a:solidFill>
                    <a:srgbClr val="7030A0"/>
                  </a:solidFill>
                  <a:latin typeface="HP001 4 hàng" pitchFamily="34" charset="0"/>
                  <a:ea typeface="Arial-Rounded" pitchFamily="34" charset="0"/>
                  <a:cs typeface="Arial-Rounded" pitchFamily="34" charset="0"/>
                </a:rPr>
                <a:t>sĀ gõ cửa và giả giŧ</a:t>
              </a:r>
              <a:r>
                <a:rPr lang="en-US" sz="3200" b="1" dirty="0">
                  <a:solidFill>
                    <a:srgbClr val="7030A0"/>
                  </a:solidFill>
                  <a:latin typeface="HP001 4 hàng" pitchFamily="34" charset="0"/>
                  <a:ea typeface="Arial-Rounded" pitchFamily="34" charset="0"/>
                  <a:cs typeface="Arial-Rounded" pitchFamily="34" charset="0"/>
                </a:rPr>
                <a:t>g</a:t>
              </a:r>
            </a:p>
          </p:txBody>
        </p:sp>
        <p:sp>
          <p:nvSpPr>
            <p:cNvPr id="20" name="Rectangle 19"/>
            <p:cNvSpPr/>
            <p:nvPr/>
          </p:nvSpPr>
          <p:spPr>
            <a:xfrm>
              <a:off x="103910" y="4643749"/>
              <a:ext cx="8649947" cy="584775"/>
            </a:xfrm>
            <a:prstGeom prst="rect">
              <a:avLst/>
            </a:prstGeom>
          </p:spPr>
          <p:txBody>
            <a:bodyPr wrap="square">
              <a:spAutoFit/>
            </a:bodyPr>
            <a:lstStyle/>
            <a:p>
              <a:pPr algn="just"/>
              <a:r>
                <a:rPr lang="el-GR" sz="3200" b="1">
                  <a:solidFill>
                    <a:srgbClr val="7030A0"/>
                  </a:solidFill>
                  <a:latin typeface="HP001 4 hàng" pitchFamily="34" charset="0"/>
                  <a:ea typeface="Arial-Rounded" pitchFamily="34" charset="0"/>
                  <a:cs typeface="Arial-Rounded" pitchFamily="34" charset="0"/>
                </a:rPr>
                <a:t>Ύ</a:t>
              </a:r>
              <a:r>
                <a:rPr lang="vi-VN" sz="3200" b="1">
                  <a:solidFill>
                    <a:srgbClr val="7030A0"/>
                  </a:solidFill>
                  <a:latin typeface="HP001 4 hàng" pitchFamily="34" charset="0"/>
                  <a:ea typeface="Arial-Rounded" pitchFamily="34" charset="0"/>
                  <a:cs typeface="Arial-Rounded" pitchFamily="34" charset="0"/>
                </a:rPr>
                <a:t>ł </a:t>
              </a:r>
              <a:r>
                <a:rPr lang="el-GR" sz="3200" b="1">
                  <a:solidFill>
                    <a:srgbClr val="7030A0"/>
                  </a:solidFill>
                  <a:latin typeface="HP001 4 hàng" pitchFamily="34" charset="0"/>
                  <a:ea typeface="Arial-Rounded" pitchFamily="34" charset="0"/>
                  <a:cs typeface="Arial-Rounded" pitchFamily="34" charset="0"/>
                </a:rPr>
                <a:t>Ε−</a:t>
              </a:r>
              <a:r>
                <a:rPr lang="en-US" sz="3200" b="1">
                  <a:solidFill>
                    <a:srgbClr val="7030A0"/>
                  </a:solidFill>
                  <a:latin typeface="HP001 4 hàng" pitchFamily="34" charset="0"/>
                  <a:ea typeface="Arial-Rounded" pitchFamily="34" charset="0"/>
                  <a:cs typeface="Arial-Rounded" pitchFamily="34" charset="0"/>
                </a:rPr>
                <a:t>.</a:t>
              </a: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b ở mục 3</a:t>
            </a:r>
          </a:p>
        </p:txBody>
      </p:sp>
    </p:spTree>
    <p:extLst>
      <p:ext uri="{BB962C8B-B14F-4D97-AF65-F5344CB8AC3E}">
        <p14:creationId xmlns:p14="http://schemas.microsoft.com/office/powerpoint/2010/main" val="4272380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 pitchFamily="34" charset="0"/>
                <a:cs typeface="Arial" pitchFamily="34" charset="0"/>
              </a:rPr>
              <a:t>Dặn</a:t>
            </a:r>
            <a:r>
              <a:rPr lang="en-US" sz="3200" b="1" dirty="0">
                <a:solidFill>
                  <a:schemeClr val="tx1"/>
                </a:solidFill>
                <a:latin typeface="Arial" pitchFamily="34" charset="0"/>
                <a:cs typeface="Arial" pitchFamily="34" charset="0"/>
              </a:rPr>
              <a:t> </a:t>
            </a:r>
            <a:r>
              <a:rPr lang="en-US" sz="3200" b="1" dirty="0" err="1">
                <a:solidFill>
                  <a:schemeClr val="tx1"/>
                </a:solidFill>
                <a:latin typeface="Arial" pitchFamily="34" charset="0"/>
                <a:cs typeface="Arial" pitchFamily="34" charset="0"/>
              </a:rPr>
              <a:t>dò</a:t>
            </a:r>
            <a:r>
              <a:rPr lang="en-US" sz="3200" b="1" dirty="0">
                <a:solidFill>
                  <a:schemeClr val="tx1"/>
                </a:solidFill>
                <a:latin typeface="Arial" pitchFamily="34" charset="0"/>
                <a:cs typeface="Arial" pitchFamily="34" charset="0"/>
              </a:rPr>
              <a:t>:</a:t>
            </a:r>
          </a:p>
          <a:p>
            <a:pPr marL="457200" indent="-457200" algn="just">
              <a:buFontTx/>
              <a:buChar char="-"/>
            </a:pPr>
            <a:r>
              <a:rPr lang="en-US" sz="3200" dirty="0" err="1">
                <a:solidFill>
                  <a:schemeClr val="tx1"/>
                </a:solidFill>
                <a:latin typeface="Arial" pitchFamily="34" charset="0"/>
                <a:cs typeface="Arial" pitchFamily="34" charset="0"/>
              </a:rPr>
              <a:t>Đọc</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lại</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bài</a:t>
            </a:r>
            <a:r>
              <a:rPr lang="en-US" sz="3200" dirty="0">
                <a:solidFill>
                  <a:schemeClr val="tx1"/>
                </a:solidFill>
                <a:latin typeface="Arial" pitchFamily="34" charset="0"/>
                <a:cs typeface="Arial" pitchFamily="34" charset="0"/>
              </a:rPr>
              <a:t>: </a:t>
            </a:r>
            <a:r>
              <a:rPr lang="en-US" sz="3200" i="1" dirty="0">
                <a:solidFill>
                  <a:schemeClr val="tx1"/>
                </a:solidFill>
                <a:latin typeface="Arial" pitchFamily="34" charset="0"/>
                <a:cs typeface="Arial" pitchFamily="34" charset="0"/>
              </a:rPr>
              <a:t>Khi </a:t>
            </a:r>
            <a:r>
              <a:rPr lang="en-US" sz="3200" i="1" dirty="0" err="1">
                <a:solidFill>
                  <a:schemeClr val="tx1"/>
                </a:solidFill>
                <a:latin typeface="Arial" pitchFamily="34" charset="0"/>
                <a:cs typeface="Arial" pitchFamily="34" charset="0"/>
              </a:rPr>
              <a:t>mẹ</a:t>
            </a:r>
            <a:r>
              <a:rPr lang="en-US" sz="3200" i="1" dirty="0">
                <a:solidFill>
                  <a:schemeClr val="tx1"/>
                </a:solidFill>
                <a:latin typeface="Arial" pitchFamily="34" charset="0"/>
                <a:cs typeface="Arial" pitchFamily="34" charset="0"/>
              </a:rPr>
              <a:t> </a:t>
            </a:r>
            <a:r>
              <a:rPr lang="en-US" sz="3200" i="1" dirty="0" err="1">
                <a:solidFill>
                  <a:schemeClr val="tx1"/>
                </a:solidFill>
                <a:latin typeface="Arial" pitchFamily="34" charset="0"/>
                <a:cs typeface="Arial" pitchFamily="34" charset="0"/>
              </a:rPr>
              <a:t>vắng</a:t>
            </a:r>
            <a:r>
              <a:rPr lang="en-US" sz="3200" i="1" dirty="0">
                <a:solidFill>
                  <a:schemeClr val="tx1"/>
                </a:solidFill>
                <a:latin typeface="Arial" pitchFamily="34" charset="0"/>
                <a:cs typeface="Arial" pitchFamily="34" charset="0"/>
              </a:rPr>
              <a:t> </a:t>
            </a:r>
            <a:r>
              <a:rPr lang="en-US" sz="3200" i="1" dirty="0" err="1">
                <a:solidFill>
                  <a:schemeClr val="tx1"/>
                </a:solidFill>
                <a:latin typeface="Arial" pitchFamily="34" charset="0"/>
                <a:cs typeface="Arial" pitchFamily="34" charset="0"/>
              </a:rPr>
              <a:t>nhà</a:t>
            </a:r>
            <a:r>
              <a:rPr lang="en-US" sz="3200" i="1" dirty="0">
                <a:solidFill>
                  <a:schemeClr val="tx1"/>
                </a:solidFill>
                <a:latin typeface="Arial" pitchFamily="34" charset="0"/>
                <a:cs typeface="Arial" pitchFamily="34" charset="0"/>
              </a:rPr>
              <a:t> </a:t>
            </a:r>
            <a:r>
              <a:rPr lang="en-US" sz="3200" dirty="0">
                <a:solidFill>
                  <a:schemeClr val="tx1"/>
                </a:solidFill>
                <a:latin typeface="Arial" pitchFamily="34" charset="0"/>
                <a:cs typeface="Arial" pitchFamily="34" charset="0"/>
              </a:rPr>
              <a:t>(</a:t>
            </a:r>
            <a:r>
              <a:rPr lang="en-US" sz="3200" dirty="0" err="1">
                <a:solidFill>
                  <a:schemeClr val="tx1"/>
                </a:solidFill>
                <a:latin typeface="Arial" pitchFamily="34" charset="0"/>
                <a:cs typeface="Arial" pitchFamily="34" charset="0"/>
              </a:rPr>
              <a:t>trang</a:t>
            </a:r>
            <a:r>
              <a:rPr lang="en-US" sz="3200" dirty="0">
                <a:solidFill>
                  <a:schemeClr val="tx1"/>
                </a:solidFill>
                <a:latin typeface="Arial" pitchFamily="34" charset="0"/>
                <a:cs typeface="Arial" pitchFamily="34" charset="0"/>
              </a:rPr>
              <a:t> 70, 71).</a:t>
            </a:r>
          </a:p>
          <a:p>
            <a:pPr marL="457200" indent="-457200" algn="just">
              <a:buFontTx/>
              <a:buChar char="-"/>
            </a:pPr>
            <a:r>
              <a:rPr lang="en-US" sz="3200" dirty="0" err="1">
                <a:solidFill>
                  <a:schemeClr val="tx1"/>
                </a:solidFill>
                <a:latin typeface="Arial" pitchFamily="34" charset="0"/>
                <a:cs typeface="Arial" pitchFamily="34" charset="0"/>
              </a:rPr>
              <a:t>Chuẩn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bị</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bài</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mới</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trang</a:t>
            </a:r>
            <a:r>
              <a:rPr lang="en-US" sz="3200" dirty="0">
                <a:solidFill>
                  <a:schemeClr val="tx1"/>
                </a:solidFill>
                <a:latin typeface="Arial" pitchFamily="34" charset="0"/>
                <a:cs typeface="Arial" pitchFamily="34" charset="0"/>
              </a:rPr>
              <a:t> 72, 73).</a:t>
            </a:r>
          </a:p>
        </p:txBody>
      </p:sp>
    </p:spTree>
    <p:extLst>
      <p:ext uri="{BB962C8B-B14F-4D97-AF65-F5344CB8AC3E}">
        <p14:creationId xmlns:p14="http://schemas.microsoft.com/office/powerpoint/2010/main" val="3388511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8112" y="3289126"/>
            <a:ext cx="1203614" cy="160481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867755"/>
            <a:ext cx="6001667" cy="437959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213473" y="1322043"/>
            <a:ext cx="1692892" cy="1955290"/>
          </a:xfrm>
          <a:prstGeom prst="rect">
            <a:avLst/>
          </a:prstGeom>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4445" y="167260"/>
            <a:ext cx="1656606" cy="956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023252" y="1099481"/>
            <a:ext cx="6553199" cy="646210"/>
          </a:xfrm>
          <a:prstGeom prst="rect">
            <a:avLst/>
          </a:prstGeom>
          <a:noFill/>
        </p:spPr>
        <p:txBody>
          <a:bodyPr wrap="square" lIns="91317" tIns="45660" rIns="91317" bIns="45660" rtlCol="0">
            <a:spAutoFit/>
          </a:bodyPr>
          <a:lstStyle/>
          <a:p>
            <a:pPr algn="just"/>
            <a:r>
              <a:rPr lang="en-US" sz="3600">
                <a:latin typeface="Arial" pitchFamily="34" charset="0"/>
                <a:ea typeface="Arial-Rounded" pitchFamily="34" charset="0"/>
                <a:cs typeface="Arial" pitchFamily="34" charset="0"/>
              </a:rPr>
              <a:t>Chúng ta nên (…) khi gặp gỡ.</a:t>
            </a:r>
          </a:p>
        </p:txBody>
      </p:sp>
      <p:sp>
        <p:nvSpPr>
          <p:cNvPr id="16" name="TextBox 15"/>
          <p:cNvSpPr txBox="1"/>
          <p:nvPr/>
        </p:nvSpPr>
        <p:spPr>
          <a:xfrm>
            <a:off x="1886852" y="1976583"/>
            <a:ext cx="2837548" cy="646210"/>
          </a:xfrm>
          <a:prstGeom prst="rect">
            <a:avLst/>
          </a:prstGeom>
          <a:noFill/>
        </p:spPr>
        <p:txBody>
          <a:bodyPr wrap="square" lIns="91317" tIns="45660" rIns="91317" bIns="45660" rtlCol="0">
            <a:spAutoFit/>
          </a:bodyPr>
          <a:lstStyle/>
          <a:p>
            <a:pPr algn="just"/>
            <a:r>
              <a:rPr lang="en-US" sz="3600">
                <a:latin typeface="Arial" pitchFamily="34" charset="0"/>
                <a:ea typeface="Arial-Rounded" pitchFamily="34" charset="0"/>
                <a:cs typeface="Arial" pitchFamily="34" charset="0"/>
              </a:rPr>
              <a:t>A. im lặng</a:t>
            </a:r>
          </a:p>
        </p:txBody>
      </p:sp>
      <p:sp>
        <p:nvSpPr>
          <p:cNvPr id="17" name="TextBox 16"/>
          <p:cNvSpPr txBox="1"/>
          <p:nvPr/>
        </p:nvSpPr>
        <p:spPr>
          <a:xfrm>
            <a:off x="1886852" y="2865630"/>
            <a:ext cx="2837548" cy="646210"/>
          </a:xfrm>
          <a:prstGeom prst="rect">
            <a:avLst/>
          </a:prstGeom>
          <a:noFill/>
        </p:spPr>
        <p:txBody>
          <a:bodyPr wrap="square" lIns="91317" tIns="45660" rIns="91317" bIns="45660" rtlCol="0">
            <a:spAutoFit/>
          </a:bodyPr>
          <a:lstStyle/>
          <a:p>
            <a:pPr algn="just"/>
            <a:r>
              <a:rPr lang="en-US" sz="3600">
                <a:latin typeface="Arial" pitchFamily="34" charset="0"/>
                <a:ea typeface="Arial-Rounded" pitchFamily="34" charset="0"/>
                <a:cs typeface="Arial" pitchFamily="34" charset="0"/>
              </a:rPr>
              <a:t>B. chào hỏi</a:t>
            </a:r>
          </a:p>
        </p:txBody>
      </p:sp>
      <p:sp>
        <p:nvSpPr>
          <p:cNvPr id="18" name="TextBox 17"/>
          <p:cNvSpPr txBox="1"/>
          <p:nvPr/>
        </p:nvSpPr>
        <p:spPr>
          <a:xfrm>
            <a:off x="1886852" y="3754677"/>
            <a:ext cx="2837548" cy="646210"/>
          </a:xfrm>
          <a:prstGeom prst="rect">
            <a:avLst/>
          </a:prstGeom>
          <a:noFill/>
        </p:spPr>
        <p:txBody>
          <a:bodyPr wrap="square" lIns="91317" tIns="45660" rIns="91317" bIns="45660" rtlCol="0">
            <a:spAutoFit/>
          </a:bodyPr>
          <a:lstStyle/>
          <a:p>
            <a:pPr algn="just"/>
            <a:r>
              <a:rPr lang="en-US" sz="3600">
                <a:latin typeface="Arial" pitchFamily="34" charset="0"/>
                <a:ea typeface="Arial-Rounded" pitchFamily="34" charset="0"/>
                <a:cs typeface="Arial" pitchFamily="34" charset="0"/>
              </a:rPr>
              <a:t>C. hát</a:t>
            </a:r>
          </a:p>
        </p:txBody>
      </p:sp>
    </p:spTree>
    <p:extLst>
      <p:ext uri="{BB962C8B-B14F-4D97-AF65-F5344CB8AC3E}">
        <p14:creationId xmlns:p14="http://schemas.microsoft.com/office/powerpoint/2010/main" val="16239265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xit" presetSubtype="0" fill="hold" nodeType="with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32" presetClass="emph" presetSubtype="0" fill="hold" grpId="0" nodeType="clickEffect">
                                  <p:stCondLst>
                                    <p:cond delay="0"/>
                                  </p:stCondLst>
                                  <p:childTnLst>
                                    <p:animRot by="120000">
                                      <p:cBhvr>
                                        <p:cTn id="22" dur="100" fill="hold">
                                          <p:stCondLst>
                                            <p:cond delay="0"/>
                                          </p:stCondLst>
                                        </p:cTn>
                                        <p:tgtEl>
                                          <p:spTgt spid="17"/>
                                        </p:tgtEl>
                                        <p:attrNameLst>
                                          <p:attrName>r</p:attrName>
                                        </p:attrNameLst>
                                      </p:cBhvr>
                                    </p:animRot>
                                    <p:animRot by="-240000">
                                      <p:cBhvr>
                                        <p:cTn id="23" dur="200" fill="hold">
                                          <p:stCondLst>
                                            <p:cond delay="200"/>
                                          </p:stCondLst>
                                        </p:cTn>
                                        <p:tgtEl>
                                          <p:spTgt spid="17"/>
                                        </p:tgtEl>
                                        <p:attrNameLst>
                                          <p:attrName>r</p:attrName>
                                        </p:attrNameLst>
                                      </p:cBhvr>
                                    </p:animRot>
                                    <p:animRot by="240000">
                                      <p:cBhvr>
                                        <p:cTn id="24" dur="200" fill="hold">
                                          <p:stCondLst>
                                            <p:cond delay="400"/>
                                          </p:stCondLst>
                                        </p:cTn>
                                        <p:tgtEl>
                                          <p:spTgt spid="17"/>
                                        </p:tgtEl>
                                        <p:attrNameLst>
                                          <p:attrName>r</p:attrName>
                                        </p:attrNameLst>
                                      </p:cBhvr>
                                    </p:animRot>
                                    <p:animRot by="-240000">
                                      <p:cBhvr>
                                        <p:cTn id="25" dur="200" fill="hold">
                                          <p:stCondLst>
                                            <p:cond delay="600"/>
                                          </p:stCondLst>
                                        </p:cTn>
                                        <p:tgtEl>
                                          <p:spTgt spid="17"/>
                                        </p:tgtEl>
                                        <p:attrNameLst>
                                          <p:attrName>r</p:attrName>
                                        </p:attrNameLst>
                                      </p:cBhvr>
                                    </p:animRot>
                                    <p:animRot by="120000">
                                      <p:cBhvr>
                                        <p:cTn id="26" dur="200" fill="hold">
                                          <p:stCondLst>
                                            <p:cond delay="800"/>
                                          </p:stCondLst>
                                        </p:cTn>
                                        <p:tgtEl>
                                          <p:spTgt spid="17"/>
                                        </p:tgtEl>
                                        <p:attrNameLst>
                                          <p:attrName>r</p:attrName>
                                        </p:attrNameLst>
                                      </p:cBhvr>
                                    </p:animRot>
                                  </p:childTnLst>
                                </p:cTn>
                              </p:par>
                            </p:childTnLst>
                          </p:cTn>
                        </p:par>
                        <p:par>
                          <p:cTn id="27" fill="hold">
                            <p:stCondLst>
                              <p:cond delay="1000"/>
                            </p:stCondLst>
                            <p:childTnLst>
                              <p:par>
                                <p:cTn id="28" presetID="10" presetClass="exit" presetSubtype="0" fill="hold" nodeType="after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2000"/>
                            </p:stCondLst>
                            <p:childTnLst>
                              <p:par>
                                <p:cTn id="36" presetID="0" presetClass="path" presetSubtype="0" accel="50000" decel="50000" fill="hold" nodeType="afterEffect">
                                  <p:stCondLst>
                                    <p:cond delay="0"/>
                                  </p:stCondLst>
                                  <p:childTnLst>
                                    <p:animMotion origin="layout" path="M 0.09271 0.21748 C 0.09323 0.22181 0.09358 0.22706 0.09427 0.23169 C 0.09514 0.23695 0.0974 0.24838 0.0974 0.24868 C 0.09636 0.27278 0.09601 0.29348 0.08629 0.31078 C 0.08577 0.31356 0.08594 0.31696 0.08473 0.31912 C 0.079 0.32932 0.05938 0.33827 0.05139 0.34167 C 0.02431 0.34013 0.00278 0.33735 -0.02309 0.33333 C -0.02465 0.3324 -0.03298 0.32592 -0.0342 0.33333 C -0.03645 0.34662 -0.03125 0.3633 -0.02951 0.37565 C -0.02847 0.38307 -0.02639 0.39821 -0.02639 0.39851 C -0.02691 0.41334 -0.02708 0.42817 -0.02795 0.44331 C -0.02951 0.47142 -0.0552 0.47853 -0.06753 0.48285 C -0.07552 0.48193 -0.0835 0.48162 -0.09149 0.48007 C -0.09791 0.47884 -0.10243 0.46895 -0.10885 0.46586 C -0.1177 0.45474 -0.12066 0.45227 -0.12639 0.43775 C -0.12795 0.43868 -0.13038 0.43775 -0.13107 0.44053 C -0.13281 0.44733 -0.13194 0.45567 -0.13264 0.46308 C -0.13385 0.47575 -0.1368 0.4915 -0.14062 0.50262 C -0.14201 0.50664 -0.14392 0.51004 -0.14531 0.51405 C -0.14618 0.51653 -0.14583 0.52023 -0.14704 0.5224 C -0.15868 0.54309 -0.171 0.54804 -0.18663 0.5536 C -0.19357 0.55267 -0.20052 0.55298 -0.20729 0.55082 C -0.2092 0.5502 -0.21024 0.54618 -0.21198 0.54495 C -0.21406 0.5434 -0.21632 0.54309 -0.2184 0.54217 C -0.23454 0.52332 -0.221 0.53661 -0.24062 0.52518 C -0.24375 0.52332 -0.25017 0.51961 -0.25017 0.51992 C -0.25555 0.51344 -0.26145 0.5051 -0.26597 0.49706 C -0.27135 0.48749 -0.27118 0.47884 -0.27864 0.47451 C -0.28489 0.45289 -0.29618 0.43559 -0.30086 0.41242 C -0.30295 0.40191 -0.30451 0.39234 -0.30885 0.384 C -0.31163 0.36639 -0.31441 0.34847 -0.31684 0.33055 C -0.31684 0.32653 -0.32309 0.24652 -0.30729 0.23695 C -0.30798 0.18721 -0.30642 0.13222 -0.31198 0.08186 C -0.31389 0.04479 -0.31475 0.04912 -0.31198 0.01112 C -0.31111 -0.00186 -0.3059 -0.01267 -0.30416 -0.02533 C -0.30139 -0.04572 -0.2967 -0.06611 -0.29149 -0.08465 C -0.28889 -0.10658 -0.2835 -0.12666 -0.27552 -0.14396 C -0.27291 -0.16312 -0.27118 -0.16312 -0.26441 -0.17794 C -0.26145 -0.18412 -0.25642 -0.19772 -0.25642 -0.19741 C -0.25191 -0.22274 -0.23524 -0.23819 -0.22152 -0.24282 C -0.21354 -0.25301 -0.20416 -0.25641 -0.19461 -0.25981 C -0.16701 -0.29317 -0.12795 -0.26661 -0.09461 -0.26568 C -0.09149 -0.26197 -0.08871 -0.25641 -0.08507 -0.25425 C -0.0835 -0.25332 -0.08177 -0.25301 -0.08038 -0.25147 C -0.06423 -0.23541 -0.07673 -0.24344 -0.06597 -0.23726 C -0.0585 -0.22861 -0.0559 -0.2249 -0.05017 -0.21471 " pathEditMode="relative" rAng="0" ptsTypes="fffffffffffffffffffffffffffffffffffffffffffffA">
                                      <p:cBhvr>
                                        <p:cTn id="37" dur="4500" fill="hold"/>
                                        <p:tgtEl>
                                          <p:spTgt spid="11"/>
                                        </p:tgtEl>
                                        <p:attrNameLst>
                                          <p:attrName>ppt_x</p:attrName>
                                          <p:attrName>ppt_y</p:attrName>
                                        </p:attrNameLst>
                                      </p:cBhvr>
                                      <p:rCtr x="-20556" y="-8743"/>
                                    </p:animMotion>
                                  </p:childTnLst>
                                </p:cTn>
                              </p:par>
                              <p:par>
                                <p:cTn id="38" presetID="10" presetClass="exit" presetSubtype="0" fill="hold" nodeType="withEffect">
                                  <p:stCondLst>
                                    <p:cond delay="0"/>
                                  </p:stCondLst>
                                  <p:childTnLst>
                                    <p:animEffect transition="out" filter="fade">
                                      <p:cBhvr>
                                        <p:cTn id="39" dur="10"/>
                                        <p:tgtEl>
                                          <p:spTgt spid="1027"/>
                                        </p:tgtEl>
                                      </p:cBhvr>
                                    </p:animEffect>
                                    <p:set>
                                      <p:cBhvr>
                                        <p:cTn id="40" dur="1" fill="hold">
                                          <p:stCondLst>
                                            <p:cond delay="9"/>
                                          </p:stCondLst>
                                        </p:cTn>
                                        <p:tgtEl>
                                          <p:spTgt spid="102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32" presetClass="emph" presetSubtype="0" fill="hold" grpId="0" nodeType="clickEffect">
                                  <p:stCondLst>
                                    <p:cond delay="0"/>
                                  </p:stCondLst>
                                  <p:childTnLst>
                                    <p:animRot by="120000">
                                      <p:cBhvr>
                                        <p:cTn id="48" dur="100" fill="hold">
                                          <p:stCondLst>
                                            <p:cond delay="0"/>
                                          </p:stCondLst>
                                        </p:cTn>
                                        <p:tgtEl>
                                          <p:spTgt spid="18"/>
                                        </p:tgtEl>
                                        <p:attrNameLst>
                                          <p:attrName>r</p:attrName>
                                        </p:attrNameLst>
                                      </p:cBhvr>
                                    </p:animRot>
                                    <p:animRot by="-240000">
                                      <p:cBhvr>
                                        <p:cTn id="49" dur="200" fill="hold">
                                          <p:stCondLst>
                                            <p:cond delay="200"/>
                                          </p:stCondLst>
                                        </p:cTn>
                                        <p:tgtEl>
                                          <p:spTgt spid="18"/>
                                        </p:tgtEl>
                                        <p:attrNameLst>
                                          <p:attrName>r</p:attrName>
                                        </p:attrNameLst>
                                      </p:cBhvr>
                                    </p:animRot>
                                    <p:animRot by="240000">
                                      <p:cBhvr>
                                        <p:cTn id="50" dur="200" fill="hold">
                                          <p:stCondLst>
                                            <p:cond delay="400"/>
                                          </p:stCondLst>
                                        </p:cTn>
                                        <p:tgtEl>
                                          <p:spTgt spid="18"/>
                                        </p:tgtEl>
                                        <p:attrNameLst>
                                          <p:attrName>r</p:attrName>
                                        </p:attrNameLst>
                                      </p:cBhvr>
                                    </p:animRot>
                                    <p:animRot by="-240000">
                                      <p:cBhvr>
                                        <p:cTn id="51" dur="200" fill="hold">
                                          <p:stCondLst>
                                            <p:cond delay="600"/>
                                          </p:stCondLst>
                                        </p:cTn>
                                        <p:tgtEl>
                                          <p:spTgt spid="18"/>
                                        </p:tgtEl>
                                        <p:attrNameLst>
                                          <p:attrName>r</p:attrName>
                                        </p:attrNameLst>
                                      </p:cBhvr>
                                    </p:animRot>
                                    <p:animRot by="120000">
                                      <p:cBhvr>
                                        <p:cTn id="52" dur="200" fill="hold">
                                          <p:stCondLst>
                                            <p:cond delay="800"/>
                                          </p:stCondLst>
                                        </p:cTn>
                                        <p:tgtEl>
                                          <p:spTgt spid="18"/>
                                        </p:tgtEl>
                                        <p:attrNameLst>
                                          <p:attrName>r</p:attrName>
                                        </p:attrNameLst>
                                      </p:cBhvr>
                                    </p:animRo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par>
                                <p:cTn id="57" presetID="10" presetClass="exit" presetSubtype="0" fill="hold" nodeType="with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971550"/>
            <a:ext cx="3832225" cy="3685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8600" y="1657350"/>
            <a:ext cx="5181600" cy="2015998"/>
          </a:xfrm>
        </p:spPr>
        <p:txBody>
          <a:bodyPr>
            <a:normAutofit fontScale="90000"/>
          </a:bodyPr>
          <a:lstStyle/>
          <a:p>
            <a:pPr algn="just"/>
            <a:r>
              <a:rPr lang="en-US">
                <a:latin typeface="Arial" pitchFamily="34" charset="0"/>
                <a:cs typeface="Arial" pitchFamily="34" charset="0"/>
              </a:rPr>
              <a:t>Em hãy đọc thuộc hai khổ thơ đầu bài thơ </a:t>
            </a:r>
            <a:r>
              <a:rPr lang="en-US" i="1">
                <a:latin typeface="Arial" pitchFamily="34" charset="0"/>
                <a:cs typeface="Arial" pitchFamily="34" charset="0"/>
              </a:rPr>
              <a:t>Lời chào</a:t>
            </a:r>
            <a:endParaRPr lang="en-US">
              <a:latin typeface="Arial" pitchFamily="34" charset="0"/>
              <a:cs typeface="Arial" pitchFamily="34" charset="0"/>
            </a:endParaRPr>
          </a:p>
        </p:txBody>
      </p:sp>
    </p:spTree>
    <p:extLst>
      <p:ext uri="{BB962C8B-B14F-4D97-AF65-F5344CB8AC3E}">
        <p14:creationId xmlns:p14="http://schemas.microsoft.com/office/powerpoint/2010/main" val="1035752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2400655" y="2152117"/>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62228" y="1286862"/>
            <a:ext cx="1341530" cy="1107874"/>
          </a:xfrm>
          <a:prstGeom prst="rect">
            <a:avLst/>
          </a:prstGeom>
          <a:noFill/>
        </p:spPr>
        <p:txBody>
          <a:bodyPr wrap="square" lIns="91317" tIns="45660" rIns="91317" bIns="45660" rtlCol="0">
            <a:spAutoFit/>
          </a:bodyPr>
          <a:lstStyle/>
          <a:p>
            <a:pPr algn="ctr"/>
            <a:r>
              <a:rPr lang="en-US" sz="6600" b="1">
                <a:solidFill>
                  <a:srgbClr val="0070C0"/>
                </a:solidFill>
                <a:latin typeface="Arial Rounded MT Bold" pitchFamily="34" charset="0"/>
                <a:ea typeface="Arial-Rounded" pitchFamily="34" charset="0"/>
                <a:cs typeface="Times New Roman" pitchFamily="18" charset="0"/>
              </a:rPr>
              <a:t>4</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7086600" cy="923209"/>
          </a:xfrm>
          <a:prstGeom prst="rect">
            <a:avLst/>
          </a:prstGeom>
          <a:noFill/>
        </p:spPr>
        <p:txBody>
          <a:bodyPr wrap="square" lIns="91317" tIns="45660" rIns="91317" bIns="45660" rtlCol="0">
            <a:spAutoFit/>
          </a:bodyPr>
          <a:lstStyle/>
          <a:p>
            <a:pPr algn="ctr"/>
            <a:r>
              <a:rPr lang="en-US" sz="5400" b="1">
                <a:ln w="3175">
                  <a:solidFill>
                    <a:schemeClr val="bg1"/>
                  </a:solidFill>
                </a:ln>
                <a:solidFill>
                  <a:srgbClr val="00B0F0"/>
                </a:solidFill>
                <a:latin typeface="Arial-Rounded" pitchFamily="34" charset="0"/>
                <a:ea typeface="Arial-Rounded" pitchFamily="34" charset="0"/>
                <a:cs typeface="Arial-Rounded" pitchFamily="34" charset="0"/>
              </a:rPr>
              <a:t>KHI MẸ VẮNG NHÀ</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296400" y="2166844"/>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3</a:t>
            </a: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3181" y="2028710"/>
            <a:ext cx="6171286" cy="126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9844" y="2054427"/>
            <a:ext cx="993775" cy="11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dirty="0">
                <a:latin typeface="Arial" pitchFamily="34" charset="0"/>
                <a:ea typeface="Arial-Rounded" pitchFamily="34" charset="0"/>
                <a:cs typeface="Arial" pitchFamily="34" charset="0"/>
              </a:rPr>
              <a:t>Quan </a:t>
            </a:r>
            <a:r>
              <a:rPr lang="en-US" sz="2400" b="1" dirty="0" err="1">
                <a:latin typeface="Arial" pitchFamily="34" charset="0"/>
                <a:ea typeface="Arial-Rounded" pitchFamily="34" charset="0"/>
                <a:cs typeface="Arial" pitchFamily="34" charset="0"/>
              </a:rPr>
              <a:t>sát</a:t>
            </a:r>
            <a:r>
              <a:rPr lang="en-US" sz="2400" b="1" dirty="0">
                <a:latin typeface="Arial" pitchFamily="34" charset="0"/>
                <a:ea typeface="Arial-Rounded" pitchFamily="34" charset="0"/>
                <a:cs typeface="Arial" pitchFamily="34" charset="0"/>
              </a:rPr>
              <a:t> </a:t>
            </a:r>
            <a:r>
              <a:rPr lang="en-US" sz="2400" b="1" dirty="0" err="1">
                <a:latin typeface="Arial" pitchFamily="34" charset="0"/>
                <a:ea typeface="Arial-Rounded" pitchFamily="34" charset="0"/>
                <a:cs typeface="Arial" pitchFamily="34" charset="0"/>
              </a:rPr>
              <a:t>tranh</a:t>
            </a:r>
            <a:r>
              <a:rPr lang="en-US" sz="2400" b="1" dirty="0">
                <a:latin typeface="Arial" pitchFamily="34" charset="0"/>
                <a:ea typeface="Arial-Rounded" pitchFamily="34" charset="0"/>
                <a:cs typeface="Arial" pitchFamily="34" charset="0"/>
              </a:rPr>
              <a:t> </a:t>
            </a:r>
            <a:r>
              <a:rPr lang="vi-VN" sz="2400" b="1" dirty="0">
                <a:latin typeface="Arial" pitchFamily="34" charset="0"/>
                <a:ea typeface="Arial-Rounded" pitchFamily="34" charset="0"/>
                <a:cs typeface="Arial" pitchFamily="34" charset="0"/>
              </a:rPr>
              <a:t>dưới đây:</a:t>
            </a:r>
            <a:endParaRPr lang="en-US" sz="2400" b="1" dirty="0">
              <a:latin typeface="Arial" pitchFamily="34" charset="0"/>
              <a:ea typeface="Arial-Rounded" pitchFamily="34" charset="0"/>
              <a:cs typeface="Arial" pitchFamily="34" charset="0"/>
            </a:endParaRPr>
          </a:p>
        </p:txBody>
      </p:sp>
      <p:sp>
        <p:nvSpPr>
          <p:cNvPr id="6" name="TextBox 5"/>
          <p:cNvSpPr txBox="1"/>
          <p:nvPr/>
        </p:nvSpPr>
        <p:spPr>
          <a:xfrm>
            <a:off x="5443" y="1123950"/>
            <a:ext cx="2585357" cy="1200207"/>
          </a:xfrm>
          <a:prstGeom prst="rect">
            <a:avLst/>
          </a:prstGeom>
          <a:noFill/>
        </p:spPr>
        <p:txBody>
          <a:bodyPr wrap="square" lIns="91317" tIns="45660" rIns="91317" bIns="45660" rtlCol="0">
            <a:spAutoFit/>
          </a:bodyPr>
          <a:lstStyle/>
          <a:p>
            <a:pPr algn="just"/>
            <a:r>
              <a:rPr lang="en-US" sz="2400" dirty="0">
                <a:latin typeface="Arial" pitchFamily="34" charset="0"/>
                <a:ea typeface="Arial-Rounded" pitchFamily="34" charset="0"/>
                <a:cs typeface="Arial" pitchFamily="34" charset="0"/>
              </a:rPr>
              <a:t>a) </a:t>
            </a:r>
            <a:r>
              <a:rPr lang="en-US" sz="2400" dirty="0" err="1">
                <a:latin typeface="Arial" pitchFamily="34" charset="0"/>
                <a:ea typeface="Arial-Rounded" pitchFamily="34" charset="0"/>
                <a:cs typeface="Arial" pitchFamily="34" charset="0"/>
              </a:rPr>
              <a:t>Em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thấy</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những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gì</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trong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bức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tranh</a:t>
            </a:r>
            <a:r>
              <a:rPr lang="en-US" sz="2400" dirty="0">
                <a:latin typeface="Arial" pitchFamily="34" charset="0"/>
                <a:ea typeface="Arial-Rounded" pitchFamily="34" charset="0"/>
                <a:cs typeface="Arial" pitchFamily="34" charset="0"/>
              </a:rPr>
              <a:t>?</a:t>
            </a: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443" y="2574887"/>
            <a:ext cx="2585357" cy="1200207"/>
          </a:xfrm>
          <a:prstGeom prst="rect">
            <a:avLst/>
          </a:prstGeom>
          <a:noFill/>
        </p:spPr>
        <p:txBody>
          <a:bodyPr wrap="square" lIns="91317" tIns="45660" rIns="91317" bIns="45660" rtlCol="0">
            <a:spAutoFit/>
          </a:bodyPr>
          <a:lstStyle/>
          <a:p>
            <a:pPr algn="just"/>
            <a:r>
              <a:rPr lang="en-US" sz="2400" dirty="0">
                <a:latin typeface="Arial" pitchFamily="34" charset="0"/>
                <a:ea typeface="Arial-Rounded" pitchFamily="34" charset="0"/>
                <a:cs typeface="Arial" pitchFamily="34" charset="0"/>
              </a:rPr>
              <a:t>b) Theo </a:t>
            </a:r>
            <a:r>
              <a:rPr lang="en-US" sz="2400" dirty="0" err="1">
                <a:latin typeface="Arial" pitchFamily="34" charset="0"/>
                <a:ea typeface="Arial-Rounded" pitchFamily="34" charset="0"/>
                <a:cs typeface="Arial" pitchFamily="34" charset="0"/>
              </a:rPr>
              <a:t>em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bạn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nhỏ</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nên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làm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gì</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Vì</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sao</a:t>
            </a:r>
            <a:r>
              <a:rPr lang="en-US" sz="2400" dirty="0">
                <a:latin typeface="Arial" pitchFamily="34" charset="0"/>
                <a:ea typeface="Arial-Rounded" pitchFamily="34" charset="0"/>
                <a:cs typeface="Arial" pitchFamily="34" charset="0"/>
              </a:rPr>
              <a:t>?</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113" y="924776"/>
            <a:ext cx="6389687"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570" y="158436"/>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490273" y="422922"/>
            <a:ext cx="5947064"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Khi mẹ vắng nhà</a:t>
            </a:r>
          </a:p>
        </p:txBody>
      </p:sp>
      <p:sp>
        <p:nvSpPr>
          <p:cNvPr id="5" name="TextBox 4"/>
          <p:cNvSpPr txBox="1"/>
          <p:nvPr/>
        </p:nvSpPr>
        <p:spPr>
          <a:xfrm>
            <a:off x="71910" y="920748"/>
            <a:ext cx="8977746" cy="4185640"/>
          </a:xfrm>
          <a:prstGeom prst="rect">
            <a:avLst/>
          </a:prstGeom>
          <a:noFill/>
        </p:spPr>
        <p:txBody>
          <a:bodyPr wrap="square" lIns="91317" tIns="45660" rIns="91317" bIns="45660" rtlCol="0">
            <a:spAutoFit/>
          </a:bodyPr>
          <a:lstStyle/>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Trong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rừng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nọ</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sống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cùng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hôm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trước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kiếm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dặn</a:t>
            </a:r>
            <a:r>
              <a:rPr lang="en-US" sz="1900" dirty="0">
                <a:latin typeface="Arial" pitchFamily="34" charset="0"/>
                <a:ea typeface="Arial-Rounded" pitchFamily="34" charset="0"/>
                <a:cs typeface="Arial" pitchFamily="34" charset="0"/>
              </a:rPr>
              <a:t> con:</a:t>
            </a:r>
          </a:p>
          <a:p>
            <a:pPr algn="just"/>
            <a:r>
              <a:rPr lang="en-US" sz="1900" dirty="0">
                <a:latin typeface="Arial" pitchFamily="34" charset="0"/>
                <a:ea typeface="Arial-Rounded" pitchFamily="34" charset="0"/>
                <a:cs typeface="Arial" pitchFamily="34" charset="0"/>
              </a:rPr>
              <a:t>	- Ai </a:t>
            </a:r>
            <a:r>
              <a:rPr lang="en-US" sz="1900" dirty="0" err="1">
                <a:latin typeface="Arial" pitchFamily="34" charset="0"/>
                <a:ea typeface="Arial-Rounded" pitchFamily="34" charset="0"/>
                <a:cs typeface="Arial" pitchFamily="34" charset="0"/>
              </a:rPr>
              <a:t>đến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đừng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nhé</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Chỉ</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nghe</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nấp</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gần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gõ</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giả</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Nhớ</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lời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nói</a:t>
            </a:r>
            <a:r>
              <a:rPr lang="en-US" sz="1900" dirty="0">
                <a:latin typeface="Arial" pitchFamily="34" charset="0"/>
                <a:ea typeface="Arial-Rounded" pitchFamily="34" charset="0"/>
                <a:cs typeface="Arial" pitchFamily="34" charset="0"/>
              </a:rPr>
              <a:t>: </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đành</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bỏ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sau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về</a:t>
            </a:r>
            <a:r>
              <a:rPr lang="en-US" sz="1900" dirty="0">
                <a:latin typeface="Arial" pitchFamily="34" charset="0"/>
                <a:ea typeface="Arial-Rounded" pitchFamily="34" charset="0"/>
                <a:cs typeface="Arial" pitchFamily="34" charset="0"/>
              </a:rPr>
              <a:t>. Nghe </a:t>
            </a:r>
            <a:r>
              <a:rPr lang="en-US" sz="1900" dirty="0" err="1">
                <a:latin typeface="Arial" pitchFamily="34" charset="0"/>
                <a:ea typeface="Arial-Rounded" pitchFamily="34" charset="0"/>
                <a:cs typeface="Arial" pitchFamily="34" charset="0"/>
              </a:rPr>
              <a:t>đúng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ra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khoe</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vắng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nhưng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của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nên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chúng</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xoa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đầu</a:t>
            </a:r>
            <a:r>
              <a:rPr lang="en-US" sz="1900" dirty="0">
                <a:latin typeface="Arial" pitchFamily="34" charset="0"/>
                <a:ea typeface="Arial-Rounded" pitchFamily="34" charset="0"/>
                <a:cs typeface="Arial" pitchFamily="34" charset="0"/>
              </a:rPr>
              <a:t> con:</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ngoan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lắm</a:t>
            </a:r>
            <a:r>
              <a:rPr lang="en-US" sz="1900" dirty="0">
                <a:latin typeface="Arial" pitchFamily="34" charset="0"/>
                <a:ea typeface="Arial-Rounded" pitchFamily="34" charset="0"/>
                <a:cs typeface="Arial" pitchFamily="34" charset="0"/>
              </a:rPr>
              <a:t>!</a:t>
            </a:r>
          </a:p>
          <a:p>
            <a:pPr algn="r"/>
            <a:r>
              <a:rPr lang="en-US" sz="1900" dirty="0">
                <a:latin typeface="Arial" pitchFamily="34" charset="0"/>
                <a:ea typeface="Arial-Rounded" pitchFamily="34" charset="0"/>
                <a:cs typeface="Arial" pitchFamily="34" charset="0"/>
              </a:rPr>
              <a:t>				 (Theo </a:t>
            </a:r>
            <a:r>
              <a:rPr lang="en-US" sz="1900" i="1" dirty="0" err="1">
                <a:latin typeface="Arial" pitchFamily="34" charset="0"/>
                <a:ea typeface="Arial-Rounded" pitchFamily="34" charset="0"/>
                <a:cs typeface="Arial" pitchFamily="34" charset="0"/>
              </a:rPr>
              <a:t>Truyện</a:t>
            </a:r>
            <a:r>
              <a:rPr lang="en-US" sz="1900" i="1" dirty="0">
                <a:latin typeface="Arial" pitchFamily="34" charset="0"/>
                <a:ea typeface="Arial-Rounded" pitchFamily="34" charset="0"/>
                <a:cs typeface="Arial" pitchFamily="34" charset="0"/>
              </a:rPr>
              <a:t> </a:t>
            </a:r>
            <a:r>
              <a:rPr lang="en-US" sz="1900" i="1" dirty="0" err="1">
                <a:latin typeface="Arial" pitchFamily="34" charset="0"/>
                <a:ea typeface="Arial-Rounded" pitchFamily="34" charset="0"/>
                <a:cs typeface="Arial" pitchFamily="34" charset="0"/>
              </a:rPr>
              <a:t>cổ</a:t>
            </a:r>
            <a:r>
              <a:rPr lang="en-US" sz="1900" i="1" dirty="0">
                <a:latin typeface="Arial" pitchFamily="34" charset="0"/>
                <a:ea typeface="Arial-Rounded" pitchFamily="34" charset="0"/>
                <a:cs typeface="Arial" pitchFamily="34" charset="0"/>
              </a:rPr>
              <a:t> Grim</a:t>
            </a:r>
            <a:r>
              <a:rPr lang="en-US" sz="1900" dirty="0">
                <a:latin typeface="Arial" pitchFamily="34" charset="0"/>
                <a:ea typeface="Arial-Rounded" pitchFamily="34" charset="0"/>
                <a:cs typeface="Arial" pitchFamily="34" charset="0"/>
              </a:rPr>
              <a:t>)</a:t>
            </a: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3" y="10740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570" y="158436"/>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490273" y="422922"/>
            <a:ext cx="5947064"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Khi mẹ vắng nhà</a:t>
            </a:r>
          </a:p>
        </p:txBody>
      </p:sp>
      <p:sp>
        <p:nvSpPr>
          <p:cNvPr id="5" name="TextBox 4"/>
          <p:cNvSpPr txBox="1"/>
          <p:nvPr/>
        </p:nvSpPr>
        <p:spPr>
          <a:xfrm>
            <a:off x="71910" y="920748"/>
            <a:ext cx="8977746" cy="4185640"/>
          </a:xfrm>
          <a:prstGeom prst="rect">
            <a:avLst/>
          </a:prstGeom>
          <a:noFill/>
        </p:spPr>
        <p:txBody>
          <a:bodyPr wrap="square" lIns="91317" tIns="45660" rIns="91317" bIns="45660" rtlCol="0">
            <a:spAutoFit/>
          </a:bodyPr>
          <a:lstStyle/>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Trong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rừng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nọ</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sống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cùng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hôm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trước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kiếm</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dặn</a:t>
            </a:r>
            <a:r>
              <a:rPr lang="en-US" sz="1900" dirty="0">
                <a:latin typeface="Arial" pitchFamily="34" charset="0"/>
                <a:ea typeface="Arial-Rounded" pitchFamily="34" charset="0"/>
                <a:cs typeface="Arial" pitchFamily="34" charset="0"/>
              </a:rPr>
              <a:t> con:</a:t>
            </a:r>
          </a:p>
          <a:p>
            <a:pPr algn="just"/>
            <a:r>
              <a:rPr lang="en-US" sz="1900" dirty="0">
                <a:latin typeface="Arial" pitchFamily="34" charset="0"/>
                <a:ea typeface="Arial-Rounded" pitchFamily="34" charset="0"/>
                <a:cs typeface="Arial" pitchFamily="34" charset="0"/>
              </a:rPr>
              <a:t>	- Ai </a:t>
            </a:r>
            <a:r>
              <a:rPr lang="en-US" sz="1900" dirty="0" err="1">
                <a:latin typeface="Arial" pitchFamily="34" charset="0"/>
                <a:ea typeface="Arial-Rounded" pitchFamily="34" charset="0"/>
                <a:cs typeface="Arial" pitchFamily="34" charset="0"/>
              </a:rPr>
              <a:t>đến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đừng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nhé</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Chỉ</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nghe</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nấp</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gần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gõ</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giả</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Nhớ</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lời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nói</a:t>
            </a:r>
            <a:r>
              <a:rPr lang="en-US" sz="1900" dirty="0">
                <a:latin typeface="Arial" pitchFamily="34" charset="0"/>
                <a:ea typeface="Arial-Rounded" pitchFamily="34" charset="0"/>
                <a:cs typeface="Arial" pitchFamily="34" charset="0"/>
              </a:rPr>
              <a:t>: </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Sói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đành</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bỏ</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Một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sau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về</a:t>
            </a:r>
            <a:r>
              <a:rPr lang="en-US" sz="1900" dirty="0">
                <a:latin typeface="Arial" pitchFamily="34" charset="0"/>
                <a:ea typeface="Arial-Rounded" pitchFamily="34" charset="0"/>
                <a:cs typeface="Arial" pitchFamily="34" charset="0"/>
              </a:rPr>
              <a:t>. Nghe </a:t>
            </a:r>
            <a:r>
              <a:rPr lang="en-US" sz="1900" dirty="0" err="1">
                <a:latin typeface="Arial" pitchFamily="34" charset="0"/>
                <a:ea typeface="Arial-Rounded" pitchFamily="34" charset="0"/>
                <a:cs typeface="Arial" pitchFamily="34" charset="0"/>
              </a:rPr>
              <a:t>đúng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đàn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con ra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và</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tíu</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tít</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khoe</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Lúc</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vắng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có</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tiếng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gọi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cửa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nhưng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phải</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giọng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của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nên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chúng</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không</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mở</a:t>
            </a:r>
            <a:r>
              <a:rPr lang="en-US" sz="1900" dirty="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Dê</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mẹ</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xoa</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đầu</a:t>
            </a:r>
            <a:r>
              <a:rPr lang="en-US" sz="1900" dirty="0">
                <a:latin typeface="Arial" pitchFamily="34" charset="0"/>
                <a:ea typeface="Arial-Rounded" pitchFamily="34" charset="0"/>
                <a:cs typeface="Arial" pitchFamily="34" charset="0"/>
              </a:rPr>
              <a:t> con:</a:t>
            </a:r>
          </a:p>
          <a:p>
            <a:pPr algn="just"/>
            <a:r>
              <a:rPr lang="en-US" sz="1900" dirty="0">
                <a:latin typeface="Arial" pitchFamily="34" charset="0"/>
                <a:ea typeface="Arial-Rounded" pitchFamily="34" charset="0"/>
                <a:cs typeface="Arial" pitchFamily="34" charset="0"/>
              </a:rPr>
              <a:t>	- </a:t>
            </a:r>
            <a:r>
              <a:rPr lang="en-US" sz="1900" dirty="0" err="1">
                <a:latin typeface="Arial" pitchFamily="34" charset="0"/>
                <a:ea typeface="Arial-Rounded" pitchFamily="34" charset="0"/>
                <a:cs typeface="Arial" pitchFamily="34" charset="0"/>
              </a:rPr>
              <a:t>Các</a:t>
            </a:r>
            <a:r>
              <a:rPr lang="en-US" sz="1900" dirty="0">
                <a:latin typeface="Arial" pitchFamily="34" charset="0"/>
                <a:ea typeface="Arial-Rounded" pitchFamily="34" charset="0"/>
                <a:cs typeface="Arial" pitchFamily="34" charset="0"/>
              </a:rPr>
              <a:t> con </a:t>
            </a:r>
            <a:r>
              <a:rPr lang="en-US" sz="1900" dirty="0" err="1">
                <a:latin typeface="Arial" pitchFamily="34" charset="0"/>
                <a:ea typeface="Arial-Rounded" pitchFamily="34" charset="0"/>
                <a:cs typeface="Arial" pitchFamily="34" charset="0"/>
              </a:rPr>
              <a:t>ngoan</a:t>
            </a:r>
            <a:r>
              <a:rPr lang="en-US" sz="1900" dirty="0">
                <a:latin typeface="Arial" pitchFamily="34" charset="0"/>
                <a:ea typeface="Arial-Rounded" pitchFamily="34" charset="0"/>
                <a:cs typeface="Arial" pitchFamily="34" charset="0"/>
              </a:rPr>
              <a:t> </a:t>
            </a:r>
            <a:r>
              <a:rPr lang="en-US" sz="1900" dirty="0" err="1">
                <a:latin typeface="Arial" pitchFamily="34" charset="0"/>
                <a:ea typeface="Arial-Rounded" pitchFamily="34" charset="0"/>
                <a:cs typeface="Arial" pitchFamily="34" charset="0"/>
              </a:rPr>
              <a:t>lắm</a:t>
            </a:r>
            <a:r>
              <a:rPr lang="en-US" sz="1900" dirty="0">
                <a:latin typeface="Arial" pitchFamily="34" charset="0"/>
                <a:ea typeface="Arial-Rounded" pitchFamily="34" charset="0"/>
                <a:cs typeface="Arial" pitchFamily="34" charset="0"/>
              </a:rPr>
              <a:t>!</a:t>
            </a:r>
          </a:p>
          <a:p>
            <a:pPr algn="r"/>
            <a:r>
              <a:rPr lang="en-US" sz="1900" dirty="0">
                <a:latin typeface="Arial" pitchFamily="34" charset="0"/>
                <a:ea typeface="Arial-Rounded" pitchFamily="34" charset="0"/>
                <a:cs typeface="Arial" pitchFamily="34" charset="0"/>
              </a:rPr>
              <a:t>				 (Theo </a:t>
            </a:r>
            <a:r>
              <a:rPr lang="en-US" sz="1900" i="1" dirty="0" err="1">
                <a:latin typeface="Arial" pitchFamily="34" charset="0"/>
                <a:ea typeface="Arial-Rounded" pitchFamily="34" charset="0"/>
                <a:cs typeface="Arial" pitchFamily="34" charset="0"/>
              </a:rPr>
              <a:t>Truyện</a:t>
            </a:r>
            <a:r>
              <a:rPr lang="en-US" sz="1900" i="1" dirty="0">
                <a:latin typeface="Arial" pitchFamily="34" charset="0"/>
                <a:ea typeface="Arial-Rounded" pitchFamily="34" charset="0"/>
                <a:cs typeface="Arial" pitchFamily="34" charset="0"/>
              </a:rPr>
              <a:t> </a:t>
            </a:r>
            <a:r>
              <a:rPr lang="en-US" sz="1900" i="1" dirty="0" err="1">
                <a:latin typeface="Arial" pitchFamily="34" charset="0"/>
                <a:ea typeface="Arial-Rounded" pitchFamily="34" charset="0"/>
                <a:cs typeface="Arial" pitchFamily="34" charset="0"/>
              </a:rPr>
              <a:t>cổ</a:t>
            </a:r>
            <a:r>
              <a:rPr lang="en-US" sz="1900" i="1" dirty="0">
                <a:latin typeface="Arial" pitchFamily="34" charset="0"/>
                <a:ea typeface="Arial-Rounded" pitchFamily="34" charset="0"/>
                <a:cs typeface="Arial" pitchFamily="34" charset="0"/>
              </a:rPr>
              <a:t> Grim</a:t>
            </a:r>
            <a:r>
              <a:rPr lang="en-US" sz="1900" dirty="0">
                <a:latin typeface="Arial" pitchFamily="34" charset="0"/>
                <a:ea typeface="Arial-Rounded" pitchFamily="34" charset="0"/>
                <a:cs typeface="Arial" pitchFamily="34" charset="0"/>
              </a:rPr>
              <a:t>)</a:t>
            </a: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vi-VN" sz="1600" b="1" dirty="0">
                <a:solidFill>
                  <a:schemeClr val="tx1"/>
                </a:solidFill>
                <a:latin typeface="Arial" pitchFamily="34" charset="0"/>
                <a:ea typeface="Arial-Rounded" pitchFamily="34" charset="0"/>
                <a:cs typeface="Arial" pitchFamily="34" charset="0"/>
              </a:rPr>
              <a:t>Đọc thầm</a:t>
            </a:r>
            <a:endParaRPr lang="en-US" sz="1600" b="1" dirty="0">
              <a:solidFill>
                <a:schemeClr val="tx1"/>
              </a:solidFill>
              <a:latin typeface="Arial" pitchFamily="34" charset="0"/>
              <a:ea typeface="Arial-Rounded" pitchFamily="34" charset="0"/>
              <a:cs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3" y="10740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FC1C3860-4100-431E-A475-CE784DD48ACB}"/>
              </a:ext>
            </a:extLst>
          </p:cNvPr>
          <p:cNvSpPr txBox="1"/>
          <p:nvPr/>
        </p:nvSpPr>
        <p:spPr>
          <a:xfrm>
            <a:off x="1424435" y="4762550"/>
            <a:ext cx="5052565" cy="400000"/>
          </a:xfrm>
          <a:prstGeom prst="rect">
            <a:avLst/>
          </a:prstGeom>
          <a:solidFill>
            <a:srgbClr val="B9EDFF"/>
          </a:solidFill>
        </p:spPr>
        <p:txBody>
          <a:bodyPr wrap="square" lIns="91330" tIns="45666" rIns="91330" bIns="45666" rtlCol="0">
            <a:spAutoFit/>
          </a:bodyPr>
          <a:lstStyle/>
          <a:p>
            <a:pPr algn="ctr"/>
            <a:r>
              <a:rPr lang="en-US" sz="2000" dirty="0" err="1">
                <a:latin typeface="Arial" pitchFamily="34" charset="0"/>
                <a:ea typeface="Arial-Rounded" pitchFamily="34" charset="0"/>
                <a:cs typeface="Arial" pitchFamily="34" charset="0"/>
              </a:rPr>
              <a:t>Em</a:t>
            </a:r>
            <a:r>
              <a:rPr lang="en-US" sz="2000" dirty="0">
                <a:latin typeface="Arial" pitchFamily="34" charset="0"/>
                <a:ea typeface="Arial-Rounded" pitchFamily="34" charset="0"/>
                <a:cs typeface="Arial" pitchFamily="34" charset="0"/>
              </a:rPr>
              <a:t> </a:t>
            </a:r>
            <a:r>
              <a:rPr lang="en-US" sz="2000" dirty="0" err="1">
                <a:latin typeface="Arial" pitchFamily="34" charset="0"/>
                <a:ea typeface="Arial-Rounded" pitchFamily="34" charset="0"/>
                <a:cs typeface="Arial" pitchFamily="34" charset="0"/>
              </a:rPr>
              <a:t>hãy</a:t>
            </a:r>
            <a:r>
              <a:rPr lang="en-US" sz="2000" dirty="0">
                <a:latin typeface="Arial" pitchFamily="34" charset="0"/>
                <a:ea typeface="Arial-Rounded" pitchFamily="34" charset="0"/>
                <a:cs typeface="Arial" pitchFamily="34" charset="0"/>
              </a:rPr>
              <a:t> </a:t>
            </a:r>
            <a:r>
              <a:rPr lang="en-US" sz="2000" dirty="0" err="1">
                <a:latin typeface="Arial" pitchFamily="34" charset="0"/>
                <a:ea typeface="Arial-Rounded" pitchFamily="34" charset="0"/>
                <a:cs typeface="Arial" pitchFamily="34" charset="0"/>
              </a:rPr>
              <a:t>tìm</a:t>
            </a:r>
            <a:r>
              <a:rPr lang="en-US" sz="2000" dirty="0">
                <a:latin typeface="Arial" pitchFamily="34" charset="0"/>
                <a:ea typeface="Arial-Rounded" pitchFamily="34" charset="0"/>
                <a:cs typeface="Arial" pitchFamily="34" charset="0"/>
              </a:rPr>
              <a:t> </a:t>
            </a:r>
            <a:r>
              <a:rPr lang="en-US" sz="2000" dirty="0" err="1">
                <a:latin typeface="Arial" pitchFamily="34" charset="0"/>
                <a:ea typeface="Arial-Rounded" pitchFamily="34" charset="0"/>
                <a:cs typeface="Arial" pitchFamily="34" charset="0"/>
              </a:rPr>
              <a:t>từ</a:t>
            </a:r>
            <a:r>
              <a:rPr lang="en-US" sz="2000" dirty="0">
                <a:latin typeface="Arial" pitchFamily="34" charset="0"/>
                <a:ea typeface="Arial-Rounded" pitchFamily="34" charset="0"/>
                <a:cs typeface="Arial" pitchFamily="34" charset="0"/>
              </a:rPr>
              <a:t> </a:t>
            </a:r>
            <a:r>
              <a:rPr lang="en-US" sz="2000" dirty="0" err="1">
                <a:latin typeface="Arial" pitchFamily="34" charset="0"/>
                <a:ea typeface="Arial-Rounded" pitchFamily="34" charset="0"/>
                <a:cs typeface="Arial" pitchFamily="34" charset="0"/>
              </a:rPr>
              <a:t>khó</a:t>
            </a:r>
            <a:r>
              <a:rPr lang="en-US" sz="2000" dirty="0">
                <a:latin typeface="Arial" pitchFamily="34" charset="0"/>
                <a:ea typeface="Arial-Rounded" pitchFamily="34" charset="0"/>
                <a:cs typeface="Arial" pitchFamily="34" charset="0"/>
              </a:rPr>
              <a:t> </a:t>
            </a:r>
            <a:r>
              <a:rPr lang="en-US" sz="2000" dirty="0" err="1">
                <a:latin typeface="Arial" pitchFamily="34" charset="0"/>
                <a:ea typeface="Arial-Rounded" pitchFamily="34" charset="0"/>
                <a:cs typeface="Arial" pitchFamily="34" charset="0"/>
              </a:rPr>
              <a:t>trong</a:t>
            </a:r>
            <a:r>
              <a:rPr lang="en-US" sz="2000" dirty="0">
                <a:latin typeface="Arial" pitchFamily="34" charset="0"/>
                <a:ea typeface="Arial-Rounded" pitchFamily="34" charset="0"/>
                <a:cs typeface="Arial" pitchFamily="34" charset="0"/>
              </a:rPr>
              <a:t> </a:t>
            </a:r>
            <a:r>
              <a:rPr lang="en-US" sz="2000" dirty="0" err="1">
                <a:latin typeface="Arial" pitchFamily="34" charset="0"/>
                <a:ea typeface="Arial-Rounded" pitchFamily="34" charset="0"/>
                <a:cs typeface="Arial" pitchFamily="34" charset="0"/>
              </a:rPr>
              <a:t>bài</a:t>
            </a:r>
            <a:endParaRPr lang="en-US" sz="2000"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68667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000" fill="hold"/>
                                        <p:tgtEl>
                                          <p:spTgt spid="7"/>
                                        </p:tgtEl>
                                        <p:attrNameLst>
                                          <p:attrName>ppt_x</p:attrName>
                                        </p:attrNameLst>
                                      </p:cBhvr>
                                      <p:tavLst>
                                        <p:tav tm="0">
                                          <p:val>
                                            <p:strVal val="1+#ppt_w/2"/>
                                          </p:val>
                                        </p:tav>
                                        <p:tav tm="100000">
                                          <p:val>
                                            <p:strVal val="#ppt_x"/>
                                          </p:val>
                                        </p:tav>
                                      </p:tavLst>
                                    </p:anim>
                                    <p:anim calcmode="lin" valueType="num">
                                      <p:cBhvr additive="base">
                                        <p:cTn id="13"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76200" y="470814"/>
            <a:ext cx="8991600" cy="3970196"/>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	Trong khu rừng nọ có một đàn dê con sống cùng mẹ. Một hôm, trước khi đi kiếm cỏ, dê mẹ dặn con:</a:t>
            </a:r>
          </a:p>
          <a:p>
            <a:pPr algn="just"/>
            <a:r>
              <a:rPr lang="en-US" sz="2800">
                <a:latin typeface="Arial" pitchFamily="34" charset="0"/>
                <a:ea typeface="Arial-Rounded" pitchFamily="34" charset="0"/>
                <a:cs typeface="Arial" pitchFamily="34" charset="0"/>
              </a:rPr>
              <a:t>	- Ai đến gọi cửa, các con đừng mở nhé! Chỉ mở cửa khi nghe tiếng mẹ.</a:t>
            </a:r>
          </a:p>
          <a:p>
            <a:pPr algn="just"/>
            <a:r>
              <a:rPr lang="en-US" sz="2800">
                <a:latin typeface="Arial" pitchFamily="34" charset="0"/>
                <a:ea typeface="Arial-Rounded" pitchFamily="34" charset="0"/>
                <a:cs typeface="Arial" pitchFamily="34" charset="0"/>
              </a:rPr>
              <a:t>	Một con sói nấp gần đó. Đợi dê mẹ đi xa, nó gõ cửa và giả giọng dê mẹ.</a:t>
            </a:r>
          </a:p>
          <a:p>
            <a:pPr algn="just"/>
            <a:r>
              <a:rPr lang="en-US" sz="2800">
                <a:latin typeface="Arial" pitchFamily="34" charset="0"/>
                <a:ea typeface="Arial-Rounded" pitchFamily="34" charset="0"/>
                <a:cs typeface="Arial" pitchFamily="34" charset="0"/>
              </a:rPr>
              <a:t>	Nhớ lời mẹ, đàn dê con nói: </a:t>
            </a:r>
          </a:p>
          <a:p>
            <a:pPr algn="just"/>
            <a:r>
              <a:rPr lang="en-US" sz="2800">
                <a:latin typeface="Arial" pitchFamily="34" charset="0"/>
                <a:ea typeface="Arial-Rounded" pitchFamily="34" charset="0"/>
                <a:cs typeface="Arial" pitchFamily="34" charset="0"/>
              </a:rPr>
              <a:t>	- Không phải giọng mẹ. Không mở.</a:t>
            </a:r>
          </a:p>
          <a:p>
            <a:pPr algn="just"/>
            <a:r>
              <a:rPr lang="en-US" sz="2800">
                <a:latin typeface="Arial" pitchFamily="34" charset="0"/>
                <a:ea typeface="Arial-Rounded" pitchFamily="34" charset="0"/>
                <a:cs typeface="Arial" pitchFamily="34" charset="0"/>
              </a:rPr>
              <a:t>	Sói đành bỏ đi.			 </a:t>
            </a:r>
          </a:p>
        </p:txBody>
      </p:sp>
      <p:cxnSp>
        <p:nvCxnSpPr>
          <p:cNvPr id="5" name="Straight Connector 4"/>
          <p:cNvCxnSpPr/>
          <p:nvPr/>
        </p:nvCxnSpPr>
        <p:spPr>
          <a:xfrm flipH="1">
            <a:off x="1099680" y="971550"/>
            <a:ext cx="8815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444287" y="1352550"/>
            <a:ext cx="8898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560076" y="2610757"/>
            <a:ext cx="419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451398" y="2610757"/>
            <a:ext cx="3972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362201" y="2208894"/>
            <a:ext cx="7298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447800" y="927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Khi mẹ vắng nhà</a:t>
            </a:r>
          </a:p>
        </p:txBody>
      </p:sp>
      <p:cxnSp>
        <p:nvCxnSpPr>
          <p:cNvPr id="22" name="Straight Connector 21"/>
          <p:cNvCxnSpPr/>
          <p:nvPr/>
        </p:nvCxnSpPr>
        <p:spPr>
          <a:xfrm flipH="1">
            <a:off x="7205061" y="952500"/>
            <a:ext cx="8898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1356</TotalTime>
  <Words>2329</Words>
  <Application>Microsoft Office PowerPoint</Application>
  <PresentationFormat>On-screen Show (16:9)</PresentationFormat>
  <Paragraphs>208</Paragraphs>
  <Slides>29</Slides>
  <Notes>12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Arial Rounded MT Bold</vt:lpstr>
      <vt:lpstr>Arial-Rounded</vt:lpstr>
      <vt:lpstr>Arial-SGK-TV</vt:lpstr>
      <vt:lpstr>Calibri</vt:lpstr>
      <vt:lpstr>HP001 4 hàng</vt:lpstr>
      <vt:lpstr>Office Theme</vt:lpstr>
      <vt:lpstr>PowerPoint Presentation</vt:lpstr>
      <vt:lpstr>PowerPoint Presentation</vt:lpstr>
      <vt:lpstr>PowerPoint Presentation</vt:lpstr>
      <vt:lpstr>Em hãy đọc thuộc hai khổ thơ đầu bài thơ Lời chào</vt:lpstr>
      <vt:lpstr>PowerPoint Presentation</vt:lpstr>
      <vt:lpstr>PowerPoint Presentation</vt:lpstr>
      <vt:lpstr>PowerPoint Presentation</vt:lpstr>
      <vt:lpstr>PowerPoint Presentation</vt:lpstr>
      <vt:lpstr>PowerPoint Presentation</vt:lpstr>
      <vt:lpstr>PowerPoint Presentation</vt:lpstr>
      <vt:lpstr>trong   sói sống   xa trước   sau tiếng   xoa ngoan</vt:lpstr>
      <vt:lpstr>PowerPoint Presentation</vt:lpstr>
      <vt:lpstr>PowerPoint Presentation</vt:lpstr>
      <vt:lpstr>PowerPoint Presentation</vt:lpstr>
      <vt:lpstr>PowerPoint Presentation</vt:lpstr>
      <vt:lpstr>PowerPoint Presentation</vt:lpstr>
      <vt:lpstr>Giải nghĩa từ khó:</vt:lpstr>
      <vt:lpstr>PowerPoint Presentation</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Phương Lê</cp:lastModifiedBy>
  <cp:revision>197</cp:revision>
  <dcterms:created xsi:type="dcterms:W3CDTF">2020-12-08T15:48:47Z</dcterms:created>
  <dcterms:modified xsi:type="dcterms:W3CDTF">2022-03-09T04:34:45Z</dcterms:modified>
</cp:coreProperties>
</file>