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1"/>
  </p:notesMasterIdLst>
  <p:sldIdLst>
    <p:sldId id="315" r:id="rId2"/>
    <p:sldId id="341" r:id="rId3"/>
    <p:sldId id="352" r:id="rId4"/>
    <p:sldId id="342" r:id="rId5"/>
    <p:sldId id="353" r:id="rId6"/>
    <p:sldId id="354" r:id="rId7"/>
    <p:sldId id="355" r:id="rId8"/>
    <p:sldId id="344" r:id="rId9"/>
    <p:sldId id="361" r:id="rId10"/>
  </p:sldIdLst>
  <p:sldSz cx="9144000" cy="5143500" type="screen16x9"/>
  <p:notesSz cx="6858000" cy="9144000"/>
  <p:embeddedFontLst>
    <p:embeddedFont>
      <p:font typeface="Kalam" panose="020B0604020202020204" charset="0"/>
      <p:regular r:id="rId12"/>
      <p:bold r:id="rId13"/>
    </p:embeddedFont>
    <p:embeddedFont>
      <p:font typeface="宋体" panose="02010600030101010101" pitchFamily="2" charset="-122"/>
      <p:regular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2" autoAdjust="0"/>
    <p:restoredTop sz="94615"/>
  </p:normalViewPr>
  <p:slideViewPr>
    <p:cSldViewPr snapToGrid="0">
      <p:cViewPr varScale="1">
        <p:scale>
          <a:sx n="114" d="100"/>
          <a:sy n="114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3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127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6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8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6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microsoft.com/office/2007/relationships/hdphoto" Target="../media/hdphoto3.wdp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9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2" y="-361067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708" y="1788532"/>
            <a:ext cx="2278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VẺ</a:t>
            </a:r>
          </a:p>
          <a:p>
            <a:pPr algn="ctr" defTabSz="1219170"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algn="ctr" defTabSz="1219170"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QUANH</a:t>
            </a:r>
          </a:p>
          <a:p>
            <a:pPr algn="ctr" defTabSz="1219170"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986608" y="368782"/>
            <a:ext cx="4415332" cy="4405935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76" y="4909815"/>
            <a:ext cx="2705477" cy="23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2120849" y="197518"/>
            <a:ext cx="614804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333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lang="en-US" sz="5333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301742" y="1862560"/>
            <a:ext cx="2903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đèn lồng</a:t>
            </a:r>
            <a:endParaRPr lang="en-V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B7EC9F-AD55-A245-9018-549B41087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01742" y="100220"/>
            <a:ext cx="2248953" cy="1674352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D1A1C2-311D-5D4D-B558-FB04D35BFC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3534300" y="1407204"/>
            <a:ext cx="2068978" cy="1725694"/>
          </a:xfrm>
          <a:prstGeom prst="roundRect">
            <a:avLst>
              <a:gd name="adj" fmla="val 6571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67A16-EC8E-EF47-B12D-35E246EB50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5822120" y="1407204"/>
            <a:ext cx="2068978" cy="1717679"/>
          </a:xfrm>
          <a:prstGeom prst="roundRect">
            <a:avLst>
              <a:gd name="adj" fmla="val 7415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F44BF-DB10-6A43-AD79-5D51F6EE76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6" t="1296"/>
          <a:stretch/>
        </p:blipFill>
        <p:spPr>
          <a:xfrm>
            <a:off x="3534299" y="3217588"/>
            <a:ext cx="2131551" cy="1631072"/>
          </a:xfrm>
          <a:prstGeom prst="roundRect">
            <a:avLst>
              <a:gd name="adj" fmla="val 7876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68D92B-766A-DE41-B782-AD9A211723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2120" y="3207966"/>
            <a:ext cx="2131550" cy="1631072"/>
          </a:xfrm>
          <a:prstGeom prst="roundRect">
            <a:avLst>
              <a:gd name="adj" fmla="val 8774"/>
            </a:avLst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76" y="5693576"/>
            <a:ext cx="2705477" cy="307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572312" y="2286390"/>
            <a:ext cx="3999687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67" dirty="0">
                <a:solidFill>
                  <a:srgbClr val="000000"/>
                </a:solidFill>
                <a:latin typeface="+mj-lt"/>
              </a:rPr>
              <a:t>Bác đom đóm già nghĩ gì khi nhìn bầy đom đóm nhỏ rước đèn lồng?</a:t>
            </a:r>
            <a:endParaRPr lang="en-VN" sz="1867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sz="1867" dirty="0">
                <a:solidFill>
                  <a:srgbClr val="000000"/>
                </a:solidFill>
                <a:latin typeface="+mj-lt"/>
              </a:rPr>
              <a:t> </a:t>
            </a:r>
            <a:endParaRPr lang="en-VN" sz="1867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4501255" y="2115799"/>
            <a:ext cx="3887832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67" dirty="0">
                <a:solidFill>
                  <a:srgbClr val="000000"/>
                </a:solidFill>
                <a:latin typeface="+mj-lt"/>
              </a:rPr>
              <a:t>Bác đom đóm làm gì khi nghe tiếng khóc của ong non? </a:t>
            </a:r>
            <a:endParaRPr lang="en-VN" sz="1867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728533" y="4231039"/>
            <a:ext cx="3999687" cy="6308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67" dirty="0">
                <a:solidFill>
                  <a:srgbClr val="000000"/>
                </a:solidFill>
                <a:latin typeface="+mj-lt"/>
              </a:rPr>
              <a:t>Chuyện gì xảy ra với bác đom đóm sau khi đưa ong non về nhà? </a:t>
            </a:r>
            <a:endParaRPr lang="en-US" sz="1867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4728220" y="4339691"/>
            <a:ext cx="3660867" cy="52222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67" dirty="0">
                <a:solidFill>
                  <a:srgbClr val="000000"/>
                </a:solidFill>
                <a:latin typeface="+mj-lt"/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345040" y="358588"/>
            <a:ext cx="2454232" cy="1652696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5192712" y="439271"/>
            <a:ext cx="2518873" cy="1572012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345040" y="2571750"/>
            <a:ext cx="2454232" cy="1767940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8083" y="2544491"/>
            <a:ext cx="2504920" cy="1795199"/>
          </a:xfrm>
          <a:prstGeom prst="roundRect">
            <a:avLst>
              <a:gd name="adj" fmla="val 8774"/>
            </a:avLst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05" y="4870876"/>
            <a:ext cx="2705477" cy="28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662438" y="165060"/>
            <a:ext cx="7819123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vi-VN" sz="2400" b="1" dirty="0">
                <a:solidFill>
                  <a:srgbClr val="17479D"/>
                </a:solidFill>
                <a:latin typeface="+mj-lt"/>
              </a:rPr>
              <a:t>Kể lại từng đoạn của câu chuyện</a:t>
            </a:r>
            <a:endParaRPr lang="en-US" sz="2400" b="1" dirty="0">
              <a:solidFill>
                <a:srgbClr val="17479D"/>
              </a:solidFill>
              <a:latin typeface="+mj-lt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967366" y="4537625"/>
            <a:ext cx="7819123" cy="7670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latin typeface="+mj-lt"/>
              </a:rPr>
              <a:t>Bác đom đóm già nghĩ gì khi nhìn bầy đom đóm nhỏ rước đèn lồng?</a:t>
            </a:r>
            <a:endParaRPr lang="en-VN" sz="20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+mj-lt"/>
              </a:rPr>
              <a:t> </a:t>
            </a:r>
            <a:endParaRPr lang="en-VN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D1DD4-6E44-134A-9663-28AA47129E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030473" y="676163"/>
            <a:ext cx="5372100" cy="3564566"/>
          </a:xfrm>
          <a:prstGeom prst="roundRect">
            <a:avLst>
              <a:gd name="adj" fmla="val 6571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74" y="4911224"/>
            <a:ext cx="2705477" cy="2322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1984602" y="3612773"/>
            <a:ext cx="5174796" cy="123862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đom đóm làm gì khi nghe tiếng khóc của ong non? </a:t>
            </a:r>
            <a:endParaRPr lang="en-VN" sz="2667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0CC5-E93A-A440-B479-6189A06CE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2593853" y="292100"/>
            <a:ext cx="3778493" cy="3508823"/>
          </a:xfrm>
          <a:prstGeom prst="roundRect">
            <a:avLst>
              <a:gd name="adj" fmla="val 7415"/>
            </a:avLst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76" y="4851401"/>
            <a:ext cx="2705477" cy="2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1726020" y="3791436"/>
            <a:ext cx="6363880" cy="9480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rgbClr val="000000"/>
                </a:solidFill>
                <a:latin typeface="+mj-lt"/>
              </a:rPr>
              <a:t>Chuyện gì xảy ra với bác đom đóm sau khi đưa ong non về nhà? </a:t>
            </a:r>
            <a:endParaRPr lang="en-US" sz="2667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C2C3-1ED8-8848-AAE3-0818E7798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2946400" y="404011"/>
            <a:ext cx="3659282" cy="3504307"/>
          </a:xfrm>
          <a:prstGeom prst="roundRect">
            <a:avLst>
              <a:gd name="adj" fmla="val 7876"/>
            </a:avLst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76" y="4927600"/>
            <a:ext cx="2705477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1358750" y="4197796"/>
            <a:ext cx="6620237" cy="11848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67" dirty="0">
                <a:solidFill>
                  <a:srgbClr val="000000"/>
                </a:solidFill>
                <a:latin typeface="+mj-lt"/>
              </a:rPr>
              <a:t>Điều gì khiến bác đom đóm cảm động?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023E1-49CB-BF42-B52C-5D173FD4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0657" y="143784"/>
            <a:ext cx="4182687" cy="3960879"/>
          </a:xfrm>
          <a:prstGeom prst="roundRect">
            <a:avLst>
              <a:gd name="adj" fmla="val 8774"/>
            </a:avLst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76" y="5693576"/>
            <a:ext cx="2705477" cy="30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619452" y="1273487"/>
            <a:ext cx="7905096" cy="171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3733" b="1" dirty="0">
                <a:solidFill>
                  <a:srgbClr val="17479D"/>
                </a:solidFill>
                <a:latin typeface="+mj-lt"/>
              </a:rPr>
              <a:t>Kể cho người thân về bác đom đóm già trong câu chuyện </a:t>
            </a:r>
            <a:r>
              <a:rPr lang="vi-VN" sz="3733" b="1" i="1" dirty="0">
                <a:solidFill>
                  <a:srgbClr val="FF0000"/>
                </a:solidFill>
                <a:latin typeface="+mj-lt"/>
              </a:rPr>
              <a:t>Chiếc đèn lồng</a:t>
            </a:r>
            <a:r>
              <a:rPr lang="vi-VN" sz="3733" b="1" dirty="0">
                <a:solidFill>
                  <a:srgbClr val="17479D"/>
                </a:solidFill>
                <a:latin typeface="+mj-lt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76" y="4906177"/>
            <a:ext cx="2705477" cy="2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8835036" y="734036"/>
            <a:ext cx="250707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7481705" y="87069"/>
            <a:ext cx="214508" cy="21450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8021865" y="28335"/>
            <a:ext cx="465625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8675610" y="-42716"/>
            <a:ext cx="474081" cy="474081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748921" y="1217564"/>
            <a:ext cx="379113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638" y="3507072"/>
            <a:ext cx="1253196" cy="1636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196" y="3620365"/>
            <a:ext cx="1128716" cy="1559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454264" y="619983"/>
            <a:ext cx="459635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zh-CN" sz="4267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Arial"/>
              </a:rPr>
              <a:t>Yêu cầ</a:t>
            </a:r>
            <a:r>
              <a:rPr kumimoji="0" lang="en-US" altLang="zh-CN" sz="4267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Arial"/>
              </a:rPr>
              <a:t>u</a:t>
            </a:r>
            <a:r>
              <a:rPr kumimoji="0" lang="vi-VN" altLang="zh-CN" sz="4267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altLang="zh-CN" sz="4267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  <a:sym typeface="Arial"/>
              </a:rPr>
              <a:t>cần đạt</a:t>
            </a:r>
            <a:endParaRPr kumimoji="0" lang="zh-CN" altLang="en-US" sz="4267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344734" y="1598706"/>
            <a:ext cx="7966447" cy="615301"/>
            <a:chOff x="774356" y="888444"/>
            <a:chExt cx="10187293" cy="820401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8" y="1093292"/>
              <a:ext cx="890508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Nghe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hiểu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chuyện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đèn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lồng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183378" y="2607037"/>
            <a:ext cx="7125700" cy="1005197"/>
            <a:chOff x="752655" y="2065203"/>
            <a:chExt cx="9500934" cy="1340260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110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Kể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lai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từng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đoạn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chuyện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dựa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vào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tranh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hỏi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gợi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ý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dưới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tranh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1309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189</Words>
  <Application>Microsoft Office PowerPoint</Application>
  <PresentationFormat>On-screen Show (16:9)</PresentationFormat>
  <Paragraphs>23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Kalam</vt:lpstr>
      <vt:lpstr>思源黑体 CN Bold</vt:lpstr>
      <vt:lpstr>Times New Roman</vt:lpstr>
      <vt:lpstr>宋体</vt:lpstr>
      <vt:lpstr>UTM Cookies</vt:lpstr>
      <vt:lpstr>Montserrat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MinhThangPC.VN</cp:lastModifiedBy>
  <cp:revision>196</cp:revision>
  <dcterms:modified xsi:type="dcterms:W3CDTF">2025-03-17T07:33:17Z</dcterms:modified>
</cp:coreProperties>
</file>