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Lst>
  <p:notesMasterIdLst>
    <p:notesMasterId r:id="rId17"/>
  </p:notesMasterIdLst>
  <p:sldIdLst>
    <p:sldId id="264" r:id="rId4"/>
    <p:sldId id="346" r:id="rId5"/>
    <p:sldId id="281" r:id="rId6"/>
    <p:sldId id="268" r:id="rId7"/>
    <p:sldId id="269" r:id="rId8"/>
    <p:sldId id="270" r:id="rId9"/>
    <p:sldId id="274" r:id="rId10"/>
    <p:sldId id="272" r:id="rId11"/>
    <p:sldId id="273" r:id="rId12"/>
    <p:sldId id="275" r:id="rId13"/>
    <p:sldId id="276" r:id="rId14"/>
    <p:sldId id="280" r:id="rId15"/>
    <p:sldId id="3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94660"/>
  </p:normalViewPr>
  <p:slideViewPr>
    <p:cSldViewPr snapToGrid="0">
      <p:cViewPr varScale="1">
        <p:scale>
          <a:sx n="84" d="100"/>
          <a:sy n="84" d="100"/>
        </p:scale>
        <p:origin x="7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DADCA-9B9E-4963-A957-D2FD6D7D638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DADCA-9B9E-4963-A957-D2FD6D7D638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48514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ADCA-9B9E-4963-A957-D2FD6D7D638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DADCA-9B9E-4963-A957-D2FD6D7D638D}"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DADCA-9B9E-4963-A957-D2FD6D7D638D}"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ADCA-9B9E-4963-A957-D2FD6D7D638D}"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ADCA-9B9E-4963-A957-D2FD6D7D638D}"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355ED-D271-4885-A6A3-3712DE212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2025/1/13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sp>
        <p:nvSpPr>
          <p:cNvPr id="8" name="TextBox 7"/>
          <p:cNvSpPr txBox="1"/>
          <p:nvPr/>
        </p:nvSpPr>
        <p:spPr>
          <a:xfrm>
            <a:off x="472611" y="1859338"/>
            <a:ext cx="11527605" cy="175432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b="1"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Bài</a:t>
            </a:r>
            <a:r>
              <a:rPr lang="en-US" sz="54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11: </a:t>
            </a:r>
            <a:r>
              <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mua bán </a:t>
            </a:r>
            <a:r>
              <a:rPr lang="en-US" sz="54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hàng</a:t>
            </a:r>
            <a:r>
              <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4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hóa</a:t>
            </a:r>
            <a:endPar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US" sz="54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en-US" sz="54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tiết</a:t>
            </a:r>
            <a:r>
              <a:rPr lang="en-US" sz="54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a:t>
            </a:r>
          </a:p>
        </p:txBody>
      </p:sp>
      <p:sp>
        <p:nvSpPr>
          <p:cNvPr id="2" name="Rounded Rectangle 1"/>
          <p:cNvSpPr/>
          <p:nvPr/>
        </p:nvSpPr>
        <p:spPr>
          <a:xfrm>
            <a:off x="2527935" y="701972"/>
            <a:ext cx="8227060" cy="1031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Chủ đề 3: Cộng đồng địa phương</a:t>
            </a: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bldLvl="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2" name="Rounded Rectangle 1"/>
          <p:cNvSpPr/>
          <p:nvPr/>
        </p:nvSpPr>
        <p:spPr>
          <a:xfrm>
            <a:off x="871220" y="0"/>
            <a:ext cx="10082530" cy="68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1. Kể tên những hàng hóa cần thiết cho cuộc sống của gia đình em</a:t>
            </a:r>
          </a:p>
        </p:txBody>
      </p:sp>
      <p:pic>
        <p:nvPicPr>
          <p:cNvPr id="3" name="Content Placeholder 2" descr="mo-cua-hang-tap-hoa-tai-nha"/>
          <p:cNvPicPr>
            <a:picLocks noGrp="1" noChangeAspect="1"/>
          </p:cNvPicPr>
          <p:nvPr>
            <p:ph idx="1"/>
          </p:nvPr>
        </p:nvPicPr>
        <p:blipFill>
          <a:blip r:embed="rId3"/>
          <a:stretch>
            <a:fillRect/>
          </a:stretch>
        </p:blipFill>
        <p:spPr>
          <a:xfrm>
            <a:off x="2409190" y="806450"/>
            <a:ext cx="7625080" cy="4615815"/>
          </a:xfrm>
          <a:prstGeom prst="rect">
            <a:avLst/>
          </a:prstGeom>
        </p:spPr>
      </p:pic>
      <p:sp>
        <p:nvSpPr>
          <p:cNvPr id="5" name="Rounded Rectangle 4"/>
          <p:cNvSpPr/>
          <p:nvPr/>
        </p:nvSpPr>
        <p:spPr>
          <a:xfrm>
            <a:off x="1410661" y="5707581"/>
            <a:ext cx="10082530" cy="6889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2. Nếu thiếu hàng hóa đó thì cuộc sống của em và gia đình như thế nào?</a:t>
            </a:r>
          </a:p>
        </p:txBody>
      </p:sp>
      <p:sp>
        <p:nvSpPr>
          <p:cNvPr id="6" name="Hình chữ nhật 5">
            <a:extLst>
              <a:ext uri="{FF2B5EF4-FFF2-40B4-BE49-F238E27FC236}">
                <a16:creationId xmlns:a16="http://schemas.microsoft.com/office/drawing/2014/main" id="{95DA2C3B-F34F-4D16-B575-BDC629F222F8}"/>
              </a:ext>
            </a:extLst>
          </p:cNvPr>
          <p:cNvSpPr/>
          <p:nvPr/>
        </p:nvSpPr>
        <p:spPr>
          <a:xfrm>
            <a:off x="11044719" y="0"/>
            <a:ext cx="1147281" cy="122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1" animBg="1"/>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745" y="2219960"/>
            <a:ext cx="4873625" cy="3397250"/>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9" name="组合 4"/>
          <p:cNvGrpSpPr/>
          <p:nvPr/>
        </p:nvGrpSpPr>
        <p:grpSpPr bwMode="auto">
          <a:xfrm>
            <a:off x="6204114" y="981092"/>
            <a:ext cx="5382969" cy="622080"/>
            <a:chOff x="0" y="0"/>
            <a:chExt cx="4752528" cy="549875"/>
          </a:xfrm>
          <a:solidFill>
            <a:schemeClr val="accent1"/>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Times New Roman" panose="02020603050405020304" pitchFamily="18" charset="0"/>
                <a:cs typeface="Times New Roman" panose="02020603050405020304" pitchFamily="18" charset="0"/>
                <a:sym typeface="SimSun" panose="02010600030101010101" pitchFamily="2" charset="-122"/>
              </a:endParaRPr>
            </a:p>
          </p:txBody>
        </p:sp>
        <p:sp>
          <p:nvSpPr>
            <p:cNvPr id="11" name="TextBox 8"/>
            <p:cNvSpPr>
              <a:spLocks noChangeArrowheads="1"/>
            </p:cNvSpPr>
            <p:nvPr/>
          </p:nvSpPr>
          <p:spPr bwMode="auto">
            <a:xfrm>
              <a:off x="764955" y="98612"/>
              <a:ext cx="3456384" cy="4069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2400">
                  <a:solidFill>
                    <a:schemeClr val="bg1"/>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Kết luận </a:t>
              </a:r>
              <a:endParaRPr lang="zh-CN" altLang="en-US" sz="2400" dirty="0">
                <a:solidFill>
                  <a:schemeClr val="bg1"/>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endParaRPr>
            </a:p>
          </p:txBody>
        </p:sp>
      </p:grpSp>
      <p:sp>
        <p:nvSpPr>
          <p:cNvPr id="13" name="矩形 12"/>
          <p:cNvSpPr>
            <a:spLocks noChangeArrowheads="1"/>
          </p:cNvSpPr>
          <p:nvPr/>
        </p:nvSpPr>
        <p:spPr bwMode="auto">
          <a:xfrm>
            <a:off x="5673090" y="1711325"/>
            <a:ext cx="600646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SimSun" panose="02010600030101010101" pitchFamily="2" charset="-122"/>
                <a:cs typeface="+mn-cs"/>
              </a:defRPr>
            </a:lvl9pPr>
          </a:lstStyle>
          <a:p>
            <a:pPr algn="just">
              <a:lnSpc>
                <a:spcPct val="150000"/>
              </a:lnSpc>
            </a:pPr>
            <a:r>
              <a:rPr lang="en-US" altLang="zh-CN" sz="3000">
                <a:solidFill>
                  <a:srgbClr val="7030A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Cuộc sống của mỗi gia đình cần nhiều loại hàng hóa khác nhau như đồ ăn, thức uống, quần áo, đồ dùng.... Nếu thiếu những loại hàng hóa đó thì cuộc sống sẽ gặp nhiều khó khăn và chất lượng cuộc sống không đảm bảo.</a:t>
            </a:r>
            <a:endParaRPr lang="en-US" altLang="zh-CN" sz="3000" dirty="0">
              <a:solidFill>
                <a:srgbClr val="7030A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endParaRPr>
          </a:p>
        </p:txBody>
      </p:sp>
      <p:sp>
        <p:nvSpPr>
          <p:cNvPr id="2" name="标题 1"/>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Abc</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04"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455" y="-263589"/>
            <a:ext cx="8809795" cy="1935747"/>
          </a:xfrm>
          <a:prstGeom prst="rect">
            <a:avLst/>
          </a:prstGeom>
        </p:spPr>
      </p:pic>
      <p:sp>
        <p:nvSpPr>
          <p:cNvPr id="7" name="TextBox 6"/>
          <p:cNvSpPr txBox="1"/>
          <p:nvPr/>
        </p:nvSpPr>
        <p:spPr>
          <a:xfrm>
            <a:off x="1364566" y="1490893"/>
            <a:ext cx="9739225" cy="4770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Yêu</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cầu</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cần</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đạt</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-Kể tên được một số đồ dùng, thực phẩm, đồ uống cần thiết cho cuộc sống hàng ngày của gia đình.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Nêu được vai trò của một số đồ dùng, thực phẩm, đồ uống cần thiết cho cuộc sống hàng ngày của gia đình.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9525">
                  <a:noFill/>
                </a:ln>
                <a:solidFill>
                  <a:srgbClr val="FC6E5B"/>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0973" y="3756364"/>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62538" y="450055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04"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455" y="-263589"/>
            <a:ext cx="8809795" cy="1935747"/>
          </a:xfrm>
          <a:prstGeom prst="rect">
            <a:avLst/>
          </a:prstGeom>
        </p:spPr>
      </p:pic>
      <p:sp>
        <p:nvSpPr>
          <p:cNvPr id="7" name="TextBox 6"/>
          <p:cNvSpPr txBox="1"/>
          <p:nvPr/>
        </p:nvSpPr>
        <p:spPr>
          <a:xfrm>
            <a:off x="1364566" y="1490893"/>
            <a:ext cx="9739225" cy="4770537"/>
          </a:xfrm>
          <a:prstGeom prst="rect">
            <a:avLst/>
          </a:prstGeom>
          <a:noFill/>
        </p:spPr>
        <p:txBody>
          <a:bodyPr wrap="square" rtlCol="0">
            <a:spAutoFit/>
          </a:bodyPr>
          <a:lstStyle/>
          <a:p>
            <a:pPr algn="ct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Yêu</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cầu</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cần</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đạt</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a:t>
            </a:r>
          </a:p>
          <a:p>
            <a:pPr algn="l"/>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-Kể tên được một số đồ dùng, thực phẩm, đồ uống cần thiết cho cuộc sống hàng ngày của gia đình.</a:t>
            </a:r>
          </a:p>
          <a:p>
            <a:pPr algn="l"/>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Nêu được vai trò của một số đồ dùng, thực phẩm, đồ uống cần thiết cho cuộc sống hàng ngày của gia đình.</a:t>
            </a:r>
          </a:p>
          <a:p>
            <a:pPr algn="ctr"/>
            <a:r>
              <a:rPr lang="en-US" altLang="zh-CN" sz="2400" dirty="0">
                <a:ln w="9525">
                  <a:noFill/>
                </a:ln>
                <a:solidFill>
                  <a:schemeClr val="accent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0973" y="3756364"/>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62538" y="450055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94" y="278889"/>
            <a:ext cx="8809795" cy="1935747"/>
          </a:xfrm>
          <a:prstGeom prst="rect">
            <a:avLst/>
          </a:prstGeom>
        </p:spPr>
      </p:pic>
      <p:sp>
        <p:nvSpPr>
          <p:cNvPr id="7" name="TextBox 6"/>
          <p:cNvSpPr txBox="1"/>
          <p:nvPr/>
        </p:nvSpPr>
        <p:spPr>
          <a:xfrm>
            <a:off x="4677116" y="2716398"/>
            <a:ext cx="3046026" cy="1569660"/>
          </a:xfrm>
          <a:prstGeom prst="rect">
            <a:avLst/>
          </a:prstGeom>
          <a:noFill/>
        </p:spPr>
        <p:txBody>
          <a:bodyPr wrap="none" rtlCol="0">
            <a:spAutoFit/>
          </a:bodyPr>
          <a:lstStyle/>
          <a:p>
            <a:pPr algn="ctr"/>
            <a:r>
              <a:rPr lang="en-US" altLang="zh-CN" sz="960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Tiết 1</a:t>
            </a:r>
            <a:endParaRPr lang="zh-CN" altLang="en-US" sz="96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713">
        <p:wheel spokes="8"/>
      </p:transition>
    </mc:Choice>
    <mc:Fallback xmlns="">
      <p:transition spd="slow" advClick="0" advTm="3713">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086860" y="111760"/>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pic>
        <p:nvPicPr>
          <p:cNvPr id="5" name="Content Placeholder 4"/>
          <p:cNvPicPr>
            <a:picLocks noGrp="1" noChangeAspect="1"/>
          </p:cNvPicPr>
          <p:nvPr>
            <p:ph idx="1"/>
          </p:nvPr>
        </p:nvPicPr>
        <p:blipFill>
          <a:blip r:embed="rId4"/>
          <a:stretch>
            <a:fillRect/>
          </a:stretch>
        </p:blipFill>
        <p:spPr>
          <a:xfrm>
            <a:off x="2139950" y="1280160"/>
            <a:ext cx="8298180" cy="4023360"/>
          </a:xfrm>
          <a:prstGeom prst="rect">
            <a:avLst/>
          </a:prstGeom>
        </p:spPr>
      </p:pic>
      <p:sp>
        <p:nvSpPr>
          <p:cNvPr id="3" name="Rounded Rectangle 2"/>
          <p:cNvSpPr/>
          <p:nvPr/>
        </p:nvSpPr>
        <p:spPr>
          <a:xfrm>
            <a:off x="2139950" y="5459104"/>
            <a:ext cx="4067175" cy="10731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Gạo, dầu ăn, nước mắm, rau quả, trứng, thịt....</a:t>
            </a:r>
          </a:p>
        </p:txBody>
      </p:sp>
      <p:sp>
        <p:nvSpPr>
          <p:cNvPr id="6" name="Rounded Rectangle 5"/>
          <p:cNvSpPr/>
          <p:nvPr/>
        </p:nvSpPr>
        <p:spPr>
          <a:xfrm>
            <a:off x="6553200" y="5303520"/>
            <a:ext cx="3884930" cy="114617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Quạt điện, tivi</a:t>
            </a:r>
          </a:p>
        </p:txBody>
      </p:sp>
      <p:sp>
        <p:nvSpPr>
          <p:cNvPr id="7" name="Rectangle 6">
            <a:extLst>
              <a:ext uri="{FF2B5EF4-FFF2-40B4-BE49-F238E27FC236}">
                <a16:creationId xmlns:a16="http://schemas.microsoft.com/office/drawing/2014/main" id="{B12AD38C-1D0B-E12F-1F1A-2ADB3ED1E068}"/>
              </a:ext>
            </a:extLst>
          </p:cNvPr>
          <p:cNvSpPr/>
          <p:nvPr/>
        </p:nvSpPr>
        <p:spPr>
          <a:xfrm>
            <a:off x="10438130" y="60960"/>
            <a:ext cx="1652270" cy="144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animBg="1"/>
      <p:bldP spid="3" grpId="1" animBg="1"/>
      <p:bldP spid="6" grpId="0" bldLvl="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765300" y="1458930"/>
            <a:ext cx="8181717" cy="355630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Mũ bảo hiểm</a:t>
            </a:r>
          </a:p>
        </p:txBody>
      </p:sp>
      <p:sp>
        <p:nvSpPr>
          <p:cNvPr id="6" name="Rounded Rectangle 5"/>
          <p:cNvSpPr/>
          <p:nvPr/>
        </p:nvSpPr>
        <p:spPr>
          <a:xfrm>
            <a:off x="5963920" y="51930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Xe máy</a:t>
            </a:r>
          </a:p>
        </p:txBody>
      </p:sp>
      <p:sp>
        <p:nvSpPr>
          <p:cNvPr id="3" name="Hình chữ nhật 2">
            <a:extLst>
              <a:ext uri="{FF2B5EF4-FFF2-40B4-BE49-F238E27FC236}">
                <a16:creationId xmlns:a16="http://schemas.microsoft.com/office/drawing/2014/main" id="{F6B68068-B26F-4417-8CD3-09D354F71BB9}"/>
              </a:ext>
            </a:extLst>
          </p:cNvPr>
          <p:cNvSpPr/>
          <p:nvPr/>
        </p:nvSpPr>
        <p:spPr>
          <a:xfrm>
            <a:off x="10027578" y="184934"/>
            <a:ext cx="1551397" cy="137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3">
            <a:extLst>
              <a:ext uri="{FF2B5EF4-FFF2-40B4-BE49-F238E27FC236}">
                <a16:creationId xmlns:a16="http://schemas.microsoft.com/office/drawing/2014/main" id="{0431ABCF-E9D3-4FB8-BC26-A8F4BA5889D2}"/>
              </a:ext>
            </a:extLst>
          </p:cNvPr>
          <p:cNvSpPr/>
          <p:nvPr/>
        </p:nvSpPr>
        <p:spPr>
          <a:xfrm>
            <a:off x="2268334" y="375920"/>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C:\Users\user\Desktop\Capture.PNGCapture"/>
          <p:cNvPicPr>
            <a:picLocks noGrp="1" noChangeAspect="1"/>
          </p:cNvPicPr>
          <p:nvPr>
            <p:ph idx="1"/>
          </p:nvPr>
        </p:nvPicPr>
        <p:blipFill>
          <a:blip r:embed="rId3"/>
          <a:srcRect/>
          <a:stretch>
            <a:fillRect/>
          </a:stretch>
        </p:blipFill>
        <p:spPr>
          <a:xfrm>
            <a:off x="1784985" y="1450340"/>
            <a:ext cx="8397240" cy="347980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Tủ thuốc</a:t>
            </a:r>
          </a:p>
        </p:txBody>
      </p:sp>
      <p:sp>
        <p:nvSpPr>
          <p:cNvPr id="6" name="Rounded Rectangle 5"/>
          <p:cNvSpPr/>
          <p:nvPr/>
        </p:nvSpPr>
        <p:spPr>
          <a:xfrm>
            <a:off x="6673850" y="51422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Đồ dùng học tập</a:t>
            </a:r>
          </a:p>
        </p:txBody>
      </p:sp>
      <p:sp>
        <p:nvSpPr>
          <p:cNvPr id="7" name="Hình chữ nhật 6">
            <a:extLst>
              <a:ext uri="{FF2B5EF4-FFF2-40B4-BE49-F238E27FC236}">
                <a16:creationId xmlns:a16="http://schemas.microsoft.com/office/drawing/2014/main" id="{77662AA4-34E4-4636-97C9-7E48A0C5BA91}"/>
              </a:ext>
            </a:extLst>
          </p:cNvPr>
          <p:cNvSpPr/>
          <p:nvPr/>
        </p:nvSpPr>
        <p:spPr>
          <a:xfrm>
            <a:off x="10027578" y="184934"/>
            <a:ext cx="1551397" cy="137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3">
            <a:extLst>
              <a:ext uri="{FF2B5EF4-FFF2-40B4-BE49-F238E27FC236}">
                <a16:creationId xmlns:a16="http://schemas.microsoft.com/office/drawing/2014/main" id="{C357226D-60D9-422D-BA8D-D1DD3F09BF2E}"/>
              </a:ext>
            </a:extLst>
          </p:cNvPr>
          <p:cNvSpPr/>
          <p:nvPr/>
        </p:nvSpPr>
        <p:spPr>
          <a:xfrm>
            <a:off x="2319705" y="442465"/>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8" grpId="0" bldLvl="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70" y="0"/>
            <a:ext cx="8195945" cy="681863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a:off x="2456815" y="398145"/>
            <a:ext cx="3131185" cy="2061210"/>
          </a:xfrm>
          <a:prstGeom prst="rect">
            <a:avLst/>
          </a:prstGeom>
          <a:noFill/>
        </p:spPr>
        <p:txBody>
          <a:bodyPr wrap="square" rtlCol="0">
            <a:spAutoFit/>
          </a:bodyPr>
          <a:lstStyle/>
          <a:p>
            <a:pPr algn="ctr"/>
            <a:r>
              <a:rPr lang="en-US" altLang="zh-CN" sz="3200" b="0" spc="-150">
                <a:ln w="9525">
                  <a:noFill/>
                </a:ln>
                <a:solidFill>
                  <a:srgbClr val="2E9AD0"/>
                </a:solidFill>
                <a:effectLst>
                  <a:outerShdw blurRad="50800" dist="38100" dir="5400000" algn="t" rotWithShape="0">
                    <a:schemeClr val="bg1">
                      <a:alpha val="69000"/>
                    </a:schemeClr>
                  </a:outerShdw>
                </a:effectLst>
                <a:latin typeface="Times New Roman" panose="02020603050405020304" pitchFamily="18" charset="0"/>
                <a:ea typeface="方正卡通简体" panose="03000509000000000000" pitchFamily="65" charset="-122"/>
                <a:cs typeface="Times New Roman" panose="02020603050405020304" pitchFamily="18" charset="0"/>
              </a:rPr>
              <a:t>Theo em, những thứ hàng hóa đó có cần thiết cho cuộc sống không?</a:t>
            </a:r>
            <a:endParaRPr lang="zh-CN" altLang="en-US" sz="3200" b="0" spc="-150" dirty="0">
              <a:ln w="9525">
                <a:noFill/>
              </a:ln>
              <a:solidFill>
                <a:srgbClr val="2E9AD0"/>
              </a:solidFill>
              <a:effectLst>
                <a:outerShdw blurRad="50800" dist="38100" dir="5400000" algn="t" rotWithShape="0">
                  <a:schemeClr val="bg1">
                    <a:alpha val="69000"/>
                  </a:scheme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18" name="TextBox 17"/>
          <p:cNvSpPr txBox="1"/>
          <p:nvPr/>
        </p:nvSpPr>
        <p:spPr>
          <a:xfrm>
            <a:off x="4735830" y="1209676"/>
            <a:ext cx="2720339" cy="748030"/>
          </a:xfrm>
          <a:prstGeom prst="rect">
            <a:avLst/>
          </a:prstGeom>
          <a:solidFill>
            <a:srgbClr val="FFFFFF"/>
          </a:solidFill>
          <a:ln>
            <a:solidFill>
              <a:schemeClr val="bg1"/>
            </a:solidFill>
          </a:ln>
        </p:spPr>
        <p:txBody>
          <a:bodyPr wrap="square" rtlCol="0">
            <a:spAutoFit/>
          </a:bodyPr>
          <a:lstStyle/>
          <a:p>
            <a:r>
              <a:rPr lang="en-US" altLang="zh-CN" sz="4265" b="1">
                <a:solidFill>
                  <a:srgbClr val="FF0000"/>
                </a:solidFill>
                <a:latin typeface="Times New Roman" panose="02020603050405020304" pitchFamily="18" charset="0"/>
                <a:ea typeface="Microsoft YaHei" panose="020B0503020204020204" charset="-122"/>
                <a:cs typeface="Times New Roman" panose="02020603050405020304" pitchFamily="18" charset="0"/>
              </a:rPr>
              <a:t>Kết luận</a:t>
            </a:r>
            <a:endParaRPr lang="zh-CN" altLang="en-US" sz="1600" b="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TextBox 1"/>
          <p:cNvSpPr txBox="1"/>
          <p:nvPr/>
        </p:nvSpPr>
        <p:spPr>
          <a:xfrm>
            <a:off x="1117599" y="2270589"/>
            <a:ext cx="10327811" cy="2308324"/>
          </a:xfrm>
          <a:prstGeom prst="rect">
            <a:avLst/>
          </a:prstGeom>
          <a:noFill/>
        </p:spPr>
        <p:txBody>
          <a:bodyPr wrap="square" rtlCol="0">
            <a:spAutoFit/>
          </a:bodyPr>
          <a:lstStyle/>
          <a:p>
            <a:pPr algn="just"/>
            <a:r>
              <a:rPr lang="en-US" sz="3600" b="1">
                <a:latin typeface="Times New Roman" panose="02020603050405020304" pitchFamily="18" charset="0"/>
                <a:cs typeface="Times New Roman" panose="02020603050405020304" pitchFamily="18" charset="0"/>
              </a:rPr>
              <a:t>    Hàng hóa rất cần thiết trong cuộc sống của mỗi gia đình. Gạo, thịt… là thức ăn nuôi sống con người. Sách, vở, bút... là đồ dùng học tập của học sinh. Xe máy, xe đạp… là phương tiện giao thông.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decel="50000" fill="hold" nodeType="afterEffect">
                                  <p:stCondLst>
                                    <p:cond delay="0"/>
                                  </p:stCondLst>
                                  <p:childTnLst>
                                    <p:animMotion origin="layout" path="M 0 0 L 0 -0.25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361</Words>
  <Application>Microsoft Office PowerPoint</Application>
  <PresentationFormat>Widescreen</PresentationFormat>
  <Paragraphs>32</Paragraphs>
  <Slides>13</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Microsoft YaHei</vt:lpstr>
      <vt:lpstr>宋体</vt:lpstr>
      <vt:lpstr>宋体</vt:lpstr>
      <vt:lpstr>Arial</vt:lpstr>
      <vt:lpstr>Calibri</vt:lpstr>
      <vt:lpstr>Calibri Light</vt:lpstr>
      <vt:lpstr>黑体</vt:lpstr>
      <vt:lpstr>Times New Roman</vt:lpstr>
      <vt:lpstr>字魂59号-创粗黑</vt:lpstr>
      <vt:lpstr>方正卡通简体</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MinhThangPC.VN</cp:lastModifiedBy>
  <cp:revision>38</cp:revision>
  <dcterms:created xsi:type="dcterms:W3CDTF">2021-06-04T09:28:00Z</dcterms:created>
  <dcterms:modified xsi:type="dcterms:W3CDTF">2025-01-13T03:08:55Z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A1662479CC4E4E509783446D90F5D379</vt:lpwstr>
  </property>
</Properties>
</file>