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64" r:id="rId2"/>
  </p:sldMasterIdLst>
  <p:notesMasterIdLst>
    <p:notesMasterId r:id="rId6"/>
  </p:notesMasterIdLst>
  <p:sldIdLst>
    <p:sldId id="257" r:id="rId3"/>
    <p:sldId id="262" r:id="rId4"/>
    <p:sldId id="374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85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FA5F2B-511C-4C35-BC68-39C87567CCF1}" type="datetimeFigureOut">
              <a:rPr lang="en-US" smtClean="0"/>
              <a:t>31/3/2026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1D2FA5-4B56-4C02-90BE-E81CD0611C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1016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EF776A-FDDA-4092-91BE-865F276CDBC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7753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0448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53C21DC-A04E-569F-E57E-EBC7AD86A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7C219B5-8738-3B58-0581-02468CACD7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4EB0C3B7-072A-A1D6-1522-E3FD37654D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AA8764A2-1011-7A7E-2694-53965C731B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31/03/2026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8017AE5-B78E-9E99-422B-1676D10D8D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DCD95E4-656E-05A8-C935-D18D88B30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392241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D28228E-5A9D-0C19-A5C8-3C29EDAB8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0AEF47F4-0E77-8969-DB90-F5B88988C5A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8B8FAC5-8253-D0B7-11F0-F20EF955E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21E5C9E2-ADC9-945A-A012-FC64B55066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31/03/2026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E2E85C7-40B0-60A4-457F-7FD91CBFE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112A4B3C-3D38-A6D7-ECB0-5B6679628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537234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24E2312-7FE0-BEA6-74A4-8431C0CA2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09D5C9B-6986-167D-CCB2-DBF8002BA2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8F92931-8FD6-5F9C-EBDE-91FE1C1D65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31/03/2026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49B5DC2-574D-AE35-ADA0-1D655E4BD2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3C6AB76F-86D4-7B01-AF54-9E14F3ADBE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677887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3A2CB97B-F2F7-5F8C-9B8B-229F5B5D12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46906B44-B39C-6F9B-27D2-026BD152D6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898642D-9C25-716A-0E72-F0CE7B0FB9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31/03/2026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B75661F-5675-8D1A-E7B0-F53B6993A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49A17AF-C187-CB38-00D9-EA6DE252D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68162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6910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586887-ACC7-478C-B2C3-CF2D8BFAD57F}" type="datetimeFigureOut">
              <a:rPr lang="zh-CN" altLang="en-US" smtClean="0"/>
              <a:t>2026/3/31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68C8F7-2663-468A-93CF-161801EAED5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9480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D30536F-4FBC-F111-7556-C86D7F1111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DA7A7F88-C51D-58F6-6EF3-EA6D2C6176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A2C75836-96D6-BBD8-5594-3F4ACE6B69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31/03/2026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2104CF6D-38A7-2E0B-DC34-C5C34F890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199210E-30FA-036C-D5A3-34A7DDF39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28674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4C2CDA3-AEBF-4A1E-79D8-48DB40B60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CE36C581-B683-01FE-15E8-1E649493CC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5FBAEDCB-DE38-7256-8766-448ECEFB12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31/03/2026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54410735-FFB9-8CBF-986E-184EC6CD2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DE2A02B-A423-0B99-8972-EB72C9904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31015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7D23DF8-16BE-51C2-BB51-49FDE1FB0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F53D568-A8FC-DD75-062E-102C6A1571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F338657-82A1-1A0F-3597-F2DF1C4057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31/03/2026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10A51949-B185-A609-BE09-826502968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9349FF5B-BDC0-BCA4-27EA-DA02DE4EB3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179616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211373D-58A6-400F-F0C0-DED5DE6542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96E866B-7F9D-DC7F-F9B2-C32BD5B4B18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39020A7A-1A0A-E061-EAEE-8827DC49B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7969D95E-9201-13B2-C241-87F3EBC890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31/03/2026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2FCC4810-1698-C7C0-F938-7538426D56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FE7C218C-EC4D-679C-D8AD-3800C95303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22760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731FD06-20B6-4A31-C931-6CAC103D2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BCE1D019-EC98-FE17-3755-B2598E0B2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18A77E60-D4D2-356A-9043-1FA23E16E6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3832CE94-16DA-FBE5-7228-103A58F5EF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B6F3FEBF-2BD9-D86F-1E1C-7DBC016BF5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1489DD7C-6FC1-FF3F-E3C3-F89572DA10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31/03/2026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CB70C1D4-DCDE-51DE-A0E1-0F2A882A8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35687847-4883-8359-9D90-0AB83FF1CF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91954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D3130F8-F456-8346-76D7-E1A74B2957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23DF42FF-E66F-AF37-4F13-93161EC153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31/03/2026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A0089F2E-D1B9-5538-8CF8-22521FDFB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A48777DF-D299-E3F7-1F69-0A92FB33D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82729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150192A9-D5DE-6D61-011B-13FB8936F63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4963DA-5237-49C0-B7F5-DB157A46EF8F}" type="datetimeFigureOut">
              <a:rPr lang="vi-VN" smtClean="0"/>
              <a:t>31/03/2026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C8F687C3-DB2C-0808-84E5-378712B6C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ED75EE8-321D-61E9-428A-728329836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854989E-55A7-4735-B4EE-E37FDE9BC1D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627014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image" Target="../media/image16.svg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0B5D29DF-AE7F-984B-4B5C-CA821050C75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28800" y="87928"/>
            <a:ext cx="1584662" cy="1584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251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Nhóm 10">
            <a:extLst>
              <a:ext uri="{FF2B5EF4-FFF2-40B4-BE49-F238E27FC236}">
                <a16:creationId xmlns:a16="http://schemas.microsoft.com/office/drawing/2014/main" id="{34C35250-2FB3-4A6D-4FC3-7EB17D6A9B1C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8310194" cy="10287000"/>
          </a:xfrm>
        </p:grpSpPr>
        <p:sp>
          <p:nvSpPr>
            <p:cNvPr id="7" name="Freeform 2">
              <a:extLst>
                <a:ext uri="{FF2B5EF4-FFF2-40B4-BE49-F238E27FC236}">
                  <a16:creationId xmlns:a16="http://schemas.microsoft.com/office/drawing/2014/main" id="{55B81296-E331-EFB6-D1A7-CE4DDCC714BC}"/>
                </a:ext>
              </a:extLst>
            </p:cNvPr>
            <p:cNvSpPr/>
            <p:nvPr userDrawn="1"/>
          </p:nvSpPr>
          <p:spPr>
            <a:xfrm>
              <a:off x="0" y="0"/>
              <a:ext cx="18310194" cy="10287000"/>
            </a:xfrm>
            <a:custGeom>
              <a:avLst/>
              <a:gdLst/>
              <a:ahLst/>
              <a:cxnLst/>
              <a:rect l="l" t="t" r="r" b="b"/>
              <a:pathLst>
                <a:path w="18310194" h="10287000">
                  <a:moveTo>
                    <a:pt x="0" y="0"/>
                  </a:moveTo>
                  <a:lnTo>
                    <a:pt x="18310194" y="0"/>
                  </a:lnTo>
                  <a:lnTo>
                    <a:pt x="18310194" y="10287000"/>
                  </a:lnTo>
                  <a:lnTo>
                    <a:pt x="0" y="102870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>
                <a:extLst>
                  <a:ext uri="{96DAC541-7B7A-43D3-8B79-37D633B846F1}">
                    <asvg:svgBlip xmlns:asvg="http://schemas.microsoft.com/office/drawing/2016/SVG/main" xmlns="" r:embed="rId15"/>
                  </a:ext>
                </a:extLst>
              </a:blip>
              <a:stretch>
                <a:fillRect/>
              </a:stretch>
            </a:blipFill>
          </p:spPr>
        </p:sp>
        <p:grpSp>
          <p:nvGrpSpPr>
            <p:cNvPr id="8" name="Group 3">
              <a:extLst>
                <a:ext uri="{FF2B5EF4-FFF2-40B4-BE49-F238E27FC236}">
                  <a16:creationId xmlns:a16="http://schemas.microsoft.com/office/drawing/2014/main" id="{7D9346DD-C095-AC97-320F-53313D9D2575}"/>
                </a:ext>
              </a:extLst>
            </p:cNvPr>
            <p:cNvGrpSpPr/>
            <p:nvPr userDrawn="1"/>
          </p:nvGrpSpPr>
          <p:grpSpPr>
            <a:xfrm>
              <a:off x="672147" y="749521"/>
              <a:ext cx="16965903" cy="8787960"/>
              <a:chOff x="-93907" y="-74100"/>
              <a:chExt cx="4468386" cy="2314524"/>
            </a:xfrm>
          </p:grpSpPr>
          <p:sp>
            <p:nvSpPr>
              <p:cNvPr id="9" name="Freeform 4">
                <a:extLst>
                  <a:ext uri="{FF2B5EF4-FFF2-40B4-BE49-F238E27FC236}">
                    <a16:creationId xmlns:a16="http://schemas.microsoft.com/office/drawing/2014/main" id="{8571274C-9DB4-F503-0826-1A46DA7E5EA6}"/>
                  </a:ext>
                </a:extLst>
              </p:cNvPr>
              <p:cNvSpPr/>
              <p:nvPr/>
            </p:nvSpPr>
            <p:spPr>
              <a:xfrm>
                <a:off x="-93907" y="-74100"/>
                <a:ext cx="4468386" cy="2314524"/>
              </a:xfrm>
              <a:custGeom>
                <a:avLst/>
                <a:gdLst/>
                <a:ahLst/>
                <a:cxnLst/>
                <a:rect l="l" t="t" r="r" b="b"/>
                <a:pathLst>
                  <a:path w="4274726" h="2166324">
                    <a:moveTo>
                      <a:pt x="24327" y="0"/>
                    </a:moveTo>
                    <a:lnTo>
                      <a:pt x="4250399" y="0"/>
                    </a:lnTo>
                    <a:cubicBezTo>
                      <a:pt x="4263834" y="0"/>
                      <a:pt x="4274726" y="10891"/>
                      <a:pt x="4274726" y="24327"/>
                    </a:cubicBezTo>
                    <a:lnTo>
                      <a:pt x="4274726" y="2141998"/>
                    </a:lnTo>
                    <a:cubicBezTo>
                      <a:pt x="4274726" y="2155433"/>
                      <a:pt x="4263834" y="2166324"/>
                      <a:pt x="4250399" y="2166324"/>
                    </a:cubicBezTo>
                    <a:lnTo>
                      <a:pt x="24327" y="2166324"/>
                    </a:lnTo>
                    <a:cubicBezTo>
                      <a:pt x="10891" y="2166324"/>
                      <a:pt x="0" y="2155433"/>
                      <a:pt x="0" y="2141998"/>
                    </a:cubicBezTo>
                    <a:lnTo>
                      <a:pt x="0" y="24327"/>
                    </a:lnTo>
                    <a:cubicBezTo>
                      <a:pt x="0" y="10891"/>
                      <a:pt x="10891" y="0"/>
                      <a:pt x="2432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38100" cap="rnd">
                <a:solidFill>
                  <a:srgbClr val="FC8181">
                    <a:alpha val="89804"/>
                  </a:srgbClr>
                </a:solidFill>
                <a:prstDash val="lgDash"/>
                <a:round/>
              </a:ln>
            </p:spPr>
          </p:sp>
          <p:sp>
            <p:nvSpPr>
              <p:cNvPr id="10" name="TextBox 5">
                <a:extLst>
                  <a:ext uri="{FF2B5EF4-FFF2-40B4-BE49-F238E27FC236}">
                    <a16:creationId xmlns:a16="http://schemas.microsoft.com/office/drawing/2014/main" id="{17CE5E0F-573F-7DF9-AB4E-864977B6BEFE}"/>
                  </a:ext>
                </a:extLst>
              </p:cNvPr>
              <p:cNvSpPr txBox="1"/>
              <p:nvPr/>
            </p:nvSpPr>
            <p:spPr>
              <a:xfrm>
                <a:off x="0" y="-28575"/>
                <a:ext cx="4274726" cy="219489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022"/>
                  </a:lnSpc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79019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5" r:id="rId1"/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10"/>
          <p:cNvSpPr/>
          <p:nvPr/>
        </p:nvSpPr>
        <p:spPr>
          <a:xfrm>
            <a:off x="137160" y="3493594"/>
            <a:ext cx="3825752" cy="2921918"/>
          </a:xfrm>
          <a:custGeom>
            <a:avLst/>
            <a:gdLst/>
            <a:ahLst/>
            <a:cxnLst/>
            <a:rect l="l" t="t" r="r" b="b"/>
            <a:pathLst>
              <a:path w="5738628" h="4382877">
                <a:moveTo>
                  <a:pt x="0" y="0"/>
                </a:moveTo>
                <a:lnTo>
                  <a:pt x="5738628" y="0"/>
                </a:lnTo>
                <a:lnTo>
                  <a:pt x="5738628" y="4382877"/>
                </a:lnTo>
                <a:lnTo>
                  <a:pt x="0" y="43828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9652407" y="833707"/>
            <a:ext cx="1552941" cy="1043706"/>
          </a:xfrm>
          <a:custGeom>
            <a:avLst/>
            <a:gdLst/>
            <a:ahLst/>
            <a:cxnLst/>
            <a:rect l="l" t="t" r="r" b="b"/>
            <a:pathLst>
              <a:path w="2329412" h="1565559">
                <a:moveTo>
                  <a:pt x="0" y="0"/>
                </a:moveTo>
                <a:lnTo>
                  <a:pt x="2329412" y="0"/>
                </a:lnTo>
                <a:lnTo>
                  <a:pt x="2329412" y="1565559"/>
                </a:lnTo>
                <a:lnTo>
                  <a:pt x="0" y="156555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1AA10E7-FBB0-6A7C-C005-CE1010B0D4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9836" y="1079145"/>
            <a:ext cx="2209800" cy="1054176"/>
          </a:xfrm>
          <a:prstGeom prst="rect">
            <a:avLst/>
          </a:prstGeom>
        </p:spPr>
      </p:pic>
      <p:sp>
        <p:nvSpPr>
          <p:cNvPr id="3" name="Google Shape;304;p20">
            <a:extLst>
              <a:ext uri="{FF2B5EF4-FFF2-40B4-BE49-F238E27FC236}">
                <a16:creationId xmlns:a16="http://schemas.microsoft.com/office/drawing/2014/main" id="{D61E2C58-F31C-E662-BEF4-C5943FD77DF5}"/>
              </a:ext>
            </a:extLst>
          </p:cNvPr>
          <p:cNvSpPr txBox="1">
            <a:spLocks/>
          </p:cNvSpPr>
          <p:nvPr/>
        </p:nvSpPr>
        <p:spPr>
          <a:xfrm>
            <a:off x="3632980" y="509880"/>
            <a:ext cx="6298037" cy="6566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685783">
              <a:defRPr/>
            </a:pPr>
            <a:endParaRPr lang="en-US" sz="3200" kern="0" dirty="0">
              <a:solidFill>
                <a:sysClr val="windowText" lastClr="00000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01CF2D-91ED-E3B2-5F29-29BA335D89C9}"/>
              </a:ext>
            </a:extLst>
          </p:cNvPr>
          <p:cNvSpPr txBox="1"/>
          <p:nvPr/>
        </p:nvSpPr>
        <p:spPr>
          <a:xfrm>
            <a:off x="2919069" y="2086931"/>
            <a:ext cx="8108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>
              <a:defRPr/>
            </a:pP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Bài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8 – </a:t>
            </a:r>
            <a:r>
              <a:rPr lang="en-US" sz="40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Arial" panose="020B0604020202020204"/>
              </a:rPr>
              <a:t> 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A1AE99-1408-2F87-ABDC-43E8D8FAAA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1244" y="2784238"/>
            <a:ext cx="8266892" cy="2523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A93DBDCD-D131-4905-9E13-9049C1FC09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  <p:grpSp>
        <p:nvGrpSpPr>
          <p:cNvPr id="3" name="组合 2">
            <a:extLst>
              <a:ext uri="{FF2B5EF4-FFF2-40B4-BE49-F238E27FC236}">
                <a16:creationId xmlns:a16="http://schemas.microsoft.com/office/drawing/2014/main" id="{7A212962-73C7-4EF7-922E-A7BE7386D443}"/>
              </a:ext>
            </a:extLst>
          </p:cNvPr>
          <p:cNvGrpSpPr/>
          <p:nvPr/>
        </p:nvGrpSpPr>
        <p:grpSpPr>
          <a:xfrm>
            <a:off x="-1" y="5384684"/>
            <a:ext cx="12192001" cy="1473315"/>
            <a:chOff x="-1" y="5285788"/>
            <a:chExt cx="13010397" cy="157221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6A93A63A-6E2A-49B2-99E8-A98EC5DBED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69" b="-3"/>
            <a:stretch/>
          </p:blipFill>
          <p:spPr>
            <a:xfrm>
              <a:off x="5609788" y="5285788"/>
              <a:ext cx="7400608" cy="1572212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9383381-92C9-4778-AB8F-60EFDC4AD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42515B6D-AE9E-4D5E-9BF0-2E0FB17E8C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grpSp>
        <p:nvGrpSpPr>
          <p:cNvPr id="9" name="组合 8">
            <a:extLst>
              <a:ext uri="{FF2B5EF4-FFF2-40B4-BE49-F238E27FC236}">
                <a16:creationId xmlns:a16="http://schemas.microsoft.com/office/drawing/2014/main" id="{2DB60B3B-0B92-41BD-AB89-ABDD9A079A37}"/>
              </a:ext>
            </a:extLst>
          </p:cNvPr>
          <p:cNvGrpSpPr/>
          <p:nvPr/>
        </p:nvGrpSpPr>
        <p:grpSpPr>
          <a:xfrm flipV="1">
            <a:off x="-1" y="0"/>
            <a:ext cx="4988772" cy="1396552"/>
            <a:chOff x="-1" y="5367704"/>
            <a:chExt cx="5323647" cy="1490296"/>
          </a:xfrm>
        </p:grpSpPr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10DC2881-9383-4442-9FB3-EF300399254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" t="86185" r="59915" b="-3"/>
            <a:stretch/>
          </p:blipFill>
          <p:spPr>
            <a:xfrm>
              <a:off x="2525273" y="5367704"/>
              <a:ext cx="2798373" cy="14902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05C1393C-0722-4C04-B33A-F149C455DF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52" t="86185" r="59915" b="-3"/>
            <a:stretch/>
          </p:blipFill>
          <p:spPr>
            <a:xfrm>
              <a:off x="-1" y="5367704"/>
              <a:ext cx="2256906" cy="149029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4BA66EB5-51E2-47FC-A4D9-3F9657D8FC3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" t="86185" r="59915" b="-3"/>
          <a:stretch/>
        </p:blipFill>
        <p:spPr>
          <a:xfrm flipV="1">
            <a:off x="4988771" y="0"/>
            <a:ext cx="2622346" cy="1396552"/>
          </a:xfrm>
          <a:prstGeom prst="rect">
            <a:avLst/>
          </a:prstGeom>
        </p:spPr>
      </p:pic>
      <p:pic>
        <p:nvPicPr>
          <p:cNvPr id="19" name="Picture 2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93F914FC-6825-3313-53BD-FE25B3B56D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249247" y="1484433"/>
            <a:ext cx="3053479" cy="4675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ute cartoon thai student namaste greeting in the school uniform. Free Vector">
            <a:extLst>
              <a:ext uri="{FF2B5EF4-FFF2-40B4-BE49-F238E27FC236}">
                <a16:creationId xmlns:a16="http://schemas.microsoft.com/office/drawing/2014/main" id="{612FFA97-B39F-F377-F747-706559F734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9013018" y="1484433"/>
            <a:ext cx="2985874" cy="4680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CF60140-AE29-491B-896E-7E37D351724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9925" y="762202"/>
            <a:ext cx="5925647" cy="2386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22505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: 圆角 28">
            <a:extLst>
              <a:ext uri="{FF2B5EF4-FFF2-40B4-BE49-F238E27FC236}">
                <a16:creationId xmlns:a16="http://schemas.microsoft.com/office/drawing/2014/main" id="{7A7C195C-1F85-A495-6F15-2E50F108D6B3}"/>
              </a:ext>
            </a:extLst>
          </p:cNvPr>
          <p:cNvSpPr/>
          <p:nvPr/>
        </p:nvSpPr>
        <p:spPr>
          <a:xfrm>
            <a:off x="382613" y="256051"/>
            <a:ext cx="11402960" cy="6106465"/>
          </a:xfrm>
          <a:prstGeom prst="roundRect">
            <a:avLst/>
          </a:prstGeom>
          <a:solidFill>
            <a:schemeClr val="bg1">
              <a:alpha val="90000"/>
            </a:schemeClr>
          </a:solidFill>
          <a:ln w="34925" cap="rnd">
            <a:solidFill>
              <a:srgbClr val="0070C0"/>
            </a:solidFill>
            <a:prstDash val="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D1366DA-6836-2380-51B9-8C61AD19DDA9}"/>
              </a:ext>
            </a:extLst>
          </p:cNvPr>
          <p:cNvSpPr txBox="1"/>
          <p:nvPr/>
        </p:nvSpPr>
        <p:spPr>
          <a:xfrm>
            <a:off x="1095446" y="2043171"/>
            <a:ext cx="9835662" cy="35852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 defTabSz="457200">
              <a:lnSpc>
                <a:spcPct val="115000"/>
              </a:lnSpc>
              <a:spcAft>
                <a:spcPts val="1000"/>
              </a:spcAft>
            </a:pPr>
            <a:r>
              <a:rPr lang="vi-VN" sz="3200" b="1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Mỗi người chúng ta không thế </a:t>
            </a:r>
            <a:r>
              <a:rPr lang="en-US" sz="3200" b="1" dirty="0" err="1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vi-VN" sz="3200" b="1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ng tách biệt với cộng đồng</a:t>
            </a:r>
            <a:r>
              <a:rPr lang="en-US" sz="3200" b="1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. V</a:t>
            </a:r>
            <a:r>
              <a:rPr lang="vi-VN" sz="3200" b="1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ì thế chúng ta cần xây dựng mối quan hệ tốt đẹp với mọi người xung quanh.</a:t>
            </a:r>
            <a:endParaRPr lang="en-US" sz="3200" b="1" dirty="0">
              <a:solidFill>
                <a:srgbClr val="002060"/>
              </a:solidFill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 defTabSz="457200">
              <a:lnSpc>
                <a:spcPct val="115000"/>
              </a:lnSpc>
              <a:spcAft>
                <a:spcPts val="1000"/>
              </a:spcAft>
            </a:pPr>
            <a:r>
              <a:rPr lang="vi-VN" sz="3200" b="1" dirty="0">
                <a:solidFill>
                  <a:srgbClr val="002060"/>
                </a:solidFill>
                <a:latin typeface="Calibri"/>
                <a:ea typeface="Calibri" panose="020F0502020204030204" pitchFamily="34" charset="0"/>
                <a:cs typeface="Times New Roman" panose="02020603050405020304" pitchFamily="18" charset="0"/>
              </a:rPr>
              <a:t>Xây dựng mối quan hệ  tốt đẹp  với bạn bè là truyền thống từ bao đời nay của dân tộc ta, góp phần xây dựng nếp sống văn văn minh.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图片 2">
            <a:extLst>
              <a:ext uri="{FF2B5EF4-FFF2-40B4-BE49-F238E27FC236}">
                <a16:creationId xmlns:a16="http://schemas.microsoft.com/office/drawing/2014/main" id="{5B9D9115-CBFB-4E8C-F1E8-056E6C9192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674" y="5082506"/>
            <a:ext cx="1948251" cy="1775494"/>
          </a:xfrm>
          <a:prstGeom prst="rect">
            <a:avLst/>
          </a:prstGeom>
        </p:spPr>
      </p:pic>
      <p:pic>
        <p:nvPicPr>
          <p:cNvPr id="8" name="图片 3">
            <a:extLst>
              <a:ext uri="{FF2B5EF4-FFF2-40B4-BE49-F238E27FC236}">
                <a16:creationId xmlns:a16="http://schemas.microsoft.com/office/drawing/2014/main" id="{E713E849-0A1F-4402-F1C0-39CE369F268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6110" y="627305"/>
            <a:ext cx="1765300" cy="16087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BBD250C-A880-426E-B303-39895207DE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3061" y="290640"/>
            <a:ext cx="425537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1358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build="p"/>
    </p:bldLst>
  </p:timing>
</p:sld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 2013 - 2022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</TotalTime>
  <Words>71</Words>
  <Application>Microsoft Office PowerPoint</Application>
  <PresentationFormat>Widescreen</PresentationFormat>
  <Paragraphs>4</Paragraphs>
  <Slides>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</vt:i4>
      </vt:variant>
    </vt:vector>
  </HeadingPairs>
  <TitlesOfParts>
    <vt:vector size="13" baseType="lpstr">
      <vt:lpstr>Arial</vt:lpstr>
      <vt:lpstr>Calibri</vt:lpstr>
      <vt:lpstr>Calibri Light</vt:lpstr>
      <vt:lpstr>Cambria</vt:lpstr>
      <vt:lpstr>等线</vt:lpstr>
      <vt:lpstr>等线 Light</vt:lpstr>
      <vt:lpstr>Odibee Sans</vt:lpstr>
      <vt:lpstr>Times New Roman</vt:lpstr>
      <vt:lpstr>1_Office Theme</vt:lpstr>
      <vt:lpstr>Chủ đề Office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50</cp:revision>
  <dcterms:created xsi:type="dcterms:W3CDTF">2023-01-03T04:39:01Z</dcterms:created>
  <dcterms:modified xsi:type="dcterms:W3CDTF">2026-03-31T04:59:54Z</dcterms:modified>
</cp:coreProperties>
</file>