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0"/>
  </p:notesMasterIdLst>
  <p:sldIdLst>
    <p:sldId id="8356" r:id="rId3"/>
    <p:sldId id="8354" r:id="rId4"/>
    <p:sldId id="8348" r:id="rId5"/>
    <p:sldId id="8349" r:id="rId6"/>
    <p:sldId id="8350" r:id="rId7"/>
    <p:sldId id="8353" r:id="rId8"/>
    <p:sldId id="834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0CEFD-0EBD-464B-B0D5-F084F85AF975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89149-8D18-479F-ACFE-14F4B980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99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86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5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4" y="355786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24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2" y="463644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1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2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5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18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9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901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2" y="5837986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2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9" y="2559715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28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4" y="390289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13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83F644-BBF6-3D8F-423E-40452A2A93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215" y="154667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A0D39E0-2E60-424B-8D67-551B1BFDF672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0593546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1" r:id="rId3"/>
    <p:sldLayoutId id="2147483682" r:id="rId4"/>
    <p:sldLayoutId id="2147483684" r:id="rId5"/>
    <p:sldLayoutId id="214748368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8">
            <a:extLst>
              <a:ext uri="{FF2B5EF4-FFF2-40B4-BE49-F238E27FC236}">
                <a16:creationId xmlns:a16="http://schemas.microsoft.com/office/drawing/2014/main" id="{C0655C95-CFF3-0A07-2280-4267A472E5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314521" y="-2144833"/>
            <a:ext cx="6459756" cy="11147665"/>
          </a:xfrm>
          <a:prstGeom prst="rect">
            <a:avLst/>
          </a:prstGeom>
        </p:spPr>
      </p:pic>
      <p:pic>
        <p:nvPicPr>
          <p:cNvPr id="13" name="图片 14">
            <a:extLst>
              <a:ext uri="{FF2B5EF4-FFF2-40B4-BE49-F238E27FC236}">
                <a16:creationId xmlns:a16="http://schemas.microsoft.com/office/drawing/2014/main" id="{568124B6-69AB-B92A-C691-CEBBD0B584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4" r="166" b="80395"/>
          <a:stretch/>
        </p:blipFill>
        <p:spPr>
          <a:xfrm>
            <a:off x="7366784" y="-15000"/>
            <a:ext cx="4825219" cy="2825027"/>
          </a:xfrm>
          <a:prstGeom prst="rect">
            <a:avLst/>
          </a:prstGeom>
        </p:spPr>
      </p:pic>
      <p:pic>
        <p:nvPicPr>
          <p:cNvPr id="9" name="Picture 8" descr="A picture containing room, bedroom&#10;&#10;Description automatically generated">
            <a:extLst>
              <a:ext uri="{FF2B5EF4-FFF2-40B4-BE49-F238E27FC236}">
                <a16:creationId xmlns:a16="http://schemas.microsoft.com/office/drawing/2014/main" id="{16BBA071-B869-34D7-7CBA-4AFD048EB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92" b="48908" l="14347" r="35975">
                        <a14:foregroundMark x1="19623" y1="35784" x2="19623" y2="35784"/>
                        <a14:foregroundMark x1="22753" y1="20921" x2="22753" y2="20921"/>
                        <a14:foregroundMark x1="24066" y1="17286" x2="24066" y2="17286"/>
                        <a14:foregroundMark x1="23494" y1="17044" x2="23494" y2="17044"/>
                        <a14:foregroundMark x1="22147" y1="23061" x2="22821" y2="27342"/>
                        <a14:foregroundMark x1="18681" y1="34976" x2="18580" y2="39620"/>
                        <a14:foregroundMark x1="20162" y1="35178" x2="19926" y2="39055"/>
                        <a14:foregroundMark x1="22518" y1="20153" x2="22518" y2="21729"/>
                        <a14:foregroundMark x1="23325" y1="16842" x2="24302" y2="18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3552" r="61321" b="46052"/>
          <a:stretch/>
        </p:blipFill>
        <p:spPr>
          <a:xfrm>
            <a:off x="9174481" y="442200"/>
            <a:ext cx="4391873" cy="6821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CA4D89-9626-D001-684C-D089914F6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37" y="1776178"/>
            <a:ext cx="10911233" cy="1907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BEF73E-A5F6-8EDA-B575-CCCD2CCE0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068" y="782386"/>
            <a:ext cx="4558001" cy="1230257"/>
          </a:xfrm>
          <a:prstGeom prst="rect">
            <a:avLst/>
          </a:prstGeom>
        </p:spPr>
      </p:pic>
      <p:pic>
        <p:nvPicPr>
          <p:cNvPr id="14" name="图片 14">
            <a:extLst>
              <a:ext uri="{FF2B5EF4-FFF2-40B4-BE49-F238E27FC236}">
                <a16:creationId xmlns:a16="http://schemas.microsoft.com/office/drawing/2014/main" id="{78E0A0BB-4992-575A-1128-D33F69FC42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4" r="166" b="80395"/>
          <a:stretch/>
        </p:blipFill>
        <p:spPr>
          <a:xfrm rot="1058058">
            <a:off x="7968021" y="363663"/>
            <a:ext cx="4825219" cy="28250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3DDE65-C074-746E-3D8F-23C3674122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4" r="166" b="80395"/>
          <a:stretch/>
        </p:blipFill>
        <p:spPr>
          <a:xfrm flipH="1">
            <a:off x="-36288" y="61441"/>
            <a:ext cx="4825219" cy="282502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7E4ADC5-22C1-4F9B-1D76-8A4076238AD0}"/>
              </a:ext>
            </a:extLst>
          </p:cNvPr>
          <p:cNvGrpSpPr/>
          <p:nvPr/>
        </p:nvGrpSpPr>
        <p:grpSpPr>
          <a:xfrm>
            <a:off x="3457231" y="3760899"/>
            <a:ext cx="5454295" cy="1298377"/>
            <a:chOff x="4677232" y="-108288"/>
            <a:chExt cx="2906901" cy="1298376"/>
          </a:xfrm>
        </p:grpSpPr>
        <p:sp>
          <p:nvSpPr>
            <p:cNvPr id="17" name="文本框 53">
              <a:extLst>
                <a:ext uri="{FF2B5EF4-FFF2-40B4-BE49-F238E27FC236}">
                  <a16:creationId xmlns:a16="http://schemas.microsoft.com/office/drawing/2014/main" id="{44667820-8658-CE74-EFB5-3D5B40E9A726}"/>
                </a:ext>
              </a:extLst>
            </p:cNvPr>
            <p:cNvSpPr txBox="1"/>
            <p:nvPr/>
          </p:nvSpPr>
          <p:spPr>
            <a:xfrm>
              <a:off x="4677232" y="-108288"/>
              <a:ext cx="2906901" cy="1298376"/>
            </a:xfrm>
            <a:prstGeom prst="roundRect">
              <a:avLst>
                <a:gd name="adj" fmla="val 50000"/>
              </a:avLst>
            </a:prstGeom>
            <a:noFill/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sz="5400" dirty="0">
                  <a:solidFill>
                    <a:srgbClr val="F96B89"/>
                  </a:solidFill>
                  <a:latin typeface="#9Slide07 Cadena" panose="02000503000000020004" pitchFamily="2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Trang 32</a:t>
              </a:r>
              <a:endParaRPr lang="zh-CN" altLang="en-US" sz="5400" dirty="0">
                <a:solidFill>
                  <a:srgbClr val="F96B89"/>
                </a:solidFill>
                <a:latin typeface="#9Slide07 Cadena" panose="02000503000000020004" pitchFamily="2" charset="0"/>
                <a:ea typeface="字魂131号-酷乐潮玩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4D9FDE1-2DF0-1E91-879B-244308BBA3BF}"/>
                </a:ext>
              </a:extLst>
            </p:cNvPr>
            <p:cNvSpPr/>
            <p:nvPr/>
          </p:nvSpPr>
          <p:spPr>
            <a:xfrm>
              <a:off x="4902532" y="139525"/>
              <a:ext cx="2514865" cy="968180"/>
            </a:xfrm>
            <a:prstGeom prst="roundRect">
              <a:avLst>
                <a:gd name="adj" fmla="val 43047"/>
              </a:avLst>
            </a:prstGeom>
            <a:noFill/>
            <a:ln w="38100">
              <a:solidFill>
                <a:srgbClr val="F96B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 Light"/>
                <a:ea typeface="微软雅黑"/>
              </a:endParaRPr>
            </a:p>
          </p:txBody>
        </p:sp>
      </p:grpSp>
      <p:pic>
        <p:nvPicPr>
          <p:cNvPr id="19" name="Picture 1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5C132E5-3003-A6C5-43F3-000646EDA0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-371389" y="2084269"/>
            <a:ext cx="4850744" cy="51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77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robot&#10;&#10;Description automatically generated">
            <a:extLst>
              <a:ext uri="{FF2B5EF4-FFF2-40B4-BE49-F238E27FC236}">
                <a16:creationId xmlns:a16="http://schemas.microsoft.com/office/drawing/2014/main" id="{7D36B028-9E0D-6730-413F-923268AC0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48" y="2169040"/>
            <a:ext cx="2956744" cy="4125433"/>
          </a:xfrm>
          <a:prstGeom prst="rect">
            <a:avLst/>
          </a:prstGeom>
        </p:spPr>
      </p:pic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D7F9A266-46ED-CB30-18A5-DBC04D71A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0872" y="1881963"/>
            <a:ext cx="2433688" cy="449757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CBCAE28-AF15-2449-108B-400C89494918}"/>
              </a:ext>
            </a:extLst>
          </p:cNvPr>
          <p:cNvSpPr/>
          <p:nvPr/>
        </p:nvSpPr>
        <p:spPr>
          <a:xfrm>
            <a:off x="1796902" y="489098"/>
            <a:ext cx="2870791" cy="1190846"/>
          </a:xfrm>
          <a:prstGeom prst="wedgeRoundRectCallout">
            <a:avLst>
              <a:gd name="adj1" fmla="val -995"/>
              <a:gd name="adj2" fmla="val 69643"/>
              <a:gd name="adj3" fmla="val 16667"/>
            </a:avLst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nhỉ</a:t>
            </a:r>
            <a:r>
              <a:rPr lang="en-US" dirty="0"/>
              <a:t>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26FF5D1-9FB5-D62F-D3A3-F6E3FC7ED234}"/>
              </a:ext>
            </a:extLst>
          </p:cNvPr>
          <p:cNvSpPr/>
          <p:nvPr/>
        </p:nvSpPr>
        <p:spPr>
          <a:xfrm>
            <a:off x="7166344" y="648586"/>
            <a:ext cx="3030279" cy="1392865"/>
          </a:xfrm>
          <a:prstGeom prst="wedgeRoundRectCallout">
            <a:avLst>
              <a:gd name="adj1" fmla="val -22847"/>
              <a:gd name="adj2" fmla="val 66964"/>
              <a:gd name="adj3" fmla="val 16667"/>
            </a:avLst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thôi</a:t>
            </a:r>
            <a:r>
              <a:rPr lang="en-US" dirty="0"/>
              <a:t>!</a:t>
            </a:r>
          </a:p>
        </p:txBody>
      </p:sp>
      <p:pic>
        <p:nvPicPr>
          <p:cNvPr id="9" name="1 (1)">
            <a:hlinkClick r:id="" action="ppaction://media"/>
            <a:extLst>
              <a:ext uri="{FF2B5EF4-FFF2-40B4-BE49-F238E27FC236}">
                <a16:creationId xmlns:a16="http://schemas.microsoft.com/office/drawing/2014/main" id="{A55AA418-2EDE-1014-ECF9-D46EE27DBE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31284" y="238051"/>
            <a:ext cx="406400" cy="406400"/>
          </a:xfrm>
          <a:prstGeom prst="rect">
            <a:avLst/>
          </a:prstGeom>
        </p:spPr>
      </p:pic>
      <p:pic>
        <p:nvPicPr>
          <p:cNvPr id="10" name="2 (1)">
            <a:hlinkClick r:id="" action="ppaction://media"/>
            <a:extLst>
              <a:ext uri="{FF2B5EF4-FFF2-40B4-BE49-F238E27FC236}">
                <a16:creationId xmlns:a16="http://schemas.microsoft.com/office/drawing/2014/main" id="{E824D64C-A689-AF4D-C9E2-6C8D7CAA1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26976" y="87600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71E10AD-EDD2-4438-A8E2-FF1E65779783}"/>
              </a:ext>
            </a:extLst>
          </p:cNvPr>
          <p:cNvSpPr txBox="1"/>
          <p:nvPr/>
        </p:nvSpPr>
        <p:spPr>
          <a:xfrm>
            <a:off x="1695450" y="942975"/>
            <a:ext cx="622935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 ABCD </a:t>
            </a:r>
            <a:r>
              <a:rPr lang="en-US" sz="2800" b="1" dirty="0" err="1"/>
              <a:t>có</a:t>
            </a:r>
            <a:r>
              <a:rPr lang="en-US" sz="28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3 x 3 = 9 (ô </a:t>
            </a:r>
            <a:r>
              <a:rPr lang="en-US" sz="2800" b="1" dirty="0" err="1"/>
              <a:t>vuông</a:t>
            </a:r>
            <a:r>
              <a:rPr lang="en-US" sz="2800" b="1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mỗi</a:t>
            </a:r>
            <a:r>
              <a:rPr lang="en-US" sz="2800" b="1" dirty="0"/>
              <a:t> ô </a:t>
            </a:r>
            <a:r>
              <a:rPr lang="en-US" sz="2800" b="1" dirty="0" err="1"/>
              <a:t>vuông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1 </a:t>
            </a:r>
            <a:r>
              <a:rPr lang="pl-PL" sz="2800" b="1" dirty="0">
                <a:cs typeface="Calibri" panose="020F0502020204030204" pitchFamily="34" charset="0"/>
              </a:rPr>
              <a:t>cm</a:t>
            </a:r>
            <a:r>
              <a:rPr lang="pl-PL" sz="2800" b="1" baseline="30000" dirty="0">
                <a:cs typeface="Calibri" panose="020F0502020204030204" pitchFamily="34" charset="0"/>
              </a:rPr>
              <a:t>2</a:t>
            </a:r>
            <a:r>
              <a:rPr lang="en-US" sz="2800" b="1" baseline="30000" dirty="0"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 ABCD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3 x 3 = 9 (</a:t>
            </a:r>
            <a:r>
              <a:rPr lang="pl-PL" sz="2800" b="1" dirty="0">
                <a:cs typeface="Calibri" panose="020F0502020204030204" pitchFamily="34" charset="0"/>
              </a:rPr>
              <a:t>cm</a:t>
            </a:r>
            <a:r>
              <a:rPr lang="pl-PL" sz="2800" b="1" baseline="30000" dirty="0">
                <a:cs typeface="Calibri" panose="020F0502020204030204" pitchFamily="34" charset="0"/>
              </a:rPr>
              <a:t>2</a:t>
            </a:r>
            <a:r>
              <a:rPr lang="en-US" sz="2800" b="1" baseline="30000" dirty="0">
                <a:cs typeface="Calibri" panose="020F0502020204030204" pitchFamily="34" charset="0"/>
              </a:rPr>
              <a:t>)</a:t>
            </a:r>
            <a:r>
              <a:rPr lang="en-US" sz="2800" b="1" dirty="0"/>
              <a:t>)</a:t>
            </a:r>
            <a:endParaRPr lang="en-US" sz="2800" b="1" baseline="30000" dirty="0"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B45C7BD-DD60-452C-AEBA-BDE9BA9D33B8}"/>
              </a:ext>
            </a:extLst>
          </p:cNvPr>
          <p:cNvSpPr/>
          <p:nvPr/>
        </p:nvSpPr>
        <p:spPr>
          <a:xfrm>
            <a:off x="2800350" y="4333875"/>
            <a:ext cx="4981575" cy="1552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A2B229-D472-AD1E-95BC-E73FCBE7BFD7}"/>
              </a:ext>
            </a:extLst>
          </p:cNvPr>
          <p:cNvGrpSpPr/>
          <p:nvPr/>
        </p:nvGrpSpPr>
        <p:grpSpPr>
          <a:xfrm>
            <a:off x="3238722" y="87206"/>
            <a:ext cx="6410324" cy="1376323"/>
            <a:chOff x="4741706" y="2125373"/>
            <a:chExt cx="2963994" cy="137632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5E27A4C-A6B0-27C3-5C56-C3F43C4A3F67}"/>
                </a:ext>
              </a:extLst>
            </p:cNvPr>
            <p:cNvSpPr/>
            <p:nvPr/>
          </p:nvSpPr>
          <p:spPr>
            <a:xfrm>
              <a:off x="4741706" y="2125373"/>
              <a:ext cx="2963994" cy="835369"/>
            </a:xfrm>
            <a:prstGeom prst="roundRect">
              <a:avLst/>
            </a:prstGeom>
            <a:solidFill>
              <a:srgbClr val="BEEE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213F21-5AE9-DAC1-65CE-9400B6D41B73}"/>
                </a:ext>
              </a:extLst>
            </p:cNvPr>
            <p:cNvSpPr txBox="1"/>
            <p:nvPr/>
          </p:nvSpPr>
          <p:spPr>
            <a:xfrm>
              <a:off x="4741706" y="2178257"/>
              <a:ext cx="28604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vuông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D424EB-457E-2443-1EA6-C4F44F650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76339"/>
              </p:ext>
            </p:extLst>
          </p:nvPr>
        </p:nvGraphicFramePr>
        <p:xfrm>
          <a:off x="8229599" y="1442681"/>
          <a:ext cx="2913321" cy="256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107">
                  <a:extLst>
                    <a:ext uri="{9D8B030D-6E8A-4147-A177-3AD203B41FA5}">
                      <a16:colId xmlns:a16="http://schemas.microsoft.com/office/drawing/2014/main" val="2310188664"/>
                    </a:ext>
                  </a:extLst>
                </a:gridCol>
                <a:gridCol w="971107">
                  <a:extLst>
                    <a:ext uri="{9D8B030D-6E8A-4147-A177-3AD203B41FA5}">
                      <a16:colId xmlns:a16="http://schemas.microsoft.com/office/drawing/2014/main" val="3645994675"/>
                    </a:ext>
                  </a:extLst>
                </a:gridCol>
                <a:gridCol w="971107">
                  <a:extLst>
                    <a:ext uri="{9D8B030D-6E8A-4147-A177-3AD203B41FA5}">
                      <a16:colId xmlns:a16="http://schemas.microsoft.com/office/drawing/2014/main" val="1728534207"/>
                    </a:ext>
                  </a:extLst>
                </a:gridCol>
              </a:tblGrid>
              <a:tr h="8552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188"/>
                  </a:ext>
                </a:extLst>
              </a:tr>
              <a:tr h="855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27618"/>
                  </a:ext>
                </a:extLst>
              </a:tr>
              <a:tr h="855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5091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34B4DD-B41A-1D15-D0E4-447E2206C5D5}"/>
              </a:ext>
            </a:extLst>
          </p:cNvPr>
          <p:cNvSpPr txBox="1"/>
          <p:nvPr/>
        </p:nvSpPr>
        <p:spPr>
          <a:xfrm>
            <a:off x="7740502" y="1169581"/>
            <a:ext cx="41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7CFEC-3D16-9910-75DE-AEE771C7B4AD}"/>
              </a:ext>
            </a:extLst>
          </p:cNvPr>
          <p:cNvSpPr txBox="1"/>
          <p:nvPr/>
        </p:nvSpPr>
        <p:spPr>
          <a:xfrm>
            <a:off x="11185451" y="1073887"/>
            <a:ext cx="41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EE78C-DDFA-7CBC-83AE-6E7A968D7136}"/>
              </a:ext>
            </a:extLst>
          </p:cNvPr>
          <p:cNvSpPr txBox="1"/>
          <p:nvPr/>
        </p:nvSpPr>
        <p:spPr>
          <a:xfrm>
            <a:off x="7814930" y="3997841"/>
            <a:ext cx="41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661B6-D92B-0BF9-CC07-71CA22DBC3CD}"/>
              </a:ext>
            </a:extLst>
          </p:cNvPr>
          <p:cNvSpPr txBox="1"/>
          <p:nvPr/>
        </p:nvSpPr>
        <p:spPr>
          <a:xfrm>
            <a:off x="10951535" y="3965944"/>
            <a:ext cx="41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046A50-53E4-C301-FA84-4B35C8A1DB35}"/>
              </a:ext>
            </a:extLst>
          </p:cNvPr>
          <p:cNvSpPr txBox="1"/>
          <p:nvPr/>
        </p:nvSpPr>
        <p:spPr>
          <a:xfrm>
            <a:off x="8325293" y="3423684"/>
            <a:ext cx="77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 </a:t>
            </a:r>
            <a:r>
              <a:rPr lang="pl-PL" sz="2000" b="1" dirty="0">
                <a:cs typeface="Calibri" panose="020F0502020204030204" pitchFamily="34" charset="0"/>
              </a:rPr>
              <a:t>cm</a:t>
            </a:r>
            <a:r>
              <a:rPr lang="pl-PL" sz="2000" b="1" baseline="30000" dirty="0">
                <a:cs typeface="Calibri" panose="020F0502020204030204" pitchFamily="34" charset="0"/>
              </a:rPr>
              <a:t>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490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animBg="1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19C125-83BD-441E-8C89-B3E41F4D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4" y="460445"/>
            <a:ext cx="1817375" cy="93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8168A1-E473-4E60-97F5-9F4AF0759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988" y="2028825"/>
            <a:ext cx="10089932" cy="30410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1B13D4-C214-491D-83B9-81C3CA86775B}"/>
              </a:ext>
            </a:extLst>
          </p:cNvPr>
          <p:cNvSpPr/>
          <p:nvPr/>
        </p:nvSpPr>
        <p:spPr>
          <a:xfrm>
            <a:off x="3619500" y="866775"/>
            <a:ext cx="669607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tính chu vi hình vuông ta lấy độ dài một cạnh nhân với 4.</a:t>
            </a:r>
            <a:endParaRPr lang="en-US" sz="2800" b="1" i="1" dirty="0" err="1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D4DADB-6FD1-48EB-9334-6DE8AD43206C}"/>
              </a:ext>
            </a:extLst>
          </p:cNvPr>
          <p:cNvSpPr/>
          <p:nvPr/>
        </p:nvSpPr>
        <p:spPr>
          <a:xfrm>
            <a:off x="6362701" y="3333749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975971-347B-4557-A2FE-7857D7AE4AA1}"/>
              </a:ext>
            </a:extLst>
          </p:cNvPr>
          <p:cNvSpPr/>
          <p:nvPr/>
        </p:nvSpPr>
        <p:spPr>
          <a:xfrm>
            <a:off x="6353176" y="4219574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A72609-C7A1-44F8-83B2-55D149314614}"/>
              </a:ext>
            </a:extLst>
          </p:cNvPr>
          <p:cNvSpPr/>
          <p:nvPr/>
        </p:nvSpPr>
        <p:spPr>
          <a:xfrm>
            <a:off x="9334501" y="3343274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7859EA-A24A-40E9-BD05-EBE66FAB2C97}"/>
              </a:ext>
            </a:extLst>
          </p:cNvPr>
          <p:cNvSpPr/>
          <p:nvPr/>
        </p:nvSpPr>
        <p:spPr>
          <a:xfrm>
            <a:off x="9334501" y="4210049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6217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6724D-AD86-4920-B9EC-E436E6F2D762}"/>
              </a:ext>
            </a:extLst>
          </p:cNvPr>
          <p:cNvSpPr txBox="1"/>
          <p:nvPr/>
        </p:nvSpPr>
        <p:spPr>
          <a:xfrm>
            <a:off x="1704975" y="685800"/>
            <a:ext cx="994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một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cạnh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8 cm.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a)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Tính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diện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tích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đó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b)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Nếu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cắt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đi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một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cạnh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3 cm ở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góc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của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thì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diện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tích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phần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còn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lại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là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bao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nhiêu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xăng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mét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D5979-D49F-4E39-941F-302BAAC2E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75" y="2846062"/>
            <a:ext cx="5405437" cy="2278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1CBDDD-1D45-4981-90D5-0034611ACEAD}"/>
              </a:ext>
            </a:extLst>
          </p:cNvPr>
          <p:cNvSpPr txBox="1"/>
          <p:nvPr/>
        </p:nvSpPr>
        <p:spPr>
          <a:xfrm>
            <a:off x="1133475" y="2714625"/>
            <a:ext cx="51720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a)  </a:t>
            </a:r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vuông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8 x 8 = 64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b) </a:t>
            </a:r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bị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cắt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3 x 3 = 9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còn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64 – 9 = 55 (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r"/>
            <a:r>
              <a:rPr lang="en-US" sz="2400" b="1" dirty="0" err="1">
                <a:solidFill>
                  <a:srgbClr val="FF0000"/>
                </a:solidFill>
              </a:rPr>
              <a:t>Đáp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: a) 64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; b) 55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0A2186C-F706-4E14-B496-57D049F7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9" y="504825"/>
            <a:ext cx="1033151" cy="12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44BB053-1F1D-4D9C-A847-BA09AA99D6EC}"/>
              </a:ext>
            </a:extLst>
          </p:cNvPr>
          <p:cNvSpPr/>
          <p:nvPr/>
        </p:nvSpPr>
        <p:spPr>
          <a:xfrm>
            <a:off x="1078723" y="511301"/>
            <a:ext cx="873901" cy="908864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E9165-6FE1-4C67-BA87-E7D604DCD68C}"/>
              </a:ext>
            </a:extLst>
          </p:cNvPr>
          <p:cNvSpPr txBox="1"/>
          <p:nvPr/>
        </p:nvSpPr>
        <p:spPr>
          <a:xfrm>
            <a:off x="2028825" y="523875"/>
            <a:ext cx="948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Ghép</a:t>
            </a:r>
            <a:r>
              <a:rPr lang="en-US" sz="3200" b="1" dirty="0"/>
              <a:t> </a:t>
            </a:r>
            <a:r>
              <a:rPr lang="en-US" sz="3200" b="1" dirty="0" err="1"/>
              <a:t>bốn</a:t>
            </a:r>
            <a:r>
              <a:rPr lang="en-US" sz="3200" b="1" dirty="0"/>
              <a:t> </a:t>
            </a:r>
            <a:r>
              <a:rPr lang="en-US" sz="3200" b="1" dirty="0" err="1"/>
              <a:t>tấm</a:t>
            </a:r>
            <a:r>
              <a:rPr lang="en-US" sz="3200" b="1" dirty="0"/>
              <a:t> </a:t>
            </a:r>
            <a:r>
              <a:rPr lang="en-US" sz="3200" b="1" dirty="0" err="1"/>
              <a:t>bìa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vuông</a:t>
            </a:r>
            <a:r>
              <a:rPr lang="en-US" sz="3200" b="1" dirty="0"/>
              <a:t>.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vuông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45C3F-6556-4BA8-B5B2-892B569C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99" y="2085975"/>
            <a:ext cx="5422676" cy="38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396C05D-A42C-47FF-B731-138B5545AD43}"/>
              </a:ext>
            </a:extLst>
          </p:cNvPr>
          <p:cNvGrpSpPr/>
          <p:nvPr/>
        </p:nvGrpSpPr>
        <p:grpSpPr>
          <a:xfrm>
            <a:off x="3038475" y="866774"/>
            <a:ext cx="952500" cy="971550"/>
            <a:chOff x="1562100" y="1200149"/>
            <a:chExt cx="952500" cy="971550"/>
          </a:xfrm>
          <a:solidFill>
            <a:srgbClr val="99CCFF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A92E58-FDE4-4FC5-8FBA-8287F5A07623}"/>
                </a:ext>
              </a:extLst>
            </p:cNvPr>
            <p:cNvSpPr/>
            <p:nvPr/>
          </p:nvSpPr>
          <p:spPr>
            <a:xfrm>
              <a:off x="156210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44F4EE-30C2-4E8C-8286-3873E31B4F89}"/>
                </a:ext>
              </a:extLst>
            </p:cNvPr>
            <p:cNvSpPr/>
            <p:nvPr/>
          </p:nvSpPr>
          <p:spPr>
            <a:xfrm>
              <a:off x="203835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DD4247-1A0A-497D-9351-1DED11696391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6253A1-C782-4C82-9A6F-CBDC467C6FB0}"/>
              </a:ext>
            </a:extLst>
          </p:cNvPr>
          <p:cNvGrpSpPr/>
          <p:nvPr/>
        </p:nvGrpSpPr>
        <p:grpSpPr>
          <a:xfrm>
            <a:off x="4114800" y="733424"/>
            <a:ext cx="1895475" cy="1943100"/>
            <a:chOff x="142875" y="1200149"/>
            <a:chExt cx="1895475" cy="1943100"/>
          </a:xfrm>
          <a:solidFill>
            <a:srgbClr val="FF99CC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0344C9-40FD-4430-9930-C00EF7A619CB}"/>
                </a:ext>
              </a:extLst>
            </p:cNvPr>
            <p:cNvSpPr/>
            <p:nvPr/>
          </p:nvSpPr>
          <p:spPr>
            <a:xfrm>
              <a:off x="156210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62C3BD-9CD8-465D-B667-829BD3809D82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5DDBBA-DAD2-4940-B968-F0E50800D984}"/>
                </a:ext>
              </a:extLst>
            </p:cNvPr>
            <p:cNvSpPr/>
            <p:nvPr/>
          </p:nvSpPr>
          <p:spPr>
            <a:xfrm>
              <a:off x="156210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33C618-732F-4087-BC94-4FA470B9B581}"/>
                </a:ext>
              </a:extLst>
            </p:cNvPr>
            <p:cNvSpPr/>
            <p:nvPr/>
          </p:nvSpPr>
          <p:spPr>
            <a:xfrm>
              <a:off x="108585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184797-4B35-4B02-9474-79808AF708C8}"/>
                </a:ext>
              </a:extLst>
            </p:cNvPr>
            <p:cNvSpPr/>
            <p:nvPr/>
          </p:nvSpPr>
          <p:spPr>
            <a:xfrm>
              <a:off x="108585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40D6DA-AA1A-47FE-8CFC-80D6F9A303F1}"/>
                </a:ext>
              </a:extLst>
            </p:cNvPr>
            <p:cNvSpPr/>
            <p:nvPr/>
          </p:nvSpPr>
          <p:spPr>
            <a:xfrm>
              <a:off x="60960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47C9C3-CFAF-46EC-AD8D-B3C63FF7FC0F}"/>
                </a:ext>
              </a:extLst>
            </p:cNvPr>
            <p:cNvSpPr/>
            <p:nvPr/>
          </p:nvSpPr>
          <p:spPr>
            <a:xfrm>
              <a:off x="142875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25AA81-2656-4976-8BB3-3865468FD06B}"/>
              </a:ext>
            </a:extLst>
          </p:cNvPr>
          <p:cNvGrpSpPr/>
          <p:nvPr/>
        </p:nvGrpSpPr>
        <p:grpSpPr>
          <a:xfrm>
            <a:off x="6134100" y="1200149"/>
            <a:ext cx="1428750" cy="1457325"/>
            <a:chOff x="609600" y="1685924"/>
            <a:chExt cx="1428750" cy="1457325"/>
          </a:xfrm>
          <a:solidFill>
            <a:srgbClr val="FFFF00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DBD3AA-8BA6-4C0C-BB63-87592607B51F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1CC012-ED95-4D0D-8AA7-39C02305A845}"/>
                </a:ext>
              </a:extLst>
            </p:cNvPr>
            <p:cNvSpPr/>
            <p:nvPr/>
          </p:nvSpPr>
          <p:spPr>
            <a:xfrm>
              <a:off x="156210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4AFEB6-7FAB-4573-9DD7-85E9F8FFB40D}"/>
                </a:ext>
              </a:extLst>
            </p:cNvPr>
            <p:cNvSpPr/>
            <p:nvPr/>
          </p:nvSpPr>
          <p:spPr>
            <a:xfrm>
              <a:off x="108585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15163D-ECF3-4D59-B63A-AEE0AE7A506A}"/>
                </a:ext>
              </a:extLst>
            </p:cNvPr>
            <p:cNvSpPr/>
            <p:nvPr/>
          </p:nvSpPr>
          <p:spPr>
            <a:xfrm>
              <a:off x="108585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DE4173-72AB-46A5-BC41-99BC11BF47DD}"/>
                </a:ext>
              </a:extLst>
            </p:cNvPr>
            <p:cNvSpPr/>
            <p:nvPr/>
          </p:nvSpPr>
          <p:spPr>
            <a:xfrm>
              <a:off x="60960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284E55F-16B1-4A52-A162-4F6480D0810B}"/>
              </a:ext>
            </a:extLst>
          </p:cNvPr>
          <p:cNvSpPr/>
          <p:nvPr/>
        </p:nvSpPr>
        <p:spPr>
          <a:xfrm>
            <a:off x="7734300" y="2181224"/>
            <a:ext cx="476250" cy="485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095A1-3146-460E-AC04-E677AD856D30}"/>
              </a:ext>
            </a:extLst>
          </p:cNvPr>
          <p:cNvSpPr txBox="1"/>
          <p:nvPr/>
        </p:nvSpPr>
        <p:spPr>
          <a:xfrm>
            <a:off x="5514974" y="2724150"/>
            <a:ext cx="80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E6113-F9A4-4F42-8352-0C136C4C0676}"/>
              </a:ext>
            </a:extLst>
          </p:cNvPr>
          <p:cNvSpPr txBox="1"/>
          <p:nvPr/>
        </p:nvSpPr>
        <p:spPr>
          <a:xfrm>
            <a:off x="2458558" y="3122649"/>
            <a:ext cx="7534275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cạnh của hình vuông nhỏ dài 2cm.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vuông xếp được có độ dài cạnh bằng 8 cm.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tích hình vuông là: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x 8 = 64 (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800" b="1" i="0" baseline="30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64 cm</a:t>
            </a:r>
            <a:r>
              <a:rPr lang="en-US" sz="28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6563 -0.0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8828 -0.0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18047 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312</Words>
  <Application>Microsoft Office PowerPoint</Application>
  <PresentationFormat>Widescreen</PresentationFormat>
  <Paragraphs>39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微软雅黑</vt:lpstr>
      <vt:lpstr>宋体</vt:lpstr>
      <vt:lpstr>#9Slide07 Cadena</vt:lpstr>
      <vt:lpstr>Arial</vt:lpstr>
      <vt:lpstr>Calibri</vt:lpstr>
      <vt:lpstr>Calibri Light</vt:lpstr>
      <vt:lpstr>Cambria</vt:lpstr>
      <vt:lpstr>Caveat Brush</vt:lpstr>
      <vt:lpstr>等线</vt:lpstr>
      <vt:lpstr>Open Sans</vt:lpstr>
      <vt:lpstr>Times New Roman</vt:lpstr>
      <vt:lpstr>字魂131号-酷乐潮玩体</vt:lpstr>
      <vt:lpstr>回顾</vt:lpstr>
      <vt:lpstr>Kawaii Bubble Tea Bran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2022-11-03T08:27:22Z</dcterms:created>
  <dcterms:modified xsi:type="dcterms:W3CDTF">2026-02-09T04:43:58Z</dcterms:modified>
</cp:coreProperties>
</file>