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12"/>
  </p:notesMasterIdLst>
  <p:sldIdLst>
    <p:sldId id="8579" r:id="rId2"/>
    <p:sldId id="261" r:id="rId3"/>
    <p:sldId id="332" r:id="rId4"/>
    <p:sldId id="8586" r:id="rId5"/>
    <p:sldId id="8585" r:id="rId6"/>
    <p:sldId id="11699" r:id="rId7"/>
    <p:sldId id="11700" r:id="rId8"/>
    <p:sldId id="11701" r:id="rId9"/>
    <p:sldId id="11702" r:id="rId10"/>
    <p:sldId id="1170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37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31B4D-4814-4A86-A977-083210953236}"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2E958-0064-4332-8E4B-2BBB0CC51988}" type="slidenum">
              <a:rPr lang="en-US" smtClean="0"/>
              <a:t>‹#›</a:t>
            </a:fld>
            <a:endParaRPr lang="en-US"/>
          </a:p>
        </p:txBody>
      </p:sp>
    </p:spTree>
    <p:extLst>
      <p:ext uri="{BB962C8B-B14F-4D97-AF65-F5344CB8AC3E}">
        <p14:creationId xmlns:p14="http://schemas.microsoft.com/office/powerpoint/2010/main" val="7912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B1A2E958-0064-4332-8E4B-2BBB0CC51988}" type="slidenum">
              <a:rPr lang="en-US" smtClean="0"/>
              <a:t>1</a:t>
            </a:fld>
            <a:endParaRPr lang="en-US"/>
          </a:p>
        </p:txBody>
      </p:sp>
    </p:spTree>
    <p:extLst>
      <p:ext uri="{BB962C8B-B14F-4D97-AF65-F5344CB8AC3E}">
        <p14:creationId xmlns:p14="http://schemas.microsoft.com/office/powerpoint/2010/main" val="2365435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24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1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854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420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896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351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915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551147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6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267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FEFD304-08E8-44FD-80F0-4346B1C90D08}"/>
              </a:ext>
            </a:extLst>
          </p:cNvPr>
          <p:cNvSpPr>
            <a:spLocks noGrp="1"/>
          </p:cNvSpPr>
          <p:nvPr>
            <p:ph type="dt" sz="half" idx="10"/>
          </p:nvPr>
        </p:nvSpPr>
        <p:spPr>
          <a:xfrm>
            <a:off x="838200" y="6356350"/>
            <a:ext cx="2743200" cy="365125"/>
          </a:xfrm>
          <a:prstGeom prst="rect">
            <a:avLst/>
          </a:prstGeom>
        </p:spPr>
        <p:txBody>
          <a:bodyPr/>
          <a:lstStyle/>
          <a:p>
            <a:fld id="{C5471A81-2577-4C41-A049-A5E7A64CB830}" type="datetimeFigureOut">
              <a:rPr lang="en-US" smtClean="0"/>
              <a:t>2/17/2025</a:t>
            </a:fld>
            <a:endParaRPr lang="en-US" dirty="0"/>
          </a:p>
        </p:txBody>
      </p:sp>
      <p:sp>
        <p:nvSpPr>
          <p:cNvPr id="6" name="Footer Placeholder 5">
            <a:extLst>
              <a:ext uri="{FF2B5EF4-FFF2-40B4-BE49-F238E27FC236}">
                <a16:creationId xmlns:a16="http://schemas.microsoft.com/office/drawing/2014/main" id="{8E983C8F-144C-4CA0-B428-AA0AF5D6040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75E1A3E-B161-41CC-BE9F-830C3E9F1A6C}"/>
              </a:ext>
            </a:extLst>
          </p:cNvPr>
          <p:cNvSpPr>
            <a:spLocks noGrp="1"/>
          </p:cNvSpPr>
          <p:nvPr>
            <p:ph type="sldNum" sz="quarter" idx="12"/>
          </p:nvPr>
        </p:nvSpPr>
        <p:spPr>
          <a:xfrm>
            <a:off x="8610600" y="6356350"/>
            <a:ext cx="2743200" cy="365125"/>
          </a:xfrm>
          <a:prstGeom prst="rect">
            <a:avLst/>
          </a:prstGeom>
        </p:spPr>
        <p:txBody>
          <a:bodyPr/>
          <a:lstStyle/>
          <a:p>
            <a:fld id="{6170F0E3-B20D-4D52-88A4-F605768D0893}" type="slidenum">
              <a:rPr lang="en-US" smtClean="0"/>
              <a:t>‹#›</a:t>
            </a:fld>
            <a:endParaRPr lang="en-US" dirty="0"/>
          </a:p>
        </p:txBody>
      </p:sp>
    </p:spTree>
    <p:extLst>
      <p:ext uri="{BB962C8B-B14F-4D97-AF65-F5344CB8AC3E}">
        <p14:creationId xmlns:p14="http://schemas.microsoft.com/office/powerpoint/2010/main" val="15745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39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07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78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21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93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AEB5AAE7-E956-C6CA-4BD7-1B4B27A9945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06843484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32" r:id="rId13"/>
    <p:sldLayoutId id="2147483733" r:id="rId14"/>
    <p:sldLayoutId id="2147483697" r:id="rId15"/>
    <p:sldLayoutId id="214748369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2.wav"/><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DFD7"/>
        </a:solidFill>
        <a:effectLst/>
      </p:bgPr>
    </p:bg>
    <p:spTree>
      <p:nvGrpSpPr>
        <p:cNvPr id="1" name=""/>
        <p:cNvGrpSpPr/>
        <p:nvPr/>
      </p:nvGrpSpPr>
      <p:grpSpPr>
        <a:xfrm>
          <a:off x="0" y="0"/>
          <a:ext cx="0" cy="0"/>
          <a:chOff x="0" y="0"/>
          <a:chExt cx="0" cy="0"/>
        </a:xfrm>
      </p:grpSpPr>
      <p:pic>
        <p:nvPicPr>
          <p:cNvPr id="5" name="图片 4" descr="组 9"/>
          <p:cNvPicPr>
            <a:picLocks noChangeAspect="1"/>
          </p:cNvPicPr>
          <p:nvPr/>
        </p:nvPicPr>
        <p:blipFill>
          <a:blip r:embed="rId3"/>
          <a:srcRect t="53912"/>
          <a:stretch>
            <a:fillRect/>
          </a:stretch>
        </p:blipFill>
        <p:spPr>
          <a:xfrm>
            <a:off x="0" y="1544320"/>
            <a:ext cx="4370070" cy="5271135"/>
          </a:xfrm>
          <a:prstGeom prst="rect">
            <a:avLst/>
          </a:prstGeom>
        </p:spPr>
      </p:pic>
      <p:pic>
        <p:nvPicPr>
          <p:cNvPr id="37" name="图片 36" descr="图层 79 副本"/>
          <p:cNvPicPr>
            <a:picLocks noChangeAspect="1"/>
          </p:cNvPicPr>
          <p:nvPr/>
        </p:nvPicPr>
        <p:blipFill>
          <a:blip r:embed="rId4"/>
          <a:stretch>
            <a:fillRect/>
          </a:stretch>
        </p:blipFill>
        <p:spPr>
          <a:xfrm flipH="1" flipV="1">
            <a:off x="-6985" y="7620"/>
            <a:ext cx="4342765" cy="2937510"/>
          </a:xfrm>
          <a:prstGeom prst="rect">
            <a:avLst/>
          </a:prstGeom>
        </p:spPr>
      </p:pic>
      <p:sp>
        <p:nvSpPr>
          <p:cNvPr id="2" name="Freeform 2">
            <a:extLst>
              <a:ext uri="{FF2B5EF4-FFF2-40B4-BE49-F238E27FC236}">
                <a16:creationId xmlns:a16="http://schemas.microsoft.com/office/drawing/2014/main" id="{15DE0BD5-D947-10A1-8A41-4D5377485BE0}"/>
              </a:ext>
            </a:extLst>
          </p:cNvPr>
          <p:cNvSpPr/>
          <p:nvPr/>
        </p:nvSpPr>
        <p:spPr>
          <a:xfrm>
            <a:off x="8773886" y="3755570"/>
            <a:ext cx="3418114" cy="3102429"/>
          </a:xfrm>
          <a:custGeom>
            <a:avLst/>
            <a:gdLst/>
            <a:ahLst/>
            <a:cxnLst/>
            <a:rect l="l" t="t" r="r" b="b"/>
            <a:pathLst>
              <a:path w="9131318" h="8229600">
                <a:moveTo>
                  <a:pt x="0" y="0"/>
                </a:moveTo>
                <a:lnTo>
                  <a:pt x="9131317" y="0"/>
                </a:lnTo>
                <a:lnTo>
                  <a:pt x="9131317" y="8229600"/>
                </a:lnTo>
                <a:lnTo>
                  <a:pt x="0" y="8229600"/>
                </a:lnTo>
                <a:lnTo>
                  <a:pt x="0" y="0"/>
                </a:lnTo>
                <a:close/>
              </a:path>
            </a:pathLst>
          </a:custGeom>
          <a:blipFill>
            <a:blip r:embed="rId5"/>
            <a:stretch>
              <a:fillRect/>
            </a:stretch>
          </a:blipFill>
        </p:spPr>
        <p:txBody>
          <a:bodyPr/>
          <a:lstStyle/>
          <a:p>
            <a:endParaRPr lang="en-US"/>
          </a:p>
        </p:txBody>
      </p:sp>
      <p:pic>
        <p:nvPicPr>
          <p:cNvPr id="7" name="Picture 6">
            <a:extLst>
              <a:ext uri="{FF2B5EF4-FFF2-40B4-BE49-F238E27FC236}">
                <a16:creationId xmlns:a16="http://schemas.microsoft.com/office/drawing/2014/main" id="{0F0AA6F5-334B-DED9-1FC6-D0ABF400E329}"/>
              </a:ext>
            </a:extLst>
          </p:cNvPr>
          <p:cNvPicPr>
            <a:picLocks noChangeAspect="1"/>
          </p:cNvPicPr>
          <p:nvPr/>
        </p:nvPicPr>
        <p:blipFill>
          <a:blip r:embed="rId6"/>
          <a:stretch>
            <a:fillRect/>
          </a:stretch>
        </p:blipFill>
        <p:spPr>
          <a:xfrm>
            <a:off x="4358517" y="1194334"/>
            <a:ext cx="2865368" cy="1072989"/>
          </a:xfrm>
          <a:prstGeom prst="rect">
            <a:avLst/>
          </a:prstGeom>
        </p:spPr>
      </p:pic>
      <p:pic>
        <p:nvPicPr>
          <p:cNvPr id="11" name="Picture 10">
            <a:extLst>
              <a:ext uri="{FF2B5EF4-FFF2-40B4-BE49-F238E27FC236}">
                <a16:creationId xmlns:a16="http://schemas.microsoft.com/office/drawing/2014/main" id="{A398E0E7-E2BC-E58F-C4E5-794536563ADB}"/>
              </a:ext>
            </a:extLst>
          </p:cNvPr>
          <p:cNvPicPr>
            <a:picLocks noChangeAspect="1"/>
          </p:cNvPicPr>
          <p:nvPr/>
        </p:nvPicPr>
        <p:blipFill>
          <a:blip r:embed="rId7"/>
          <a:stretch>
            <a:fillRect/>
          </a:stretch>
        </p:blipFill>
        <p:spPr>
          <a:xfrm>
            <a:off x="2853081" y="2133915"/>
            <a:ext cx="6529382" cy="2786113"/>
          </a:xfrm>
          <a:prstGeom prst="rect">
            <a:avLst/>
          </a:prstGeom>
        </p:spPr>
      </p:pic>
      <p:pic>
        <p:nvPicPr>
          <p:cNvPr id="14" name="Picture 13">
            <a:extLst>
              <a:ext uri="{FF2B5EF4-FFF2-40B4-BE49-F238E27FC236}">
                <a16:creationId xmlns:a16="http://schemas.microsoft.com/office/drawing/2014/main" id="{4EB0A61C-D62C-943F-4447-B2213084E8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43000" y="1815873"/>
            <a:ext cx="2621948" cy="1569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85DFAF-6DC8-1469-39AC-AAEAA422F551}"/>
              </a:ext>
            </a:extLst>
          </p:cNvPr>
          <p:cNvPicPr>
            <a:picLocks noChangeAspect="1"/>
          </p:cNvPicPr>
          <p:nvPr/>
        </p:nvPicPr>
        <p:blipFill>
          <a:blip r:embed="rId2"/>
          <a:stretch>
            <a:fillRect/>
          </a:stretch>
        </p:blipFill>
        <p:spPr>
          <a:xfrm>
            <a:off x="3099542" y="308206"/>
            <a:ext cx="6322100" cy="944962"/>
          </a:xfrm>
          <a:prstGeom prst="rect">
            <a:avLst/>
          </a:prstGeom>
        </p:spPr>
      </p:pic>
      <p:sp>
        <p:nvSpPr>
          <p:cNvPr id="9" name="TextBox 8">
            <a:extLst>
              <a:ext uri="{FF2B5EF4-FFF2-40B4-BE49-F238E27FC236}">
                <a16:creationId xmlns:a16="http://schemas.microsoft.com/office/drawing/2014/main" id="{C7799149-BCFC-E69A-0308-0DF9A2D1E0E2}"/>
              </a:ext>
            </a:extLst>
          </p:cNvPr>
          <p:cNvSpPr txBox="1"/>
          <p:nvPr/>
        </p:nvSpPr>
        <p:spPr>
          <a:xfrm>
            <a:off x="1235428" y="1943768"/>
            <a:ext cx="7524488" cy="3323987"/>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vi-VN" sz="3500" b="1" dirty="0">
                <a:latin typeface="Cambria" panose="02040503050406030204" pitchFamily="18" charset="0"/>
                <a:ea typeface="Cambria" panose="02040503050406030204" pitchFamily="18" charset="0"/>
              </a:rPr>
              <a:t>Một tình bạn đẹp là một tình bạn dựa trên sự chân thành, thấu hiểu, và sẻ chia. Những người bạn tốt sẽ luôn ở bên cạnh ta, giúp đỡ ta trong lúc khó khăn, và chia sẻ niềm vui với ta trong những lúc vui vẻ.</a:t>
            </a:r>
          </a:p>
        </p:txBody>
      </p:sp>
    </p:spTree>
    <p:extLst>
      <p:ext uri="{BB962C8B-B14F-4D97-AF65-F5344CB8AC3E}">
        <p14:creationId xmlns:p14="http://schemas.microsoft.com/office/powerpoint/2010/main" val="140768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983E3D0-D410-5EDA-5283-7481AF817253}"/>
              </a:ext>
            </a:extLst>
          </p:cNvPr>
          <p:cNvSpPr/>
          <p:nvPr/>
        </p:nvSpPr>
        <p:spPr>
          <a:xfrm>
            <a:off x="854552" y="235975"/>
            <a:ext cx="10500851" cy="125377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7AB9C7C-484F-4915-189F-4824B8A7DF93}"/>
              </a:ext>
            </a:extLst>
          </p:cNvPr>
          <p:cNvSpPr txBox="1"/>
          <p:nvPr/>
        </p:nvSpPr>
        <p:spPr>
          <a:xfrm>
            <a:off x="983668" y="284162"/>
            <a:ext cx="10176387" cy="1200329"/>
          </a:xfrm>
          <a:prstGeom prst="rect">
            <a:avLst/>
          </a:prstGeom>
          <a:noFill/>
        </p:spPr>
        <p:txBody>
          <a:bodyPr wrap="square" rtlCol="0">
            <a:spAutoFit/>
          </a:bodyPr>
          <a:lstStyle/>
          <a:p>
            <a:pPr lvl="0" algn="ct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Theo </a:t>
            </a:r>
            <a:r>
              <a:rPr lang="en-US" sz="36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em</a:t>
            </a: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hình</a:t>
            </a: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ảnh</a:t>
            </a: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hộp</a:t>
            </a: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quả</a:t>
            </a: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màu</a:t>
            </a: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thiên</a:t>
            </a: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thanh</a:t>
            </a: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trong</a:t>
            </a: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câu</a:t>
            </a: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chuyện</a:t>
            </a: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có</a:t>
            </a: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ý </a:t>
            </a:r>
            <a:r>
              <a:rPr lang="en-US" sz="36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nghĩa</a:t>
            </a: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r>
              <a:rPr lang="en-US" sz="3600" b="1" dirty="0" err="1">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gì</a:t>
            </a:r>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 </a:t>
            </a:r>
            <a:endPar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465E2733-2976-F074-B48B-7521EF8EFF7E}"/>
              </a:ext>
            </a:extLst>
          </p:cNvPr>
          <p:cNvGrpSpPr/>
          <p:nvPr/>
        </p:nvGrpSpPr>
        <p:grpSpPr>
          <a:xfrm>
            <a:off x="4245429" y="1305797"/>
            <a:ext cx="7946571" cy="4474515"/>
            <a:chOff x="973232" y="1806837"/>
            <a:chExt cx="7946571" cy="3652634"/>
          </a:xfrm>
        </p:grpSpPr>
        <p:sp>
          <p:nvSpPr>
            <p:cNvPr id="6" name="Rectangle: Rounded Corners 5">
              <a:extLst>
                <a:ext uri="{FF2B5EF4-FFF2-40B4-BE49-F238E27FC236}">
                  <a16:creationId xmlns:a16="http://schemas.microsoft.com/office/drawing/2014/main" id="{E8EFCB13-E605-7D7A-100D-27A498E4D419}"/>
                </a:ext>
              </a:extLst>
            </p:cNvPr>
            <p:cNvSpPr/>
            <p:nvPr/>
          </p:nvSpPr>
          <p:spPr>
            <a:xfrm>
              <a:off x="973232" y="2406174"/>
              <a:ext cx="7282542" cy="3053297"/>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tab pos="2286000" algn="l"/>
                </a:tabLst>
                <a:defRPr/>
              </a:pPr>
              <a:r>
                <a:rPr kumimoji="0" lang="vi-VN" sz="2800" b="1"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Hình ảnh “hộp quà màu thiên thanh” trong câu chuyện thể hiện tình yêu thương, lòng biết ơn của các bạn HS đối với công lao dạy dỗ của thầy cô dành cho mình. Hình ảnh này còn thể hiện tinh thần đoàn kết của các bạn trong lớp, những kỉ niệm đẹp của HS với cô giáo, sự trưởng thành của các bạn HS</a:t>
              </a:r>
              <a:endParaRPr kumimoji="0" lang="vi-VN" sz="2800" b="0" i="0" u="none" strike="noStrike" kern="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7" name="Picture 6" descr="Káº¿t quáº£ hÃ¬nh áº£nh cho right wrong tick icon">
              <a:extLst>
                <a:ext uri="{FF2B5EF4-FFF2-40B4-BE49-F238E27FC236}">
                  <a16:creationId xmlns:a16="http://schemas.microsoft.com/office/drawing/2014/main" id="{4160EB2A-23CE-304E-9DC3-082048F58472}"/>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580205" y="1806837"/>
              <a:ext cx="1339598" cy="11773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3084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D416B5-9E72-6A9A-ED60-9A5DD04E8603}"/>
              </a:ext>
            </a:extLst>
          </p:cNvPr>
          <p:cNvSpPr txBox="1"/>
          <p:nvPr/>
        </p:nvSpPr>
        <p:spPr>
          <a:xfrm>
            <a:off x="348343" y="1012371"/>
            <a:ext cx="11517085" cy="5601533"/>
          </a:xfrm>
          <a:prstGeom prst="rect">
            <a:avLst/>
          </a:prstGeom>
          <a:noFill/>
        </p:spPr>
        <p:txBody>
          <a:bodyPr wrap="square" rtlCol="0">
            <a:spAutoFit/>
          </a:bodyP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Với bọn trẻ chúng tôi, ngày lễ Mừng xuân vào tháng Năm luôn đáng mong chờ, bởi đó là dịp chúng tôi được vui đùa thoả thích. Chúng tôi thường bí mật làm những giỏ hoa rực rỡ, đặt lên bậc thềm nhà người quen hoặc bạn bè, gõ cửa rồi ba chân bốn cẳng chạy trốn thật nhanh. Từ xa, chúng tôi hồi hộp theo dõi chủ nhà mở cửa, cầm món quà lên với vẻ ngạc nhiên, thích thú.</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Tôi còn nhớ lễ Mừng xuân năm tôi học lớp Năm. Lúc đó, tôi đang giận Pam, cô bạn thân nhất của mình. Từ nhỏ Pam và tôi đã thân nhau như hình với bóng. Gần đây, một gia đình mới dọn đến thị trấn của chúng tôi và Pam đã kết thân với con gái của họ. Mặc dù chúng tôi vẫn chơi với nhau, nhưng thời gian Pam dành cho tôi không còn nhiều như trước. Tôi cảm thấy như bị bỏ rơi. Giận Pam, tôi không chơi với bạn mấy ngày. Khi mẹ hỏi tôi có mang hoa cho Pam không, tôi trả lời: “Không bao giờ, mẹ ạ!”. Mẹ dừng tay làm bếp, ôm tôi và an ủi. Cơn tủi thân bỗng dâng lên và tôi oà khóc nức nở. Mẹ dịu dàng vuốt tóc và lau nước mắt cho tôi. Mẹ bảo càng lớn, chúng tôi sẽ càng có nhiều bạn. Những người bạn không thể chỉ chơi với một mình tôi. Và ngay cả tôi cũng không thể chỉ chơi với một người bạn.</a:t>
            </a: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Cuối cùng, tôi cũng quyết định tặng Pam một giỏ hoa. Tôi chọn thật nhiều hoa màu vàng mà Pam yêu thích, rồi nhờ chị tôi đem đến nhà bạn. Từ chỗ nấp, tôi thấy Pam nâng giỏ hoa lên, dịu dàng áp mặt vào những bông hoa và nói to như để tôi nghe được: “Cảm ơn Xu-di, hi vọng cậu không còn giận mình!”.</a:t>
            </a:r>
          </a:p>
          <a:p>
            <a:pPr algn="just"/>
            <a:r>
              <a:rPr lang="vi-VN" sz="2000" b="0" i="0" dirty="0">
                <a:solidFill>
                  <a:srgbClr val="000000"/>
                </a:solidFill>
                <a:effectLst/>
                <a:latin typeface="Cambria" panose="02040503050406030204" pitchFamily="18" charset="0"/>
                <a:ea typeface="Cambria" panose="02040503050406030204" pitchFamily="18" charset="0"/>
              </a:rPr>
              <a:t>Lần ấy tôi học được rằng là bạn bè đích thực, ta sẽ đặt bạn trong tim nhưng không buộc họ luôn ở bên mình.</a:t>
            </a:r>
          </a:p>
          <a:p>
            <a:pPr algn="r"/>
            <a:r>
              <a:rPr lang="vi-VN" sz="2000" b="0" i="0" dirty="0">
                <a:solidFill>
                  <a:srgbClr val="000000"/>
                </a:solidFill>
                <a:effectLst/>
                <a:latin typeface="Cambria" panose="02040503050406030204" pitchFamily="18" charset="0"/>
                <a:ea typeface="Cambria" panose="02040503050406030204" pitchFamily="18" charset="0"/>
              </a:rPr>
              <a:t>(</a:t>
            </a:r>
            <a:r>
              <a:rPr lang="vi-VN" sz="2000" b="0" i="1" dirty="0">
                <a:solidFill>
                  <a:srgbClr val="000000"/>
                </a:solidFill>
                <a:effectLst/>
                <a:latin typeface="Cambria" panose="02040503050406030204" pitchFamily="18" charset="0"/>
                <a:ea typeface="Cambria" panose="02040503050406030204" pitchFamily="18" charset="0"/>
              </a:rPr>
              <a:t>Theo</a:t>
            </a:r>
            <a:r>
              <a:rPr lang="vi-VN" sz="2000" b="0" i="0" dirty="0">
                <a:solidFill>
                  <a:srgbClr val="000000"/>
                </a:solidFill>
                <a:effectLst/>
                <a:latin typeface="Cambria" panose="02040503050406030204" pitchFamily="18" charset="0"/>
                <a:ea typeface="Cambria" panose="02040503050406030204" pitchFamily="18" charset="0"/>
              </a:rPr>
              <a:t> Minh Hương)</a:t>
            </a:r>
          </a:p>
        </p:txBody>
      </p:sp>
      <p:pic>
        <p:nvPicPr>
          <p:cNvPr id="7" name="Picture 6">
            <a:extLst>
              <a:ext uri="{FF2B5EF4-FFF2-40B4-BE49-F238E27FC236}">
                <a16:creationId xmlns:a16="http://schemas.microsoft.com/office/drawing/2014/main" id="{32004672-77D7-FFA7-A1E5-F77730F5D09D}"/>
              </a:ext>
            </a:extLst>
          </p:cNvPr>
          <p:cNvPicPr>
            <a:picLocks noChangeAspect="1"/>
          </p:cNvPicPr>
          <p:nvPr/>
        </p:nvPicPr>
        <p:blipFill>
          <a:blip r:embed="rId2"/>
          <a:stretch>
            <a:fillRect/>
          </a:stretch>
        </p:blipFill>
        <p:spPr>
          <a:xfrm>
            <a:off x="4027096" y="324357"/>
            <a:ext cx="4224894" cy="853514"/>
          </a:xfrm>
          <a:prstGeom prst="rect">
            <a:avLst/>
          </a:prstGeom>
        </p:spPr>
      </p:pic>
    </p:spTree>
    <p:extLst>
      <p:ext uri="{BB962C8B-B14F-4D97-AF65-F5344CB8AC3E}">
        <p14:creationId xmlns:p14="http://schemas.microsoft.com/office/powerpoint/2010/main" val="21908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C5A432-115A-886C-789C-780EA261F067}"/>
              </a:ext>
            </a:extLst>
          </p:cNvPr>
          <p:cNvPicPr>
            <a:picLocks noChangeAspect="1"/>
          </p:cNvPicPr>
          <p:nvPr/>
        </p:nvPicPr>
        <p:blipFill>
          <a:blip r:embed="rId3"/>
          <a:stretch>
            <a:fillRect/>
          </a:stretch>
        </p:blipFill>
        <p:spPr>
          <a:xfrm>
            <a:off x="3639978" y="194552"/>
            <a:ext cx="4694327" cy="1694835"/>
          </a:xfrm>
          <a:prstGeom prst="rect">
            <a:avLst/>
          </a:prstGeom>
        </p:spPr>
      </p:pic>
      <p:pic>
        <p:nvPicPr>
          <p:cNvPr id="10" name="Picture 9">
            <a:extLst>
              <a:ext uri="{FF2B5EF4-FFF2-40B4-BE49-F238E27FC236}">
                <a16:creationId xmlns:a16="http://schemas.microsoft.com/office/drawing/2014/main" id="{E931FE19-9C7B-4F9D-55F4-0338B3B90F4A}"/>
              </a:ext>
            </a:extLst>
          </p:cNvPr>
          <p:cNvPicPr>
            <a:picLocks noChangeAspect="1"/>
          </p:cNvPicPr>
          <p:nvPr/>
        </p:nvPicPr>
        <p:blipFill>
          <a:blip r:embed="rId4"/>
          <a:stretch>
            <a:fillRect/>
          </a:stretch>
        </p:blipFill>
        <p:spPr>
          <a:xfrm>
            <a:off x="1119063" y="1522282"/>
            <a:ext cx="1394064" cy="1351301"/>
          </a:xfrm>
          <a:prstGeom prst="rect">
            <a:avLst/>
          </a:prstGeom>
        </p:spPr>
      </p:pic>
      <p:pic>
        <p:nvPicPr>
          <p:cNvPr id="11" name="Picture 10">
            <a:extLst>
              <a:ext uri="{FF2B5EF4-FFF2-40B4-BE49-F238E27FC236}">
                <a16:creationId xmlns:a16="http://schemas.microsoft.com/office/drawing/2014/main" id="{C9E70403-DB67-278E-FCB7-B5E67F35144C}"/>
              </a:ext>
            </a:extLst>
          </p:cNvPr>
          <p:cNvPicPr>
            <a:picLocks noChangeAspect="1"/>
          </p:cNvPicPr>
          <p:nvPr/>
        </p:nvPicPr>
        <p:blipFill>
          <a:blip r:embed="rId5"/>
          <a:stretch>
            <a:fillRect/>
          </a:stretch>
        </p:blipFill>
        <p:spPr>
          <a:xfrm>
            <a:off x="1067576" y="2679149"/>
            <a:ext cx="1461807" cy="1416966"/>
          </a:xfrm>
          <a:prstGeom prst="rect">
            <a:avLst/>
          </a:prstGeom>
        </p:spPr>
      </p:pic>
      <p:pic>
        <p:nvPicPr>
          <p:cNvPr id="12" name="Picture 11">
            <a:extLst>
              <a:ext uri="{FF2B5EF4-FFF2-40B4-BE49-F238E27FC236}">
                <a16:creationId xmlns:a16="http://schemas.microsoft.com/office/drawing/2014/main" id="{C9046F9C-853A-F675-8A26-FBA1ABDACDCD}"/>
              </a:ext>
            </a:extLst>
          </p:cNvPr>
          <p:cNvPicPr>
            <a:picLocks noChangeAspect="1"/>
          </p:cNvPicPr>
          <p:nvPr/>
        </p:nvPicPr>
        <p:blipFill>
          <a:blip r:embed="rId6"/>
          <a:stretch>
            <a:fillRect/>
          </a:stretch>
        </p:blipFill>
        <p:spPr>
          <a:xfrm>
            <a:off x="932687" y="3762588"/>
            <a:ext cx="1461525" cy="1416966"/>
          </a:xfrm>
          <a:prstGeom prst="rect">
            <a:avLst/>
          </a:prstGeom>
        </p:spPr>
      </p:pic>
      <p:grpSp>
        <p:nvGrpSpPr>
          <p:cNvPr id="14" name="组合 44">
            <a:extLst>
              <a:ext uri="{FF2B5EF4-FFF2-40B4-BE49-F238E27FC236}">
                <a16:creationId xmlns:a16="http://schemas.microsoft.com/office/drawing/2014/main" id="{69F5A289-2746-89F1-FF07-B3EA8ED7F43D}"/>
              </a:ext>
            </a:extLst>
          </p:cNvPr>
          <p:cNvGrpSpPr/>
          <p:nvPr/>
        </p:nvGrpSpPr>
        <p:grpSpPr>
          <a:xfrm>
            <a:off x="2618673" y="1786997"/>
            <a:ext cx="8047467" cy="997675"/>
            <a:chOff x="2360277" y="2671670"/>
            <a:chExt cx="3089358" cy="892629"/>
          </a:xfrm>
        </p:grpSpPr>
        <p:grpSp>
          <p:nvGrpSpPr>
            <p:cNvPr id="15" name="组合 30">
              <a:extLst>
                <a:ext uri="{FF2B5EF4-FFF2-40B4-BE49-F238E27FC236}">
                  <a16:creationId xmlns:a16="http://schemas.microsoft.com/office/drawing/2014/main" id="{41A9975E-81E4-2329-F803-F5867ED380D1}"/>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17" name="圆角矩形 27">
                <a:extLst>
                  <a:ext uri="{FF2B5EF4-FFF2-40B4-BE49-F238E27FC236}">
                    <a16:creationId xmlns:a16="http://schemas.microsoft.com/office/drawing/2014/main" id="{54738778-C44D-49CE-59EC-A412223B0A3B}"/>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18" name="圆角矩形 28">
                <a:extLst>
                  <a:ext uri="{FF2B5EF4-FFF2-40B4-BE49-F238E27FC236}">
                    <a16:creationId xmlns:a16="http://schemas.microsoft.com/office/drawing/2014/main" id="{117FA147-5B87-7429-4D95-CF2CFB57032E}"/>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16" name="文本框 40">
              <a:extLst>
                <a:ext uri="{FF2B5EF4-FFF2-40B4-BE49-F238E27FC236}">
                  <a16:creationId xmlns:a16="http://schemas.microsoft.com/office/drawing/2014/main" id="{420B8871-BF42-174C-A91F-126EEA82CA6F}"/>
                </a:ext>
              </a:extLst>
            </p:cNvPr>
            <p:cNvSpPr txBox="1"/>
            <p:nvPr/>
          </p:nvSpPr>
          <p:spPr>
            <a:xfrm>
              <a:off x="2723360" y="2856382"/>
              <a:ext cx="2424449" cy="622682"/>
            </a:xfrm>
            <a:prstGeom prst="rect">
              <a:avLst/>
            </a:prstGeom>
            <a:noFill/>
          </p:spPr>
          <p:txBody>
            <a:bodyPr wrap="none" rtlCol="0">
              <a:spAutoFit/>
            </a:bodyPr>
            <a:lstStyle/>
            <a:p>
              <a:pPr marL="0" marR="0" algn="just">
                <a:lnSpc>
                  <a:spcPct val="120000"/>
                </a:lnSpc>
                <a:spcBef>
                  <a:spcPts val="0"/>
                </a:spcBef>
                <a:spcAft>
                  <a:spcPts val="0"/>
                </a:spcAft>
              </a:pPr>
              <a:r>
                <a:rPr lang="en-US" sz="3600" b="1" dirty="0" err="1">
                  <a:effectLst/>
                  <a:latin typeface="Cambria" panose="02040503050406030204" pitchFamily="18" charset="0"/>
                  <a:ea typeface="Cambria" panose="02040503050406030204" pitchFamily="18" charset="0"/>
                </a:rPr>
                <a:t>Từ</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đầu</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ngạc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nhiên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thích</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thú</a:t>
              </a:r>
              <a:r>
                <a:rPr lang="en-US" sz="3600" b="1" dirty="0">
                  <a:effectLst/>
                  <a:latin typeface="Cambria" panose="02040503050406030204" pitchFamily="18" charset="0"/>
                  <a:ea typeface="Cambria" panose="02040503050406030204" pitchFamily="18" charset="0"/>
                </a:rPr>
                <a:t>.</a:t>
              </a:r>
            </a:p>
          </p:txBody>
        </p:sp>
      </p:grpSp>
      <p:grpSp>
        <p:nvGrpSpPr>
          <p:cNvPr id="19" name="组合 44">
            <a:extLst>
              <a:ext uri="{FF2B5EF4-FFF2-40B4-BE49-F238E27FC236}">
                <a16:creationId xmlns:a16="http://schemas.microsoft.com/office/drawing/2014/main" id="{BF390ACD-5D7C-5D8A-2B7B-749C767C0D79}"/>
              </a:ext>
            </a:extLst>
          </p:cNvPr>
          <p:cNvGrpSpPr/>
          <p:nvPr/>
        </p:nvGrpSpPr>
        <p:grpSpPr>
          <a:xfrm>
            <a:off x="2613887" y="2914378"/>
            <a:ext cx="8047467" cy="997675"/>
            <a:chOff x="2360277" y="2671670"/>
            <a:chExt cx="3089358" cy="892629"/>
          </a:xfrm>
        </p:grpSpPr>
        <p:grpSp>
          <p:nvGrpSpPr>
            <p:cNvPr id="20" name="组合 30">
              <a:extLst>
                <a:ext uri="{FF2B5EF4-FFF2-40B4-BE49-F238E27FC236}">
                  <a16:creationId xmlns:a16="http://schemas.microsoft.com/office/drawing/2014/main" id="{D713F148-66FB-F1D0-E5DB-3153175D3F24}"/>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2" name="圆角矩形 27">
                <a:extLst>
                  <a:ext uri="{FF2B5EF4-FFF2-40B4-BE49-F238E27FC236}">
                    <a16:creationId xmlns:a16="http://schemas.microsoft.com/office/drawing/2014/main" id="{F1F40B0E-419A-B837-3482-8D6A3A5E4204}"/>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23" name="圆角矩形 28">
                <a:extLst>
                  <a:ext uri="{FF2B5EF4-FFF2-40B4-BE49-F238E27FC236}">
                    <a16:creationId xmlns:a16="http://schemas.microsoft.com/office/drawing/2014/main" id="{7693AC7C-3D72-5093-D04E-C4989CA43304}"/>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21" name="文本框 40">
              <a:extLst>
                <a:ext uri="{FF2B5EF4-FFF2-40B4-BE49-F238E27FC236}">
                  <a16:creationId xmlns:a16="http://schemas.microsoft.com/office/drawing/2014/main" id="{99B77A39-9116-24DF-CE34-13849B6141AC}"/>
                </a:ext>
              </a:extLst>
            </p:cNvPr>
            <p:cNvSpPr txBox="1"/>
            <p:nvPr/>
          </p:nvSpPr>
          <p:spPr>
            <a:xfrm>
              <a:off x="2545991" y="2856382"/>
              <a:ext cx="2779204" cy="578278"/>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Cambria" panose="02040503050406030204" pitchFamily="18" charset="0"/>
                  <a:ea typeface="Cambria" panose="02040503050406030204" pitchFamily="18" charset="0"/>
                </a:rPr>
                <a:t>Tiếp</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theo</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đến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với</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một</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người</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bạn</a:t>
              </a:r>
              <a:r>
                <a:rPr lang="en-US" sz="3600" b="1" dirty="0">
                  <a:effectLst/>
                  <a:latin typeface="Cambria" panose="02040503050406030204" pitchFamily="18" charset="0"/>
                  <a:ea typeface="Cambria" panose="02040503050406030204" pitchFamily="18" charset="0"/>
                </a:rPr>
                <a:t>.</a:t>
              </a:r>
              <a:endParaRPr kumimoji="0" lang="zh-CN" altLang="en-US" sz="5400" b="1" i="1"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mn-ea"/>
                <a:sym typeface="思源黑体 CN" panose="020B0500000000000000" pitchFamily="34" charset="-122"/>
              </a:endParaRPr>
            </a:p>
          </p:txBody>
        </p:sp>
      </p:grpSp>
      <p:grpSp>
        <p:nvGrpSpPr>
          <p:cNvPr id="24" name="组合 44">
            <a:extLst>
              <a:ext uri="{FF2B5EF4-FFF2-40B4-BE49-F238E27FC236}">
                <a16:creationId xmlns:a16="http://schemas.microsoft.com/office/drawing/2014/main" id="{9E619ACC-8BF8-DA6D-BBD4-1D536350254A}"/>
              </a:ext>
            </a:extLst>
          </p:cNvPr>
          <p:cNvGrpSpPr/>
          <p:nvPr/>
        </p:nvGrpSpPr>
        <p:grpSpPr>
          <a:xfrm>
            <a:off x="2511675" y="4041759"/>
            <a:ext cx="8047467" cy="997675"/>
            <a:chOff x="2360277" y="2671670"/>
            <a:chExt cx="3089358" cy="892629"/>
          </a:xfrm>
        </p:grpSpPr>
        <p:grpSp>
          <p:nvGrpSpPr>
            <p:cNvPr id="25" name="组合 30">
              <a:extLst>
                <a:ext uri="{FF2B5EF4-FFF2-40B4-BE49-F238E27FC236}">
                  <a16:creationId xmlns:a16="http://schemas.microsoft.com/office/drawing/2014/main" id="{AC8CFBDE-4701-C66F-8B9A-9AEC3A595879}"/>
                </a:ext>
              </a:extLst>
            </p:cNvPr>
            <p:cNvGrpSpPr/>
            <p:nvPr/>
          </p:nvGrpSpPr>
          <p:grpSpPr>
            <a:xfrm>
              <a:off x="2360277" y="2671670"/>
              <a:ext cx="3089358" cy="892629"/>
              <a:chOff x="1336246" y="3302000"/>
              <a:chExt cx="2413000" cy="990600"/>
            </a:xfrm>
            <a:effectLst>
              <a:outerShdw blurRad="254000" sx="102000" sy="102000" algn="ctr" rotWithShape="0">
                <a:prstClr val="black">
                  <a:alpha val="25000"/>
                </a:prstClr>
              </a:outerShdw>
            </a:effectLst>
          </p:grpSpPr>
          <p:sp>
            <p:nvSpPr>
              <p:cNvPr id="27" name="圆角矩形 27">
                <a:extLst>
                  <a:ext uri="{FF2B5EF4-FFF2-40B4-BE49-F238E27FC236}">
                    <a16:creationId xmlns:a16="http://schemas.microsoft.com/office/drawing/2014/main" id="{B0F215EF-4E5D-6392-0B08-938EDFED761A}"/>
                  </a:ext>
                </a:extLst>
              </p:cNvPr>
              <p:cNvSpPr/>
              <p:nvPr/>
            </p:nvSpPr>
            <p:spPr>
              <a:xfrm>
                <a:off x="1336246"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sp>
            <p:nvSpPr>
              <p:cNvPr id="28" name="圆角矩形 28">
                <a:extLst>
                  <a:ext uri="{FF2B5EF4-FFF2-40B4-BE49-F238E27FC236}">
                    <a16:creationId xmlns:a16="http://schemas.microsoft.com/office/drawing/2014/main" id="{DCDEEF97-DC8D-2BFC-1192-1A1E00555C3C}"/>
                  </a:ext>
                </a:extLst>
              </p:cNvPr>
              <p:cNvSpPr/>
              <p:nvPr/>
            </p:nvSpPr>
            <p:spPr>
              <a:xfrm>
                <a:off x="1386922" y="3378199"/>
                <a:ext cx="2308778" cy="858521"/>
              </a:xfrm>
              <a:prstGeom prst="roundRect">
                <a:avLst>
                  <a:gd name="adj" fmla="val 50000"/>
                </a:avLst>
              </a:prstGeom>
              <a:solidFill>
                <a:schemeClr val="bg1"/>
              </a:solidFill>
              <a:ln w="19050">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prstClr val="white"/>
                  </a:solidFill>
                  <a:effectLst/>
                  <a:uLnTx/>
                  <a:uFillTx/>
                  <a:latin typeface="Cambria" panose="02040503050406030204" pitchFamily="18" charset="0"/>
                  <a:ea typeface="思源黑体 CN"/>
                </a:endParaRPr>
              </a:p>
            </p:txBody>
          </p:sp>
        </p:grpSp>
        <p:sp>
          <p:nvSpPr>
            <p:cNvPr id="26" name="文本框 40">
              <a:extLst>
                <a:ext uri="{FF2B5EF4-FFF2-40B4-BE49-F238E27FC236}">
                  <a16:creationId xmlns:a16="http://schemas.microsoft.com/office/drawing/2014/main" id="{9F26D57F-5854-1E9F-3994-102694D7FC7A}"/>
                </a:ext>
              </a:extLst>
            </p:cNvPr>
            <p:cNvSpPr txBox="1"/>
            <p:nvPr/>
          </p:nvSpPr>
          <p:spPr>
            <a:xfrm>
              <a:off x="3384710" y="2856382"/>
              <a:ext cx="1101752" cy="622682"/>
            </a:xfrm>
            <a:prstGeom prst="rect">
              <a:avLst/>
            </a:prstGeom>
            <a:noFill/>
          </p:spPr>
          <p:txBody>
            <a:bodyPr wrap="none" rtlCol="0">
              <a:spAutoFit/>
            </a:bodyPr>
            <a:lstStyle/>
            <a:p>
              <a:pPr marL="0" marR="0" algn="just">
                <a:lnSpc>
                  <a:spcPct val="120000"/>
                </a:lnSpc>
                <a:spcBef>
                  <a:spcPts val="0"/>
                </a:spcBef>
                <a:spcAft>
                  <a:spcPts val="0"/>
                </a:spcAft>
              </a:pPr>
              <a:r>
                <a:rPr lang="en-US" sz="3600" b="1" dirty="0" err="1">
                  <a:effectLst/>
                  <a:latin typeface="Cambria" panose="02040503050406030204" pitchFamily="18" charset="0"/>
                  <a:ea typeface="Cambria" panose="02040503050406030204" pitchFamily="18" charset="0"/>
                </a:rPr>
                <a:t>Phần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còn</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lại</a:t>
              </a:r>
              <a:r>
                <a:rPr lang="en-US" sz="3600" b="1" dirty="0">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317980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subTnLst>
                                    <p:audio>
                                      <p:cMediaNode>
                                        <p:cTn display="0" masterRel="sameClick">
                                          <p:stCondLst>
                                            <p:cond evt="begin" delay="0">
                                              <p:tn val="27"/>
                                            </p:cond>
                                          </p:stCondLst>
                                          <p:endCondLst>
                                            <p:cond evt="onStopAudio" delay="0">
                                              <p:tgtEl>
                                                <p:sldTgt/>
                                              </p:tgtEl>
                                            </p:cond>
                                          </p:endCondLst>
                                        </p:cTn>
                                        <p:tgtEl>
                                          <p:sndTgt r:embed="rId2" name="chimes.wav"/>
                                        </p:tgtEl>
                                      </p:cMediaNode>
                                    </p:audio>
                                  </p:sub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60698-2B09-9B17-3183-C0AAFEE61D17}"/>
              </a:ext>
            </a:extLst>
          </p:cNvPr>
          <p:cNvPicPr>
            <a:picLocks noChangeAspect="1"/>
          </p:cNvPicPr>
          <p:nvPr/>
        </p:nvPicPr>
        <p:blipFill>
          <a:blip r:embed="rId2"/>
          <a:stretch>
            <a:fillRect/>
          </a:stretch>
        </p:blipFill>
        <p:spPr>
          <a:xfrm>
            <a:off x="2517336" y="533743"/>
            <a:ext cx="7157324" cy="1694835"/>
          </a:xfrm>
          <a:prstGeom prst="rect">
            <a:avLst/>
          </a:prstGeom>
        </p:spPr>
      </p:pic>
      <p:grpSp>
        <p:nvGrpSpPr>
          <p:cNvPr id="6" name="Group 5">
            <a:extLst>
              <a:ext uri="{FF2B5EF4-FFF2-40B4-BE49-F238E27FC236}">
                <a16:creationId xmlns:a16="http://schemas.microsoft.com/office/drawing/2014/main" id="{09498320-23EC-AB31-1F78-C7ABFAD14B46}"/>
              </a:ext>
            </a:extLst>
          </p:cNvPr>
          <p:cNvGrpSpPr/>
          <p:nvPr/>
        </p:nvGrpSpPr>
        <p:grpSpPr>
          <a:xfrm>
            <a:off x="868465" y="2391955"/>
            <a:ext cx="10455066" cy="3046388"/>
            <a:chOff x="1033549" y="3254855"/>
            <a:chExt cx="9639993" cy="3046388"/>
          </a:xfrm>
        </p:grpSpPr>
        <p:sp>
          <p:nvSpPr>
            <p:cNvPr id="8" name="Rectangle: Rounded Corners 7">
              <a:extLst>
                <a:ext uri="{FF2B5EF4-FFF2-40B4-BE49-F238E27FC236}">
                  <a16:creationId xmlns:a16="http://schemas.microsoft.com/office/drawing/2014/main" id="{1F5657EA-EFC6-0F4B-A6E6-C5E0D6FAD564}"/>
                </a:ext>
              </a:extLst>
            </p:cNvPr>
            <p:cNvSpPr/>
            <p:nvPr/>
          </p:nvSpPr>
          <p:spPr>
            <a:xfrm>
              <a:off x="1033549" y="3254855"/>
              <a:ext cx="9639993" cy="3046388"/>
            </a:xfrm>
            <a:prstGeom prst="roundRect">
              <a:avLst/>
            </a:prstGeom>
            <a:solidFill>
              <a:srgbClr val="FFD8C8"/>
            </a:solidFill>
            <a:ln>
              <a:solidFill>
                <a:srgbClr val="F65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27BE3AA-EC45-CE77-6216-3E6E8CFC441A}"/>
                </a:ext>
              </a:extLst>
            </p:cNvPr>
            <p:cNvSpPr txBox="1"/>
            <p:nvPr/>
          </p:nvSpPr>
          <p:spPr>
            <a:xfrm>
              <a:off x="1339780" y="3536410"/>
              <a:ext cx="9070596" cy="2554545"/>
            </a:xfrm>
            <a:prstGeom prst="rect">
              <a:avLst/>
            </a:prstGeom>
            <a:noFill/>
          </p:spPr>
          <p:txBody>
            <a:bodyPr wrap="square">
              <a:spAutoFit/>
            </a:bodyPr>
            <a:lstStyle/>
            <a:p>
              <a:pPr marL="0" marR="0" algn="just">
                <a:spcBef>
                  <a:spcPts val="0"/>
                </a:spcBef>
                <a:spcAft>
                  <a:spcPts val="0"/>
                </a:spcAft>
              </a:pP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Chúng</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tôi</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thường</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bí</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mật</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làm</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những</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giỏ</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hoa</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rực</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rỡ</a:t>
              </a:r>
              <a:r>
                <a:rPr lang="en-US" sz="4000" b="1" i="1" dirty="0">
                  <a:effectLst/>
                  <a:latin typeface="Cambria" panose="02040503050406030204" pitchFamily="18" charset="0"/>
                  <a:ea typeface="Cambria" panose="02040503050406030204" pitchFamily="18" charset="0"/>
                </a:rPr>
                <a:t>,</a:t>
              </a:r>
              <a:r>
                <a:rPr lang="en-US" sz="4000" b="1" i="1" dirty="0">
                  <a:solidFill>
                    <a:srgbClr val="FF0066"/>
                  </a:solidFill>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đặt</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lên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bậc</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thềm</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nhà</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người</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quen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hoặc</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bạn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bè</a:t>
              </a:r>
              <a:r>
                <a:rPr lang="en-US" sz="4000" b="1" i="1" dirty="0">
                  <a:effectLst/>
                  <a:latin typeface="Cambria" panose="02040503050406030204" pitchFamily="18" charset="0"/>
                  <a:ea typeface="Cambria" panose="02040503050406030204" pitchFamily="18" charset="0"/>
                </a:rPr>
                <a:t>,</a:t>
              </a:r>
              <a:r>
                <a:rPr lang="en-US" sz="4000" b="1" i="1" dirty="0">
                  <a:solidFill>
                    <a:srgbClr val="FF0066"/>
                  </a:solidFill>
                  <a:effectLst/>
                  <a:latin typeface="Cambria" panose="02040503050406030204" pitchFamily="18" charset="0"/>
                  <a:ea typeface="Cambria" panose="02040503050406030204" pitchFamily="18" charset="0"/>
                </a:rPr>
                <a:t>/</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gõ</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cửa</a:t>
              </a:r>
              <a:r>
                <a:rPr lang="en-US" sz="4000" b="1" i="1" dirty="0">
                  <a:effectLst/>
                  <a:latin typeface="Cambria" panose="02040503050406030204" pitchFamily="18" charset="0"/>
                  <a:ea typeface="Cambria" panose="02040503050406030204" pitchFamily="18" charset="0"/>
                </a:rPr>
                <a:t>,</a:t>
              </a:r>
              <a:r>
                <a:rPr lang="en-US" sz="4000" b="1" i="1" dirty="0">
                  <a:solidFill>
                    <a:srgbClr val="FF0066"/>
                  </a:solidFill>
                  <a:effectLst/>
                  <a:latin typeface="Cambria" panose="02040503050406030204" pitchFamily="18" charset="0"/>
                  <a:ea typeface="Cambria" panose="02040503050406030204" pitchFamily="18" charset="0"/>
                </a:rPr>
                <a:t>/</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rồi</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ba</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chân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bốn</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cẳng</a:t>
              </a:r>
              <a:r>
                <a:rPr lang="en-US" sz="4000" b="1" i="1" dirty="0">
                  <a:solidFill>
                    <a:srgbClr val="FF0066"/>
                  </a:solidFill>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chạy</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thật</a:t>
              </a:r>
              <a:r>
                <a:rPr lang="en-US" sz="4000" b="1" i="1" dirty="0">
                  <a:effectLst/>
                  <a:latin typeface="Cambria" panose="02040503050406030204" pitchFamily="18" charset="0"/>
                  <a:ea typeface="Cambria" panose="02040503050406030204" pitchFamily="18" charset="0"/>
                </a:rPr>
                <a:t> </a:t>
              </a:r>
              <a:r>
                <a:rPr lang="en-US" sz="4000" b="1" i="1" dirty="0" err="1">
                  <a:effectLst/>
                  <a:latin typeface="Cambria" panose="02040503050406030204" pitchFamily="18" charset="0"/>
                  <a:ea typeface="Cambria" panose="02040503050406030204" pitchFamily="18" charset="0"/>
                </a:rPr>
                <a:t>nhanh</a:t>
              </a:r>
              <a:r>
                <a:rPr lang="en-US" sz="4000" b="1" i="1" dirty="0">
                  <a:effectLst/>
                  <a:latin typeface="Cambria" panose="02040503050406030204" pitchFamily="18" charset="0"/>
                  <a:ea typeface="Cambria" panose="02040503050406030204" pitchFamily="18" charset="0"/>
                </a:rPr>
                <a:t>.</a:t>
              </a:r>
              <a:endParaRPr lang="en-US" sz="40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7350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FF3175F-3779-604B-0896-F4372AEBDFD6}"/>
              </a:ext>
            </a:extLst>
          </p:cNvPr>
          <p:cNvGrpSpPr/>
          <p:nvPr/>
        </p:nvGrpSpPr>
        <p:grpSpPr>
          <a:xfrm>
            <a:off x="2922713" y="167005"/>
            <a:ext cx="8546386" cy="2613306"/>
            <a:chOff x="2505740" y="798716"/>
            <a:chExt cx="7878725" cy="1916171"/>
          </a:xfrm>
        </p:grpSpPr>
        <p:grpSp>
          <p:nvGrpSpPr>
            <p:cNvPr id="6" name="组合 31">
              <a:extLst>
                <a:ext uri="{FF2B5EF4-FFF2-40B4-BE49-F238E27FC236}">
                  <a16:creationId xmlns:a16="http://schemas.microsoft.com/office/drawing/2014/main" id="{F7B89AFF-B3DE-32C0-FDE3-2C43BEBC995E}"/>
                </a:ext>
              </a:extLst>
            </p:cNvPr>
            <p:cNvGrpSpPr/>
            <p:nvPr/>
          </p:nvGrpSpPr>
          <p:grpSpPr>
            <a:xfrm>
              <a:off x="2505740" y="798716"/>
              <a:ext cx="7878725" cy="1916171"/>
              <a:chOff x="1262829" y="3273981"/>
              <a:chExt cx="3732505" cy="1136153"/>
            </a:xfrm>
            <a:effectLst>
              <a:outerShdw blurRad="254000" sx="102000" sy="102000" algn="ctr" rotWithShape="0">
                <a:prstClr val="black">
                  <a:alpha val="25000"/>
                </a:prstClr>
              </a:outerShdw>
            </a:effectLst>
          </p:grpSpPr>
          <p:sp>
            <p:nvSpPr>
              <p:cNvPr id="10" name="圆角矩形 32">
                <a:extLst>
                  <a:ext uri="{FF2B5EF4-FFF2-40B4-BE49-F238E27FC236}">
                    <a16:creationId xmlns:a16="http://schemas.microsoft.com/office/drawing/2014/main" id="{BB62958C-B7C8-5756-51E5-CDA92BC12CB5}"/>
                  </a:ext>
                </a:extLst>
              </p:cNvPr>
              <p:cNvSpPr/>
              <p:nvPr/>
            </p:nvSpPr>
            <p:spPr>
              <a:xfrm>
                <a:off x="1262829" y="3273981"/>
                <a:ext cx="373250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6" name="圆角矩形 33">
                <a:extLst>
                  <a:ext uri="{FF2B5EF4-FFF2-40B4-BE49-F238E27FC236}">
                    <a16:creationId xmlns:a16="http://schemas.microsoft.com/office/drawing/2014/main" id="{DF6CB75B-E790-C2D7-6FC2-7F7380DEC65B}"/>
                  </a:ext>
                </a:extLst>
              </p:cNvPr>
              <p:cNvSpPr/>
              <p:nvPr/>
            </p:nvSpPr>
            <p:spPr>
              <a:xfrm>
                <a:off x="1354876" y="3412797"/>
                <a:ext cx="3548412"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8" name="TextBox 7">
              <a:extLst>
                <a:ext uri="{FF2B5EF4-FFF2-40B4-BE49-F238E27FC236}">
                  <a16:creationId xmlns:a16="http://schemas.microsoft.com/office/drawing/2014/main" id="{5C3B9518-16C3-4272-A599-E133221F7642}"/>
                </a:ext>
              </a:extLst>
            </p:cNvPr>
            <p:cNvSpPr txBox="1"/>
            <p:nvPr/>
          </p:nvSpPr>
          <p:spPr>
            <a:xfrm>
              <a:off x="3049386" y="1058667"/>
              <a:ext cx="6839012" cy="1218634"/>
            </a:xfrm>
            <a:prstGeom prst="rect">
              <a:avLst/>
            </a:prstGeom>
            <a:noFill/>
          </p:spPr>
          <p:txBody>
            <a:bodyPr wrap="square">
              <a:spAutoFit/>
            </a:bodyPr>
            <a:lstStyle/>
            <a:p>
              <a:pPr algn="ctr"/>
              <a:r>
                <a:rPr lang="vi-VN" sz="3400" b="1" dirty="0">
                  <a:solidFill>
                    <a:srgbClr val="127366"/>
                  </a:solidFill>
                  <a:latin typeface="Cambria" panose="02040503050406030204" pitchFamily="18" charset="0"/>
                </a:rPr>
                <a:t>Ngày lễ nào trong năm được các bạn nhỏ mong chờ? Việc làm nào trong ngày đó khiến các bạn thấy thú vị?</a:t>
              </a:r>
              <a:endParaRPr lang="en-US" sz="3400" b="1" dirty="0">
                <a:solidFill>
                  <a:srgbClr val="127366"/>
                </a:solidFill>
                <a:latin typeface="Cambria" panose="02040503050406030204" pitchFamily="18" charset="0"/>
              </a:endParaRPr>
            </a:p>
          </p:txBody>
        </p:sp>
      </p:grpSp>
      <p:pic>
        <p:nvPicPr>
          <p:cNvPr id="17" name="Picture 16">
            <a:extLst>
              <a:ext uri="{FF2B5EF4-FFF2-40B4-BE49-F238E27FC236}">
                <a16:creationId xmlns:a16="http://schemas.microsoft.com/office/drawing/2014/main" id="{26F3470F-C258-D39C-38A8-4FDB2961BD2D}"/>
              </a:ext>
            </a:extLst>
          </p:cNvPr>
          <p:cNvPicPr>
            <a:picLocks noChangeAspect="1"/>
          </p:cNvPicPr>
          <p:nvPr/>
        </p:nvPicPr>
        <p:blipFill>
          <a:blip r:embed="rId2"/>
          <a:stretch>
            <a:fillRect/>
          </a:stretch>
        </p:blipFill>
        <p:spPr>
          <a:xfrm>
            <a:off x="339190" y="369424"/>
            <a:ext cx="2847079" cy="1536325"/>
          </a:xfrm>
          <a:prstGeom prst="rect">
            <a:avLst/>
          </a:prstGeom>
        </p:spPr>
      </p:pic>
      <p:sp>
        <p:nvSpPr>
          <p:cNvPr id="18" name="TextBox 17">
            <a:extLst>
              <a:ext uri="{FF2B5EF4-FFF2-40B4-BE49-F238E27FC236}">
                <a16:creationId xmlns:a16="http://schemas.microsoft.com/office/drawing/2014/main" id="{E133C71E-A3D2-0A37-3257-C4686491507A}"/>
              </a:ext>
            </a:extLst>
          </p:cNvPr>
          <p:cNvSpPr txBox="1"/>
          <p:nvPr/>
        </p:nvSpPr>
        <p:spPr>
          <a:xfrm>
            <a:off x="567748" y="2859592"/>
            <a:ext cx="8177834" cy="3539430"/>
          </a:xfrm>
          <a:prstGeom prst="rect">
            <a:avLst/>
          </a:prstGeom>
          <a:noFill/>
        </p:spPr>
        <p:txBody>
          <a:bodyPr wrap="square">
            <a:spAutoFit/>
          </a:bodyPr>
          <a:lstStyle/>
          <a:p>
            <a:pPr algn="just"/>
            <a:r>
              <a:rPr lang="en-US" sz="3200" b="1" dirty="0">
                <a:solidFill>
                  <a:srgbClr val="002060"/>
                </a:solidFill>
                <a:latin typeface="Cambria" panose="02040503050406030204" pitchFamily="18" charset="0"/>
              </a:rPr>
              <a:t>   </a:t>
            </a:r>
            <a:r>
              <a:rPr lang="vi-VN" sz="3200" b="1" dirty="0">
                <a:solidFill>
                  <a:srgbClr val="002060"/>
                </a:solidFill>
                <a:latin typeface="Cambria" panose="02040503050406030204" pitchFamily="18" charset="0"/>
              </a:rPr>
              <a:t>Ngày lễ được các bạn nhỏ mong chờ là ngày lễ mừng xuân vào tháng năm. Các bạn thường bí mật làm những giỏ hoa rực rỡ, đặt lên bậc thềm nhà người quen hoặc bạn bè, gõ cửa rồi ba chân bốn cẳng chạy trốn thật nhanh, hồi hộp theo dõi chủ nhà có cảm xúc như thế nào trước món quà đó.</a:t>
            </a:r>
            <a:endParaRPr lang="en-US" sz="32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390900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07E20F5-C18A-2C50-7990-DA7477CE6062}"/>
              </a:ext>
            </a:extLst>
          </p:cNvPr>
          <p:cNvGrpSpPr/>
          <p:nvPr/>
        </p:nvGrpSpPr>
        <p:grpSpPr>
          <a:xfrm>
            <a:off x="1813629" y="275919"/>
            <a:ext cx="10163673" cy="1400727"/>
            <a:chOff x="2505740" y="902708"/>
            <a:chExt cx="8106937" cy="1737352"/>
          </a:xfrm>
        </p:grpSpPr>
        <p:grpSp>
          <p:nvGrpSpPr>
            <p:cNvPr id="7" name="组合 31">
              <a:extLst>
                <a:ext uri="{FF2B5EF4-FFF2-40B4-BE49-F238E27FC236}">
                  <a16:creationId xmlns:a16="http://schemas.microsoft.com/office/drawing/2014/main" id="{86910B67-DCC4-E0D3-5BC6-997EE7C8B6CF}"/>
                </a:ext>
              </a:extLst>
            </p:cNvPr>
            <p:cNvGrpSpPr/>
            <p:nvPr/>
          </p:nvGrpSpPr>
          <p:grpSpPr>
            <a:xfrm>
              <a:off x="2505740" y="902708"/>
              <a:ext cx="8106937" cy="1737352"/>
              <a:chOff x="1262829" y="3335641"/>
              <a:chExt cx="3840619" cy="1030126"/>
            </a:xfrm>
            <a:effectLst>
              <a:outerShdw blurRad="254000" sx="102000" sy="102000" algn="ctr" rotWithShape="0">
                <a:prstClr val="black">
                  <a:alpha val="25000"/>
                </a:prstClr>
              </a:outerShdw>
            </a:effectLst>
          </p:grpSpPr>
          <p:sp>
            <p:nvSpPr>
              <p:cNvPr id="11" name="圆角矩形 32">
                <a:extLst>
                  <a:ext uri="{FF2B5EF4-FFF2-40B4-BE49-F238E27FC236}">
                    <a16:creationId xmlns:a16="http://schemas.microsoft.com/office/drawing/2014/main" id="{12579CCB-BC3B-E73A-3E8A-20B99576C620}"/>
                  </a:ext>
                </a:extLst>
              </p:cNvPr>
              <p:cNvSpPr/>
              <p:nvPr/>
            </p:nvSpPr>
            <p:spPr>
              <a:xfrm>
                <a:off x="1262829" y="3335641"/>
                <a:ext cx="3840619" cy="103012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2" name="圆角矩形 33">
                <a:extLst>
                  <a:ext uri="{FF2B5EF4-FFF2-40B4-BE49-F238E27FC236}">
                    <a16:creationId xmlns:a16="http://schemas.microsoft.com/office/drawing/2014/main" id="{97D7F9F2-69C3-6D05-44E1-E7F580C2575F}"/>
                  </a:ext>
                </a:extLst>
              </p:cNvPr>
              <p:cNvSpPr/>
              <p:nvPr/>
            </p:nvSpPr>
            <p:spPr>
              <a:xfrm>
                <a:off x="1354876" y="3373872"/>
                <a:ext cx="3678052" cy="915143"/>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9" name="TextBox 8">
              <a:extLst>
                <a:ext uri="{FF2B5EF4-FFF2-40B4-BE49-F238E27FC236}">
                  <a16:creationId xmlns:a16="http://schemas.microsoft.com/office/drawing/2014/main" id="{83BCA3E6-F4D6-C9F9-D170-B8E0AB9CD338}"/>
                </a:ext>
              </a:extLst>
            </p:cNvPr>
            <p:cNvSpPr txBox="1"/>
            <p:nvPr/>
          </p:nvSpPr>
          <p:spPr>
            <a:xfrm>
              <a:off x="2663750" y="1070856"/>
              <a:ext cx="7638410" cy="1450619"/>
            </a:xfrm>
            <a:prstGeom prst="rect">
              <a:avLst/>
            </a:prstGeom>
            <a:noFill/>
          </p:spPr>
          <p:txBody>
            <a:bodyPr wrap="square">
              <a:spAutoFit/>
            </a:bodyPr>
            <a:lstStyle/>
            <a:p>
              <a:pPr algn="ctr"/>
              <a:r>
                <a:rPr lang="vi-VN" sz="3500" b="1" dirty="0">
                  <a:solidFill>
                    <a:srgbClr val="127366"/>
                  </a:solidFill>
                  <a:latin typeface="Cambria" panose="02040503050406030204" pitchFamily="18" charset="0"/>
                </a:rPr>
                <a:t>Bạn thân  của Xu-di là ai? Vì sao Xu-di lại giận người bạn thân của mình?</a:t>
              </a:r>
              <a:endParaRPr lang="en-US" sz="3500" b="1" dirty="0">
                <a:solidFill>
                  <a:srgbClr val="127366"/>
                </a:solidFill>
                <a:latin typeface="Cambria" panose="02040503050406030204" pitchFamily="18" charset="0"/>
              </a:endParaRPr>
            </a:p>
          </p:txBody>
        </p:sp>
      </p:grpSp>
      <p:pic>
        <p:nvPicPr>
          <p:cNvPr id="14" name="Picture 13">
            <a:extLst>
              <a:ext uri="{FF2B5EF4-FFF2-40B4-BE49-F238E27FC236}">
                <a16:creationId xmlns:a16="http://schemas.microsoft.com/office/drawing/2014/main" id="{DF7D3A7D-77C0-6485-53A9-9A32678649A3}"/>
              </a:ext>
            </a:extLst>
          </p:cNvPr>
          <p:cNvPicPr>
            <a:picLocks noChangeAspect="1"/>
          </p:cNvPicPr>
          <p:nvPr/>
        </p:nvPicPr>
        <p:blipFill>
          <a:blip r:embed="rId2"/>
          <a:stretch>
            <a:fillRect/>
          </a:stretch>
        </p:blipFill>
        <p:spPr>
          <a:xfrm>
            <a:off x="-74363" y="416319"/>
            <a:ext cx="2396499" cy="1245191"/>
          </a:xfrm>
          <a:prstGeom prst="rect">
            <a:avLst/>
          </a:prstGeom>
        </p:spPr>
      </p:pic>
      <p:sp>
        <p:nvSpPr>
          <p:cNvPr id="15" name="TextBox 14">
            <a:extLst>
              <a:ext uri="{FF2B5EF4-FFF2-40B4-BE49-F238E27FC236}">
                <a16:creationId xmlns:a16="http://schemas.microsoft.com/office/drawing/2014/main" id="{078ECFDF-866B-FD13-2C9C-91524C4AD2DB}"/>
              </a:ext>
            </a:extLst>
          </p:cNvPr>
          <p:cNvSpPr txBox="1"/>
          <p:nvPr/>
        </p:nvSpPr>
        <p:spPr>
          <a:xfrm>
            <a:off x="240440" y="1932320"/>
            <a:ext cx="11711120" cy="2862322"/>
          </a:xfrm>
          <a:prstGeom prst="rect">
            <a:avLst/>
          </a:prstGeom>
          <a:noFill/>
        </p:spPr>
        <p:txBody>
          <a:bodyPr wrap="square">
            <a:spAutoFit/>
          </a:bodyPr>
          <a:lstStyle/>
          <a:p>
            <a:pPr algn="just"/>
            <a:r>
              <a:rPr lang="en-US" sz="3600" b="1" dirty="0">
                <a:solidFill>
                  <a:srgbClr val="002060"/>
                </a:solidFill>
                <a:latin typeface="Cambria" panose="02040503050406030204" pitchFamily="18" charset="0"/>
              </a:rPr>
              <a:t>   </a:t>
            </a:r>
            <a:r>
              <a:rPr lang="vi-VN" sz="3600" b="1" dirty="0">
                <a:solidFill>
                  <a:srgbClr val="002060"/>
                </a:solidFill>
                <a:latin typeface="Cambria" panose="02040503050406030204" pitchFamily="18" charset="0"/>
              </a:rPr>
              <a:t>Bạn thân của Xu-di là Pam. Xu-di giận người bạn thân của mình vì có một gia đình mới dọn đến thị trấn của hai người và Pam đã kết thân với con gái của gia đình đó, thời gian Pam dành cho Xu-di không còn nhiều như trước, Xu-di cảm thấy như bị bỏ rơi.</a:t>
            </a:r>
            <a:endParaRPr lang="en-US" sz="36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137533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CB9131E-6099-669F-DF08-F82A05949193}"/>
              </a:ext>
            </a:extLst>
          </p:cNvPr>
          <p:cNvGrpSpPr/>
          <p:nvPr/>
        </p:nvGrpSpPr>
        <p:grpSpPr>
          <a:xfrm>
            <a:off x="3023557" y="130629"/>
            <a:ext cx="8580614" cy="2553012"/>
            <a:chOff x="2505740" y="798719"/>
            <a:chExt cx="7878725" cy="1586115"/>
          </a:xfrm>
        </p:grpSpPr>
        <p:grpSp>
          <p:nvGrpSpPr>
            <p:cNvPr id="6" name="组合 31">
              <a:extLst>
                <a:ext uri="{FF2B5EF4-FFF2-40B4-BE49-F238E27FC236}">
                  <a16:creationId xmlns:a16="http://schemas.microsoft.com/office/drawing/2014/main" id="{67300ECF-E224-BCC0-0AB5-0DC1D779AAD8}"/>
                </a:ext>
              </a:extLst>
            </p:cNvPr>
            <p:cNvGrpSpPr/>
            <p:nvPr/>
          </p:nvGrpSpPr>
          <p:grpSpPr>
            <a:xfrm>
              <a:off x="2505740" y="798719"/>
              <a:ext cx="7878725" cy="1586115"/>
              <a:chOff x="1262829" y="3273982"/>
              <a:chExt cx="3732505" cy="940453"/>
            </a:xfrm>
            <a:effectLst>
              <a:outerShdw blurRad="254000" sx="102000" sy="102000" algn="ctr" rotWithShape="0">
                <a:prstClr val="black">
                  <a:alpha val="25000"/>
                </a:prstClr>
              </a:outerShdw>
            </a:effectLst>
          </p:grpSpPr>
          <p:sp>
            <p:nvSpPr>
              <p:cNvPr id="10" name="圆角矩形 32">
                <a:extLst>
                  <a:ext uri="{FF2B5EF4-FFF2-40B4-BE49-F238E27FC236}">
                    <a16:creationId xmlns:a16="http://schemas.microsoft.com/office/drawing/2014/main" id="{AD540E0E-3CDC-019A-5E9E-D4FE4BA08032}"/>
                  </a:ext>
                </a:extLst>
              </p:cNvPr>
              <p:cNvSpPr/>
              <p:nvPr/>
            </p:nvSpPr>
            <p:spPr>
              <a:xfrm>
                <a:off x="1262829" y="3273982"/>
                <a:ext cx="3732505" cy="9404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6" name="圆角矩形 33">
                <a:extLst>
                  <a:ext uri="{FF2B5EF4-FFF2-40B4-BE49-F238E27FC236}">
                    <a16:creationId xmlns:a16="http://schemas.microsoft.com/office/drawing/2014/main" id="{2D555432-BDC3-8ABF-8EE2-B2A3D324A752}"/>
                  </a:ext>
                </a:extLst>
              </p:cNvPr>
              <p:cNvSpPr/>
              <p:nvPr/>
            </p:nvSpPr>
            <p:spPr>
              <a:xfrm>
                <a:off x="1354876" y="3412797"/>
                <a:ext cx="3548412" cy="661717"/>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思源黑体 CN"/>
                  <a:cs typeface="+mn-cs"/>
                </a:endParaRPr>
              </a:p>
            </p:txBody>
          </p:sp>
        </p:grpSp>
        <p:sp>
          <p:nvSpPr>
            <p:cNvPr id="8" name="TextBox 7">
              <a:extLst>
                <a:ext uri="{FF2B5EF4-FFF2-40B4-BE49-F238E27FC236}">
                  <a16:creationId xmlns:a16="http://schemas.microsoft.com/office/drawing/2014/main" id="{9FD5873C-85D1-9731-C080-2008B079C161}"/>
                </a:ext>
              </a:extLst>
            </p:cNvPr>
            <p:cNvSpPr txBox="1"/>
            <p:nvPr/>
          </p:nvSpPr>
          <p:spPr>
            <a:xfrm>
              <a:off x="2818047" y="1022145"/>
              <a:ext cx="7334398" cy="1089914"/>
            </a:xfrm>
            <a:prstGeom prst="rect">
              <a:avLst/>
            </a:prstGeom>
            <a:noFill/>
          </p:spPr>
          <p:txBody>
            <a:bodyPr wrap="square">
              <a:spAutoFit/>
            </a:bodyPr>
            <a:lstStyle/>
            <a:p>
              <a:pPr algn="ctr"/>
              <a:r>
                <a:rPr lang="vi-VN" sz="3600" b="1" i="0" dirty="0">
                  <a:solidFill>
                    <a:srgbClr val="127366"/>
                  </a:solidFill>
                  <a:effectLst/>
                  <a:latin typeface="Cambria" panose="02040503050406030204" pitchFamily="18" charset="0"/>
                </a:rPr>
                <a:t>Việc Xu-di vẫn quyết định tặng bạn giỏ hoa với nhiều bông màu vàng mà bạn yêu thích thể hiện điều gì?.</a:t>
              </a:r>
              <a:endParaRPr lang="en-US" sz="3600" b="1" dirty="0">
                <a:solidFill>
                  <a:srgbClr val="127366"/>
                </a:solidFill>
                <a:latin typeface="Cambria" panose="02040503050406030204" pitchFamily="18" charset="0"/>
              </a:endParaRPr>
            </a:p>
          </p:txBody>
        </p:sp>
      </p:grpSp>
      <p:pic>
        <p:nvPicPr>
          <p:cNvPr id="17" name="Picture 16">
            <a:extLst>
              <a:ext uri="{FF2B5EF4-FFF2-40B4-BE49-F238E27FC236}">
                <a16:creationId xmlns:a16="http://schemas.microsoft.com/office/drawing/2014/main" id="{497F79AC-EC19-C530-04F0-69B33BD4FBB7}"/>
              </a:ext>
            </a:extLst>
          </p:cNvPr>
          <p:cNvPicPr>
            <a:picLocks noChangeAspect="1"/>
          </p:cNvPicPr>
          <p:nvPr/>
        </p:nvPicPr>
        <p:blipFill>
          <a:blip r:embed="rId2"/>
          <a:stretch>
            <a:fillRect/>
          </a:stretch>
        </p:blipFill>
        <p:spPr>
          <a:xfrm>
            <a:off x="300159" y="386751"/>
            <a:ext cx="2975106" cy="1536325"/>
          </a:xfrm>
          <a:prstGeom prst="rect">
            <a:avLst/>
          </a:prstGeom>
        </p:spPr>
      </p:pic>
      <p:sp>
        <p:nvSpPr>
          <p:cNvPr id="18" name="TextBox 17">
            <a:extLst>
              <a:ext uri="{FF2B5EF4-FFF2-40B4-BE49-F238E27FC236}">
                <a16:creationId xmlns:a16="http://schemas.microsoft.com/office/drawing/2014/main" id="{A314C426-C253-55D5-A9A2-88E9406C2AB8}"/>
              </a:ext>
            </a:extLst>
          </p:cNvPr>
          <p:cNvSpPr txBox="1"/>
          <p:nvPr/>
        </p:nvSpPr>
        <p:spPr>
          <a:xfrm>
            <a:off x="945760" y="2827378"/>
            <a:ext cx="6940061" cy="2308324"/>
          </a:xfrm>
          <a:prstGeom prst="rect">
            <a:avLst/>
          </a:prstGeom>
          <a:noFill/>
        </p:spPr>
        <p:txBody>
          <a:bodyPr wrap="square">
            <a:spAutoFit/>
          </a:bodyPr>
          <a:lstStyle/>
          <a:p>
            <a:pPr algn="ctr"/>
            <a:r>
              <a:rPr lang="en-US" sz="4800" b="1" dirty="0" err="1">
                <a:solidFill>
                  <a:srgbClr val="002060"/>
                </a:solidFill>
                <a:latin typeface="Cambria" panose="02040503050406030204" pitchFamily="18" charset="0"/>
              </a:rPr>
              <a:t>Việc</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đó</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cho</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thấy</a:t>
            </a:r>
            <a:r>
              <a:rPr lang="en-US" sz="4800" b="1" dirty="0">
                <a:solidFill>
                  <a:srgbClr val="002060"/>
                </a:solidFill>
                <a:latin typeface="Cambria" panose="02040503050406030204" pitchFamily="18" charset="0"/>
              </a:rPr>
              <a:t> Xu-di </a:t>
            </a:r>
            <a:r>
              <a:rPr lang="en-US" sz="4800" b="1" dirty="0" err="1">
                <a:solidFill>
                  <a:srgbClr val="002060"/>
                </a:solidFill>
                <a:latin typeface="Cambria" panose="02040503050406030204" pitchFamily="18" charset="0"/>
              </a:rPr>
              <a:t>rất</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yêu</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quý</a:t>
            </a:r>
            <a:r>
              <a:rPr lang="en-US" sz="4800" b="1" dirty="0">
                <a:solidFill>
                  <a:srgbClr val="002060"/>
                </a:solidFill>
                <a:latin typeface="Cambria" panose="02040503050406030204" pitchFamily="18" charset="0"/>
              </a:rPr>
              <a:t> Pam </a:t>
            </a:r>
            <a:r>
              <a:rPr lang="en-US" sz="4800" b="1" dirty="0" err="1">
                <a:solidFill>
                  <a:srgbClr val="002060"/>
                </a:solidFill>
                <a:latin typeface="Cambria" panose="02040503050406030204" pitchFamily="18" charset="0"/>
              </a:rPr>
              <a:t>và</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hiểu</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sở</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thích</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của</a:t>
            </a:r>
            <a:r>
              <a:rPr lang="en-US" sz="4800" b="1" dirty="0">
                <a:solidFill>
                  <a:srgbClr val="002060"/>
                </a:solidFill>
                <a:latin typeface="Cambria" panose="02040503050406030204" pitchFamily="18" charset="0"/>
              </a:rPr>
              <a:t> </a:t>
            </a:r>
            <a:r>
              <a:rPr lang="en-US" sz="4800" b="1" dirty="0" err="1">
                <a:solidFill>
                  <a:srgbClr val="002060"/>
                </a:solidFill>
                <a:latin typeface="Cambria" panose="02040503050406030204" pitchFamily="18" charset="0"/>
              </a:rPr>
              <a:t>bạn</a:t>
            </a:r>
            <a:r>
              <a:rPr lang="en-US" sz="4800" b="1" dirty="0">
                <a:solidFill>
                  <a:srgbClr val="002060"/>
                </a:solidFill>
                <a:latin typeface="Cambria" panose="02040503050406030204" pitchFamily="18" charset="0"/>
              </a:rPr>
              <a:t>.</a:t>
            </a:r>
          </a:p>
        </p:txBody>
      </p:sp>
    </p:spTree>
    <p:extLst>
      <p:ext uri="{BB962C8B-B14F-4D97-AF65-F5344CB8AC3E}">
        <p14:creationId xmlns:p14="http://schemas.microsoft.com/office/powerpoint/2010/main" val="18184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AFFFC"/>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C34DC6D-2899-AA3A-8B75-3206FADE655E}"/>
              </a:ext>
            </a:extLst>
          </p:cNvPr>
          <p:cNvGrpSpPr/>
          <p:nvPr/>
        </p:nvGrpSpPr>
        <p:grpSpPr>
          <a:xfrm>
            <a:off x="3071445" y="119743"/>
            <a:ext cx="8815163" cy="2809760"/>
            <a:chOff x="3333649" y="1032016"/>
            <a:chExt cx="8106937" cy="1656764"/>
          </a:xfrm>
        </p:grpSpPr>
        <p:grpSp>
          <p:nvGrpSpPr>
            <p:cNvPr id="7" name="组合 31">
              <a:extLst>
                <a:ext uri="{FF2B5EF4-FFF2-40B4-BE49-F238E27FC236}">
                  <a16:creationId xmlns:a16="http://schemas.microsoft.com/office/drawing/2014/main" id="{1901262F-103E-6AED-1C97-04562C5B1B04}"/>
                </a:ext>
              </a:extLst>
            </p:cNvPr>
            <p:cNvGrpSpPr/>
            <p:nvPr/>
          </p:nvGrpSpPr>
          <p:grpSpPr>
            <a:xfrm>
              <a:off x="3333649" y="1032016"/>
              <a:ext cx="8106937" cy="1656764"/>
              <a:chOff x="1655047" y="3412311"/>
              <a:chExt cx="3840619" cy="982343"/>
            </a:xfrm>
            <a:effectLst>
              <a:outerShdw blurRad="254000" sx="102000" sy="102000" algn="ctr" rotWithShape="0">
                <a:prstClr val="black">
                  <a:alpha val="25000"/>
                </a:prstClr>
              </a:outerShdw>
            </a:effectLst>
          </p:grpSpPr>
          <p:sp>
            <p:nvSpPr>
              <p:cNvPr id="11" name="圆角矩形 32">
                <a:extLst>
                  <a:ext uri="{FF2B5EF4-FFF2-40B4-BE49-F238E27FC236}">
                    <a16:creationId xmlns:a16="http://schemas.microsoft.com/office/drawing/2014/main" id="{1B75A533-335C-C805-0B57-058F4517CE8C}"/>
                  </a:ext>
                </a:extLst>
              </p:cNvPr>
              <p:cNvSpPr/>
              <p:nvPr/>
            </p:nvSpPr>
            <p:spPr>
              <a:xfrm>
                <a:off x="1655047" y="3412311"/>
                <a:ext cx="3840619" cy="98234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sp>
            <p:nvSpPr>
              <p:cNvPr id="12" name="圆角矩形 33">
                <a:extLst>
                  <a:ext uri="{FF2B5EF4-FFF2-40B4-BE49-F238E27FC236}">
                    <a16:creationId xmlns:a16="http://schemas.microsoft.com/office/drawing/2014/main" id="{A17D306E-E35C-20E7-AD3E-89D48CE63C0D}"/>
                  </a:ext>
                </a:extLst>
              </p:cNvPr>
              <p:cNvSpPr/>
              <p:nvPr/>
            </p:nvSpPr>
            <p:spPr>
              <a:xfrm>
                <a:off x="1736330" y="3488679"/>
                <a:ext cx="3678052" cy="822422"/>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a:cs typeface="+mn-cs"/>
                </a:endParaRPr>
              </a:p>
            </p:txBody>
          </p:sp>
        </p:grpSp>
        <p:sp>
          <p:nvSpPr>
            <p:cNvPr id="9" name="TextBox 8">
              <a:extLst>
                <a:ext uri="{FF2B5EF4-FFF2-40B4-BE49-F238E27FC236}">
                  <a16:creationId xmlns:a16="http://schemas.microsoft.com/office/drawing/2014/main" id="{05E49EFD-B75E-7512-437B-594547364FF4}"/>
                </a:ext>
              </a:extLst>
            </p:cNvPr>
            <p:cNvSpPr txBox="1"/>
            <p:nvPr/>
          </p:nvSpPr>
          <p:spPr>
            <a:xfrm>
              <a:off x="3646573" y="1188326"/>
              <a:ext cx="7563291" cy="1424787"/>
            </a:xfrm>
            <a:prstGeom prst="rect">
              <a:avLst/>
            </a:prstGeom>
            <a:noFill/>
          </p:spPr>
          <p:txBody>
            <a:bodyPr wrap="square">
              <a:spAutoFit/>
            </a:bodyPr>
            <a:lstStyle/>
            <a:p>
              <a:pPr marL="0" marR="0" algn="ctr">
                <a:spcBef>
                  <a:spcPts val="0"/>
                </a:spcBef>
                <a:spcAft>
                  <a:spcPts val="0"/>
                </a:spcAft>
              </a:pPr>
              <a:r>
                <a:rPr lang="en-US" sz="3500" b="1" dirty="0" err="1">
                  <a:solidFill>
                    <a:srgbClr val="00B050"/>
                  </a:solidFill>
                  <a:effectLst/>
                  <a:latin typeface="Cambria" panose="02040503050406030204" pitchFamily="18" charset="0"/>
                  <a:ea typeface="Cambria" panose="02040503050406030204" pitchFamily="18" charset="0"/>
                </a:rPr>
                <a:t>Người</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bạn</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của</a:t>
              </a:r>
              <a:r>
                <a:rPr lang="en-US" sz="3500" b="1" dirty="0">
                  <a:solidFill>
                    <a:srgbClr val="00B050"/>
                  </a:solidFill>
                  <a:effectLst/>
                  <a:latin typeface="Cambria" panose="02040503050406030204" pitchFamily="18" charset="0"/>
                  <a:ea typeface="Cambria" panose="02040503050406030204" pitchFamily="18" charset="0"/>
                </a:rPr>
                <a:t> Xu-di </a:t>
              </a:r>
              <a:r>
                <a:rPr lang="en-US" sz="3500" b="1" dirty="0" err="1">
                  <a:solidFill>
                    <a:srgbClr val="00B050"/>
                  </a:solidFill>
                  <a:effectLst/>
                  <a:latin typeface="Cambria" panose="02040503050406030204" pitchFamily="18" charset="0"/>
                  <a:ea typeface="Cambria" panose="02040503050406030204" pitchFamily="18" charset="0"/>
                </a:rPr>
                <a:t>đón</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nhận</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giỏ</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hoa</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như</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thế</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nào</a:t>
              </a:r>
              <a:r>
                <a:rPr lang="en-US" sz="3500" b="1" dirty="0">
                  <a:solidFill>
                    <a:srgbClr val="00B050"/>
                  </a:solidFill>
                  <a:effectLst/>
                  <a:latin typeface="Cambria" panose="02040503050406030204" pitchFamily="18" charset="0"/>
                  <a:ea typeface="Cambria" panose="02040503050406030204" pitchFamily="18" charset="0"/>
                </a:rPr>
                <a:t>? Theo </a:t>
              </a:r>
              <a:r>
                <a:rPr lang="en-US" sz="3500" b="1" dirty="0" err="1">
                  <a:solidFill>
                    <a:srgbClr val="00B050"/>
                  </a:solidFill>
                  <a:effectLst/>
                  <a:latin typeface="Cambria" panose="02040503050406030204" pitchFamily="18" charset="0"/>
                  <a:ea typeface="Cambria" panose="02040503050406030204" pitchFamily="18" charset="0"/>
                </a:rPr>
                <a:t>em</a:t>
              </a:r>
              <a:r>
                <a:rPr lang="en-US" sz="3500" b="1" dirty="0">
                  <a:solidFill>
                    <a:srgbClr val="00B050"/>
                  </a:solidFill>
                  <a:effectLst/>
                  <a:latin typeface="Cambria" panose="02040503050406030204" pitchFamily="18" charset="0"/>
                  <a:ea typeface="Cambria" panose="02040503050406030204" pitchFamily="18" charset="0"/>
                </a:rPr>
                <a:t>, Xu-di </a:t>
              </a:r>
              <a:r>
                <a:rPr lang="en-US" sz="3500" b="1" dirty="0" err="1">
                  <a:solidFill>
                    <a:srgbClr val="00B050"/>
                  </a:solidFill>
                  <a:effectLst/>
                  <a:latin typeface="Cambria" panose="02040503050406030204" pitchFamily="18" charset="0"/>
                  <a:ea typeface="Cambria" panose="02040503050406030204" pitchFamily="18" charset="0"/>
                </a:rPr>
                <a:t>có</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cảm</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nghĩ</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gì</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trước</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cử</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chỉ</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lời</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nói</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của</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bạn</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lúc</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nhận</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giỏ</a:t>
              </a:r>
              <a:r>
                <a:rPr lang="en-US" sz="3500" b="1" dirty="0">
                  <a:solidFill>
                    <a:srgbClr val="00B050"/>
                  </a:solidFill>
                  <a:effectLst/>
                  <a:latin typeface="Cambria" panose="02040503050406030204" pitchFamily="18" charset="0"/>
                  <a:ea typeface="Cambria" panose="02040503050406030204" pitchFamily="18" charset="0"/>
                </a:rPr>
                <a:t> </a:t>
              </a:r>
              <a:r>
                <a:rPr lang="en-US" sz="3500" b="1" dirty="0" err="1">
                  <a:solidFill>
                    <a:srgbClr val="00B050"/>
                  </a:solidFill>
                  <a:effectLst/>
                  <a:latin typeface="Cambria" panose="02040503050406030204" pitchFamily="18" charset="0"/>
                  <a:ea typeface="Cambria" panose="02040503050406030204" pitchFamily="18" charset="0"/>
                </a:rPr>
                <a:t>hoa</a:t>
              </a:r>
              <a:r>
                <a:rPr lang="en-US" sz="3500" b="1" dirty="0">
                  <a:solidFill>
                    <a:srgbClr val="00B050"/>
                  </a:solidFill>
                  <a:effectLst/>
                  <a:latin typeface="Cambria" panose="02040503050406030204" pitchFamily="18" charset="0"/>
                  <a:ea typeface="Cambria" panose="02040503050406030204" pitchFamily="18" charset="0"/>
                </a:rPr>
                <a:t>?</a:t>
              </a:r>
            </a:p>
          </p:txBody>
        </p:sp>
      </p:grpSp>
      <p:pic>
        <p:nvPicPr>
          <p:cNvPr id="14" name="Picture 13">
            <a:extLst>
              <a:ext uri="{FF2B5EF4-FFF2-40B4-BE49-F238E27FC236}">
                <a16:creationId xmlns:a16="http://schemas.microsoft.com/office/drawing/2014/main" id="{7E6DDE07-AF4E-829A-E6DF-FC6B7C0AC56B}"/>
              </a:ext>
            </a:extLst>
          </p:cNvPr>
          <p:cNvPicPr>
            <a:picLocks noChangeAspect="1"/>
          </p:cNvPicPr>
          <p:nvPr/>
        </p:nvPicPr>
        <p:blipFill>
          <a:blip r:embed="rId2"/>
          <a:stretch>
            <a:fillRect/>
          </a:stretch>
        </p:blipFill>
        <p:spPr>
          <a:xfrm>
            <a:off x="305391" y="291933"/>
            <a:ext cx="3005588" cy="1536325"/>
          </a:xfrm>
          <a:prstGeom prst="rect">
            <a:avLst/>
          </a:prstGeom>
        </p:spPr>
      </p:pic>
      <p:sp>
        <p:nvSpPr>
          <p:cNvPr id="20" name="TextBox 19">
            <a:extLst>
              <a:ext uri="{FF2B5EF4-FFF2-40B4-BE49-F238E27FC236}">
                <a16:creationId xmlns:a16="http://schemas.microsoft.com/office/drawing/2014/main" id="{98F07B84-B461-BD8E-399C-6CA72FE1806F}"/>
              </a:ext>
            </a:extLst>
          </p:cNvPr>
          <p:cNvSpPr txBox="1"/>
          <p:nvPr/>
        </p:nvSpPr>
        <p:spPr>
          <a:xfrm>
            <a:off x="535428" y="3047977"/>
            <a:ext cx="8177834" cy="3416320"/>
          </a:xfrm>
          <a:prstGeom prst="rect">
            <a:avLst/>
          </a:prstGeom>
          <a:noFill/>
        </p:spPr>
        <p:txBody>
          <a:bodyPr wrap="square">
            <a:spAutoFit/>
          </a:bodyPr>
          <a:lstStyle/>
          <a:p>
            <a:pPr algn="just"/>
            <a:r>
              <a:rPr lang="en-US" sz="3600" b="1" dirty="0">
                <a:solidFill>
                  <a:srgbClr val="002060"/>
                </a:solidFill>
                <a:latin typeface="Cambria" panose="02040503050406030204" pitchFamily="18" charset="0"/>
              </a:rPr>
              <a:t>   </a:t>
            </a:r>
            <a:r>
              <a:rPr lang="vi-VN" sz="3600" b="1" dirty="0">
                <a:solidFill>
                  <a:srgbClr val="002060"/>
                </a:solidFill>
                <a:latin typeface="Cambria" panose="02040503050406030204" pitchFamily="18" charset="0"/>
              </a:rPr>
              <a:t>Pam nâng giỏ hoa lên, dịu dàng áp mặt vào những bông hoa và nói to như để Xu-di nghe được: “Cảm ơn Xu-di, hi vọng cậu không còn giận mình!”. Chắc hẳn là Xu-di rất cảm động trước cử chỉ, lời nói của Pam lúc nhận hoa.</a:t>
            </a:r>
            <a:endParaRPr lang="en-US" sz="36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50163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TotalTime>
  <Words>930</Words>
  <Application>Microsoft Office PowerPoint</Application>
  <PresentationFormat>Widescreen</PresentationFormat>
  <Paragraphs>22</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Cambria</vt:lpstr>
      <vt:lpstr>等线</vt:lpstr>
      <vt:lpstr>Times New Roman</vt:lpstr>
      <vt:lpstr>字魂131号-酷乐潮玩体</vt:lpstr>
      <vt:lpstr>思源黑体 CN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81</cp:revision>
  <dcterms:created xsi:type="dcterms:W3CDTF">2023-07-25T07:36:31Z</dcterms:created>
  <dcterms:modified xsi:type="dcterms:W3CDTF">2025-02-17T02:07:49Z</dcterms:modified>
</cp:coreProperties>
</file>