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79" r:id="rId3"/>
  </p:sldMasterIdLst>
  <p:sldIdLst>
    <p:sldId id="7221" r:id="rId4"/>
    <p:sldId id="266" r:id="rId5"/>
    <p:sldId id="7222" r:id="rId6"/>
    <p:sldId id="7223" r:id="rId7"/>
    <p:sldId id="257" r:id="rId8"/>
    <p:sldId id="7219" r:id="rId9"/>
    <p:sldId id="267" r:id="rId10"/>
    <p:sldId id="7224" r:id="rId11"/>
    <p:sldId id="7225" r:id="rId12"/>
    <p:sldId id="7226" r:id="rId13"/>
    <p:sldId id="7227" r:id="rId14"/>
    <p:sldId id="7228" r:id="rId15"/>
    <p:sldId id="7229" r:id="rId16"/>
    <p:sldId id="7218" r:id="rId17"/>
    <p:sldId id="7230" r:id="rId18"/>
    <p:sldId id="7231" r:id="rId19"/>
    <p:sldId id="276" r:id="rId20"/>
    <p:sldId id="277" r:id="rId21"/>
    <p:sldId id="441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6E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624" y="57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33476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45862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19964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2025/4/9</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915093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2025/4/9</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8928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2025/4/9</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177726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2025/4/9</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998256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2025/4/9</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28113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2025/4/9</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288664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070125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23001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88188659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TextBox 8"/>
          <p:cNvSpPr txBox="1"/>
          <p:nvPr/>
        </p:nvSpPr>
        <p:spPr>
          <a:xfrm>
            <a:off x="6304280" y="1438275"/>
            <a:ext cx="5328920" cy="36309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err="1">
                <a:ln>
                  <a:noFill/>
                </a:ln>
                <a:solidFill>
                  <a:srgbClr val="5B9BD5">
                    <a:lumMod val="50000"/>
                  </a:srgbClr>
                </a:solidFill>
                <a:effectLst/>
                <a:uLnTx/>
                <a:uFillTx/>
                <a:latin typeface="UTM Showcard" panose="02040603050506020204" pitchFamily="18"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a:ln>
                  <a:noFill/>
                </a:ln>
                <a:solidFill>
                  <a:srgbClr val="5B9BD5">
                    <a:lumMod val="50000"/>
                  </a:srgbClr>
                </a:solidFill>
                <a:effectLst/>
                <a:uLnTx/>
                <a:uFillTx/>
                <a:latin typeface="UTM Showcard" panose="02040603050506020204" pitchFamily="18" charset="0"/>
                <a:ea typeface="+mn-ea"/>
                <a:cs typeface="+mn-cs"/>
              </a:rPr>
              <a:t>ĐỘNG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815882"/>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Cho dãy số liệu về thành tích đạt được của một nhóm học viên lớp nhảy xa:</a:t>
            </a:r>
          </a:p>
          <a:p>
            <a:pPr lvl="0" algn="just"/>
            <a:r>
              <a:rPr lang="vi-VN" sz="2800" dirty="0">
                <a:solidFill>
                  <a:prstClr val="black"/>
                </a:solidFill>
                <a:latin typeface="Cambria" panose="02040503050406030204" pitchFamily="18" charset="0"/>
                <a:ea typeface="Cambria" panose="02040503050406030204" pitchFamily="18" charset="0"/>
              </a:rPr>
              <a:t>2,45 m; 3m; 3,05 m; 2,3 m; 2,75 m; 2,5 m; 2,05 m; 2,2 m; 3 m; 2,8 m.</a:t>
            </a:r>
          </a:p>
          <a:p>
            <a:pPr lvl="0" algn="just"/>
            <a:r>
              <a:rPr lang="vi-VN" sz="2800" dirty="0">
                <a:solidFill>
                  <a:prstClr val="black"/>
                </a:solidFill>
                <a:latin typeface="Cambria" panose="02040503050406030204" pitchFamily="18" charset="0"/>
                <a:ea typeface="Cambria" panose="02040503050406030204" pitchFamily="18" charset="0"/>
              </a:rPr>
              <a:t>a) Dựa vào dãy số liệu, hãy hoàn thành bảng dưới đây.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2872310120"/>
              </p:ext>
            </p:extLst>
          </p:nvPr>
        </p:nvGraphicFramePr>
        <p:xfrm>
          <a:off x="427382" y="2452776"/>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3130826"/>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31010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3064093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515600"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b) Biết những học viên có thành tích dưới 2 m 40 cm sẽ phải nhảy thêm một lần nữa. Hỏi có bao nhiêu học viên phải nhảy lần thứ hai?</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1527332738"/>
              </p:ext>
            </p:extLst>
          </p:nvPr>
        </p:nvGraphicFramePr>
        <p:xfrm>
          <a:off x="427382" y="1965759"/>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26438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2613992"/>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10" name="TextBox 9">
            <a:extLst>
              <a:ext uri="{FF2B5EF4-FFF2-40B4-BE49-F238E27FC236}">
                <a16:creationId xmlns:a16="http://schemas.microsoft.com/office/drawing/2014/main" id="{1FDCFB06-2D61-F0E7-563B-0002F9CE9629}"/>
              </a:ext>
            </a:extLst>
          </p:cNvPr>
          <p:cNvSpPr txBox="1"/>
          <p:nvPr/>
        </p:nvSpPr>
        <p:spPr>
          <a:xfrm>
            <a:off x="2017643" y="3518452"/>
            <a:ext cx="8686800" cy="1077218"/>
          </a:xfrm>
          <a:prstGeom prst="rect">
            <a:avLst/>
          </a:prstGeom>
          <a:noFill/>
        </p:spPr>
        <p:txBody>
          <a:bodyPr wrap="square" rtlCol="0">
            <a:spAutoFit/>
          </a:bodyPr>
          <a:lstStyle/>
          <a:p>
            <a:pPr algn="ctr"/>
            <a:r>
              <a:rPr lang="en-US" sz="3200" b="0" i="0" dirty="0" err="1">
                <a:solidFill>
                  <a:srgbClr val="FF0000"/>
                </a:solidFill>
                <a:effectLst/>
                <a:latin typeface="Cambria" panose="02040503050406030204" pitchFamily="18" charset="0"/>
                <a:ea typeface="Cambria" panose="02040503050406030204" pitchFamily="18" charset="0"/>
              </a:rPr>
              <a:t>Đổi</a:t>
            </a:r>
            <a:r>
              <a:rPr lang="en-US" sz="3200" b="0" i="0" dirty="0">
                <a:solidFill>
                  <a:srgbClr val="FF0000"/>
                </a:solidFill>
                <a:effectLst/>
                <a:latin typeface="Cambria" panose="02040503050406030204" pitchFamily="18" charset="0"/>
                <a:ea typeface="Cambria" panose="02040503050406030204" pitchFamily="18" charset="0"/>
              </a:rPr>
              <a:t>: 2 m 40 cm = 2,4 m</a:t>
            </a:r>
          </a:p>
          <a:p>
            <a:pPr algn="ctr"/>
            <a:r>
              <a:rPr lang="en-US" sz="3200" b="0" i="0" dirty="0" err="1">
                <a:solidFill>
                  <a:srgbClr val="FF0000"/>
                </a:solidFill>
                <a:effectLst/>
                <a:latin typeface="Cambria" panose="02040503050406030204" pitchFamily="18" charset="0"/>
                <a:ea typeface="Cambria" panose="02040503050406030204" pitchFamily="18" charset="0"/>
              </a:rPr>
              <a:t>Có</a:t>
            </a:r>
            <a:r>
              <a:rPr lang="en-US" sz="3200" b="0" i="0" dirty="0">
                <a:solidFill>
                  <a:srgbClr val="FF0000"/>
                </a:solidFill>
                <a:effectLst/>
                <a:latin typeface="Cambria" panose="02040503050406030204" pitchFamily="18" charset="0"/>
                <a:ea typeface="Cambria" panose="02040503050406030204" pitchFamily="18" charset="0"/>
              </a:rPr>
              <a:t> 3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viên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phải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nhảy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thứ</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hai</a:t>
            </a:r>
            <a:r>
              <a:rPr lang="en-US" sz="32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86934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3108543"/>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Mai thực hiện cuộc khảo sát về mức độ hài lòng của các bạn nữ trong lớp với chuyến đi cắm trại vào cuối tuần trước và ghi lại kết quả thành một dãy số liệu (đơn vị: điểm) như sau:</a:t>
            </a:r>
          </a:p>
          <a:p>
            <a:pPr lvl="0" algn="ctr"/>
            <a:r>
              <a:rPr lang="vi-VN" sz="2800" b="1" dirty="0">
                <a:solidFill>
                  <a:prstClr val="black"/>
                </a:solidFill>
                <a:latin typeface="Cambria" panose="02040503050406030204" pitchFamily="18" charset="0"/>
                <a:ea typeface="Cambria" panose="02040503050406030204" pitchFamily="18" charset="0"/>
              </a:rPr>
              <a:t>3; 5; 5; 4; 4; 3; 5; 4; 3; 5; 5; 4; 3; 3; 4; 4; 4.</a:t>
            </a:r>
            <a:endParaRPr lang="en-US" sz="2800" b="1" dirty="0">
              <a:solidFill>
                <a:prstClr val="black"/>
              </a:solidFill>
              <a:latin typeface="Cambria" panose="02040503050406030204" pitchFamily="18" charset="0"/>
              <a:ea typeface="Cambria" panose="02040503050406030204" pitchFamily="18" charset="0"/>
            </a:endParaRPr>
          </a:p>
          <a:p>
            <a:pPr lvl="0" algn="just"/>
            <a:r>
              <a:rPr lang="vi-VN" sz="2800" dirty="0">
                <a:solidFill>
                  <a:prstClr val="black"/>
                </a:solidFill>
                <a:latin typeface="Cambria" panose="02040503050406030204" pitchFamily="18" charset="0"/>
                <a:ea typeface="Cambria" panose="02040503050406030204" pitchFamily="18" charset="0"/>
              </a:rPr>
              <a:t>Biết mức độ hài lòng được đánh giá như sau: Rất hài lòng: 5 điểm, hài lòng: 4 điểm, bình thường: 3 điểm, không hài lòng một số mặt: 2 điểm và hoàn toàn không hài lòng: 1 điểm.</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12" name="Picture 11">
            <a:extLst>
              <a:ext uri="{FF2B5EF4-FFF2-40B4-BE49-F238E27FC236}">
                <a16:creationId xmlns:a16="http://schemas.microsoft.com/office/drawing/2014/main" id="{471C1630-AC02-1E72-6332-81DF5FBA51C2}"/>
              </a:ext>
            </a:extLst>
          </p:cNvPr>
          <p:cNvPicPr>
            <a:picLocks noChangeAspect="1"/>
          </p:cNvPicPr>
          <p:nvPr/>
        </p:nvPicPr>
        <p:blipFill>
          <a:blip r:embed="rId3"/>
          <a:stretch>
            <a:fillRect/>
          </a:stretch>
        </p:blipFill>
        <p:spPr>
          <a:xfrm>
            <a:off x="3786807" y="3474060"/>
            <a:ext cx="5235437" cy="3134219"/>
          </a:xfrm>
          <a:prstGeom prst="rect">
            <a:avLst/>
          </a:prstGeom>
        </p:spPr>
      </p:pic>
    </p:spTree>
    <p:extLst>
      <p:ext uri="{BB962C8B-B14F-4D97-AF65-F5344CB8AC3E}">
        <p14:creationId xmlns:p14="http://schemas.microsoft.com/office/powerpoint/2010/main" val="1293209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a) Số?</a:t>
            </a:r>
          </a:p>
          <a:p>
            <a:pPr lvl="0" algn="just"/>
            <a:r>
              <a:rPr lang="vi-VN" sz="2800" dirty="0">
                <a:solidFill>
                  <a:prstClr val="black"/>
                </a:solidFill>
                <a:latin typeface="Cambria" panose="02040503050406030204" pitchFamily="18" charset="0"/>
                <a:ea typeface="Cambria" panose="02040503050406030204" pitchFamily="18" charset="0"/>
              </a:rPr>
              <a:t>Dựa vào kết quả Mai thu thập được, hãy hoàn thành bảng số liệu dưới đây.</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4" name="Picture 3">
            <a:extLst>
              <a:ext uri="{FF2B5EF4-FFF2-40B4-BE49-F238E27FC236}">
                <a16:creationId xmlns:a16="http://schemas.microsoft.com/office/drawing/2014/main" id="{21BDB56E-6F95-2FBF-DD6B-509FF68E216F}"/>
              </a:ext>
            </a:extLst>
          </p:cNvPr>
          <p:cNvPicPr>
            <a:picLocks noChangeAspect="1"/>
          </p:cNvPicPr>
          <p:nvPr/>
        </p:nvPicPr>
        <p:blipFill>
          <a:blip r:embed="rId3"/>
          <a:stretch>
            <a:fillRect/>
          </a:stretch>
        </p:blipFill>
        <p:spPr>
          <a:xfrm>
            <a:off x="526773" y="1989206"/>
            <a:ext cx="11198087" cy="1284024"/>
          </a:xfrm>
          <a:prstGeom prst="rect">
            <a:avLst/>
          </a:prstGeom>
        </p:spPr>
      </p:pic>
      <p:sp>
        <p:nvSpPr>
          <p:cNvPr id="7" name="Rectangle: Rounded Corners 6">
            <a:extLst>
              <a:ext uri="{FF2B5EF4-FFF2-40B4-BE49-F238E27FC236}">
                <a16:creationId xmlns:a16="http://schemas.microsoft.com/office/drawing/2014/main" id="{721C9B11-C96A-E311-FB05-3F623E94BCDF}"/>
              </a:ext>
            </a:extLst>
          </p:cNvPr>
          <p:cNvSpPr/>
          <p:nvPr/>
        </p:nvSpPr>
        <p:spPr>
          <a:xfrm>
            <a:off x="5377070" y="271338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0</a:t>
            </a:r>
          </a:p>
        </p:txBody>
      </p:sp>
      <p:sp>
        <p:nvSpPr>
          <p:cNvPr id="8" name="Rectangle: Rounded Corners 7">
            <a:extLst>
              <a:ext uri="{FF2B5EF4-FFF2-40B4-BE49-F238E27FC236}">
                <a16:creationId xmlns:a16="http://schemas.microsoft.com/office/drawing/2014/main" id="{FC344593-B873-E102-ED7C-2EBBE5BECF57}"/>
              </a:ext>
            </a:extLst>
          </p:cNvPr>
          <p:cNvSpPr/>
          <p:nvPr/>
        </p:nvSpPr>
        <p:spPr>
          <a:xfrm>
            <a:off x="7185992" y="2723322"/>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9" name="Rectangle: Rounded Corners 8">
            <a:extLst>
              <a:ext uri="{FF2B5EF4-FFF2-40B4-BE49-F238E27FC236}">
                <a16:creationId xmlns:a16="http://schemas.microsoft.com/office/drawing/2014/main" id="{5C66FB79-B72C-CE3A-0AF3-C718959E3FFB}"/>
              </a:ext>
            </a:extLst>
          </p:cNvPr>
          <p:cNvSpPr/>
          <p:nvPr/>
        </p:nvSpPr>
        <p:spPr>
          <a:xfrm>
            <a:off x="8885584" y="270344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7</a:t>
            </a:r>
          </a:p>
        </p:txBody>
      </p:sp>
      <p:sp>
        <p:nvSpPr>
          <p:cNvPr id="10" name="Rectangle: Rounded Corners 9">
            <a:extLst>
              <a:ext uri="{FF2B5EF4-FFF2-40B4-BE49-F238E27FC236}">
                <a16:creationId xmlns:a16="http://schemas.microsoft.com/office/drawing/2014/main" id="{AA07A77A-2B82-FBB8-981E-7EC86496D34A}"/>
              </a:ext>
            </a:extLst>
          </p:cNvPr>
          <p:cNvSpPr/>
          <p:nvPr/>
        </p:nvSpPr>
        <p:spPr>
          <a:xfrm>
            <a:off x="10515601" y="2733260"/>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11" name="TextBox 10">
            <a:extLst>
              <a:ext uri="{FF2B5EF4-FFF2-40B4-BE49-F238E27FC236}">
                <a16:creationId xmlns:a16="http://schemas.microsoft.com/office/drawing/2014/main" id="{C00F20F4-623A-22F5-C416-889680EBB5C9}"/>
              </a:ext>
            </a:extLst>
          </p:cNvPr>
          <p:cNvSpPr txBox="1"/>
          <p:nvPr/>
        </p:nvSpPr>
        <p:spPr>
          <a:xfrm>
            <a:off x="457200" y="3299792"/>
            <a:ext cx="11330608" cy="2677656"/>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Quan </a:t>
            </a:r>
            <a:r>
              <a:rPr lang="en-US" sz="2800" b="1" i="0" dirty="0" err="1">
                <a:solidFill>
                  <a:srgbClr val="000000"/>
                </a:solidFill>
                <a:effectLst/>
                <a:latin typeface="Cambria" panose="02040503050406030204" pitchFamily="18" charset="0"/>
                <a:ea typeface="Cambria" panose="02040503050406030204" pitchFamily="18" charset="0"/>
              </a:rPr>
              <a:t>sát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bảng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số</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liệu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bao </a:t>
            </a:r>
            <a:r>
              <a:rPr lang="en-US" sz="2800" b="0" i="0" dirty="0" err="1">
                <a:solidFill>
                  <a:srgbClr val="000000"/>
                </a:solidFill>
                <a:effectLst/>
                <a:latin typeface="Cambria" panose="02040503050406030204" pitchFamily="18" charset="0"/>
                <a:ea typeface="Cambria" panose="02040503050406030204" pitchFamily="18" charset="0"/>
              </a:rPr>
              <a:t>nhiêu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điểm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xuất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nhất</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5BD1E215-20A2-0403-DAEB-6C6D9DC27ABC}"/>
              </a:ext>
            </a:extLst>
          </p:cNvPr>
          <p:cNvSpPr txBox="1"/>
          <p:nvPr/>
        </p:nvSpPr>
        <p:spPr>
          <a:xfrm>
            <a:off x="1391479" y="4234069"/>
            <a:ext cx="7225747" cy="461665"/>
          </a:xfrm>
          <a:prstGeom prst="rect">
            <a:avLst/>
          </a:prstGeom>
          <a:noFill/>
        </p:spPr>
        <p:txBody>
          <a:bodyPr wrap="square" rtlCol="0">
            <a:spAutoFit/>
          </a:bodyPr>
          <a:lstStyle/>
          <a:p>
            <a:r>
              <a:rPr lang="en-US" sz="2400" dirty="0" err="1">
                <a:solidFill>
                  <a:srgbClr val="FF0000"/>
                </a:solidFill>
                <a:latin typeface="Cambria" panose="02040503050406030204" pitchFamily="18" charset="0"/>
                <a:ea typeface="Cambria" panose="02040503050406030204" pitchFamily="18" charset="0"/>
              </a:rPr>
              <a:t>Có</a:t>
            </a:r>
            <a:r>
              <a:rPr lang="en-US" sz="2400" dirty="0">
                <a:solidFill>
                  <a:srgbClr val="FF0000"/>
                </a:solidFill>
                <a:latin typeface="Cambria" panose="02040503050406030204" pitchFamily="18" charset="0"/>
                <a:ea typeface="Cambria" panose="02040503050406030204" pitchFamily="18" charset="0"/>
              </a:rPr>
              <a:t> 5 </a:t>
            </a:r>
            <a:r>
              <a:rPr lang="en-US" sz="2400" dirty="0" err="1">
                <a:solidFill>
                  <a:srgbClr val="FF0000"/>
                </a:solidFill>
                <a:latin typeface="Cambria" panose="02040503050406030204" pitchFamily="18" charset="0"/>
                <a:ea typeface="Cambria" panose="02040503050406030204" pitchFamily="18" charset="0"/>
              </a:rPr>
              <a:t>bạn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thấy</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rất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hài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lòng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với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chuyến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đó</a:t>
            </a:r>
            <a:r>
              <a:rPr lang="en-US" sz="2400"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43E1E7-C63F-F858-B139-18E6FAAEEEB1}"/>
              </a:ext>
            </a:extLst>
          </p:cNvPr>
          <p:cNvSpPr txBox="1"/>
          <p:nvPr/>
        </p:nvSpPr>
        <p:spPr>
          <a:xfrm>
            <a:off x="1411357" y="5049077"/>
            <a:ext cx="7225747"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Số điểm xuất hiện nhiều nhất là 4 điểm.</a:t>
            </a:r>
            <a:endParaRPr lang="en-US" sz="2400"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EF4FCBDF-A75C-285D-0F96-0CC836ECD1BA}"/>
              </a:ext>
            </a:extLst>
          </p:cNvPr>
          <p:cNvSpPr txBox="1"/>
          <p:nvPr/>
        </p:nvSpPr>
        <p:spPr>
          <a:xfrm>
            <a:off x="1421296" y="5963477"/>
            <a:ext cx="9650895"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Không có bạn nào cảm thấy hoàn toàn không hài lòng với chuyến đi đó.</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6011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P spid="9" grpId="0" animBg="1"/>
      <p:bldP spid="10" grpId="0" animBg="1"/>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D995B2BA-B284-F327-F7D3-D60F4510EBCD}"/>
              </a:ext>
            </a:extLst>
          </p:cNvPr>
          <p:cNvPicPr>
            <a:picLocks noChangeAspect="1"/>
          </p:cNvPicPr>
          <p:nvPr/>
        </p:nvPicPr>
        <p:blipFill>
          <a:blip r:embed="rId4"/>
          <a:stretch>
            <a:fillRect/>
          </a:stretch>
        </p:blipFill>
        <p:spPr>
          <a:xfrm>
            <a:off x="6294286" y="1583063"/>
            <a:ext cx="5328366" cy="402980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636104" y="377225"/>
            <a:ext cx="10982739" cy="2677656"/>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Các bạn học sinh tổ 1 sẽ biểu diễn tiết mục múa ba lê trong buổi sinh hoạt lớp. Việt đã giúp các bạn tổ 1 ghi lại độ dài bàn chân của từng thành viên để thuê giày múa phù hợp:</a:t>
            </a:r>
          </a:p>
          <a:p>
            <a:pPr lvl="0" algn="ctr"/>
            <a:r>
              <a:rPr lang="vi-VN" sz="2800" b="1" dirty="0">
                <a:solidFill>
                  <a:prstClr val="black"/>
                </a:solidFill>
                <a:latin typeface="Cambria" panose="02040503050406030204" pitchFamily="18" charset="0"/>
                <a:ea typeface="Cambria" panose="02040503050406030204" pitchFamily="18" charset="0"/>
              </a:rPr>
              <a:t>21 cm; 20 cm; 21 cm; 22 cm; 21 cm; 21,5 cm; 20 cm; 21,5 cm.</a:t>
            </a:r>
          </a:p>
          <a:p>
            <a:pPr lvl="0" algn="just"/>
            <a:r>
              <a:rPr lang="vi-VN" sz="2800" dirty="0">
                <a:solidFill>
                  <a:prstClr val="black"/>
                </a:solidFill>
                <a:latin typeface="Cambria" panose="02040503050406030204" pitchFamily="18" charset="0"/>
                <a:ea typeface="Cambria" panose="02040503050406030204" pitchFamily="18" charset="0"/>
              </a:rPr>
              <a:t>Xem bảng quy đổi cỡ giày múa đế mềm dưới đây và lập bảng số liệu phân loại cỡ giày, số lượng giày cần thuê theo từng cỡ.</a:t>
            </a:r>
            <a:endParaRPr kumimoji="0" lang="vi-VN"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3169147E-B126-6952-1E5C-A5611879C0E5}"/>
              </a:ext>
            </a:extLst>
          </p:cNvPr>
          <p:cNvGraphicFramePr>
            <a:graphicFrameLocks noGrp="1"/>
          </p:cNvGraphicFramePr>
          <p:nvPr>
            <p:extLst>
              <p:ext uri="{D42A27DB-BD31-4B8C-83A1-F6EECF244321}">
                <p14:modId xmlns:p14="http://schemas.microsoft.com/office/powerpoint/2010/main" val="1393532450"/>
              </p:ext>
            </p:extLst>
          </p:nvPr>
        </p:nvGraphicFramePr>
        <p:xfrm>
          <a:off x="808382" y="3180321"/>
          <a:ext cx="10515600" cy="1280160"/>
        </p:xfrm>
        <a:graphic>
          <a:graphicData uri="http://schemas.openxmlformats.org/drawingml/2006/table">
            <a:tbl>
              <a:tblPr/>
              <a:tblGrid>
                <a:gridCol w="1752600">
                  <a:extLst>
                    <a:ext uri="{9D8B030D-6E8A-4147-A177-3AD203B41FA5}">
                      <a16:colId xmlns:a16="http://schemas.microsoft.com/office/drawing/2014/main" val="3848969053"/>
                    </a:ext>
                  </a:extLst>
                </a:gridCol>
                <a:gridCol w="1752600">
                  <a:extLst>
                    <a:ext uri="{9D8B030D-6E8A-4147-A177-3AD203B41FA5}">
                      <a16:colId xmlns:a16="http://schemas.microsoft.com/office/drawing/2014/main" val="4292246267"/>
                    </a:ext>
                  </a:extLst>
                </a:gridCol>
                <a:gridCol w="1752600">
                  <a:extLst>
                    <a:ext uri="{9D8B030D-6E8A-4147-A177-3AD203B41FA5}">
                      <a16:colId xmlns:a16="http://schemas.microsoft.com/office/drawing/2014/main" val="107777184"/>
                    </a:ext>
                  </a:extLst>
                </a:gridCol>
                <a:gridCol w="1752600">
                  <a:extLst>
                    <a:ext uri="{9D8B030D-6E8A-4147-A177-3AD203B41FA5}">
                      <a16:colId xmlns:a16="http://schemas.microsoft.com/office/drawing/2014/main" val="3498952502"/>
                    </a:ext>
                  </a:extLst>
                </a:gridCol>
                <a:gridCol w="1752600">
                  <a:extLst>
                    <a:ext uri="{9D8B030D-6E8A-4147-A177-3AD203B41FA5}">
                      <a16:colId xmlns:a16="http://schemas.microsoft.com/office/drawing/2014/main" val="2508480696"/>
                    </a:ext>
                  </a:extLst>
                </a:gridCol>
                <a:gridCol w="1752600">
                  <a:extLst>
                    <a:ext uri="{9D8B030D-6E8A-4147-A177-3AD203B41FA5}">
                      <a16:colId xmlns:a16="http://schemas.microsoft.com/office/drawing/2014/main" val="1362519228"/>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Độ dài bàn chân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22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469218"/>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673165"/>
                  </a:ext>
                </a:extLst>
              </a:tr>
            </a:tbl>
          </a:graphicData>
        </a:graphic>
      </p:graphicFrame>
      <p:pic>
        <p:nvPicPr>
          <p:cNvPr id="7" name="Picture 6">
            <a:extLst>
              <a:ext uri="{FF2B5EF4-FFF2-40B4-BE49-F238E27FC236}">
                <a16:creationId xmlns:a16="http://schemas.microsoft.com/office/drawing/2014/main" id="{45F19C9E-D2B8-7D5E-FE3B-01BCB1787110}"/>
              </a:ext>
            </a:extLst>
          </p:cNvPr>
          <p:cNvPicPr>
            <a:picLocks noChangeAspect="1"/>
          </p:cNvPicPr>
          <p:nvPr/>
        </p:nvPicPr>
        <p:blipFill>
          <a:blip r:embed="rId3"/>
          <a:stretch>
            <a:fillRect/>
          </a:stretch>
        </p:blipFill>
        <p:spPr>
          <a:xfrm>
            <a:off x="4830417" y="4605799"/>
            <a:ext cx="3254858" cy="1997923"/>
          </a:xfrm>
          <a:prstGeom prst="rect">
            <a:avLst/>
          </a:prstGeom>
        </p:spPr>
      </p:pic>
    </p:spTree>
    <p:extLst>
      <p:ext uri="{BB962C8B-B14F-4D97-AF65-F5344CB8AC3E}">
        <p14:creationId xmlns:p14="http://schemas.microsoft.com/office/powerpoint/2010/main" val="2987516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1E7A228-6B20-0FF1-0EA4-06778A052B1C}"/>
              </a:ext>
            </a:extLst>
          </p:cNvPr>
          <p:cNvGraphicFramePr>
            <a:graphicFrameLocks noGrp="1"/>
          </p:cNvGraphicFramePr>
          <p:nvPr>
            <p:extLst>
              <p:ext uri="{D42A27DB-BD31-4B8C-83A1-F6EECF244321}">
                <p14:modId xmlns:p14="http://schemas.microsoft.com/office/powerpoint/2010/main" val="3284279701"/>
              </p:ext>
            </p:extLst>
          </p:nvPr>
        </p:nvGraphicFramePr>
        <p:xfrm>
          <a:off x="298174" y="1818861"/>
          <a:ext cx="11400180" cy="2559889"/>
        </p:xfrm>
        <a:graphic>
          <a:graphicData uri="http://schemas.openxmlformats.org/drawingml/2006/table">
            <a:tbl>
              <a:tblPr/>
              <a:tblGrid>
                <a:gridCol w="2335695">
                  <a:extLst>
                    <a:ext uri="{9D8B030D-6E8A-4147-A177-3AD203B41FA5}">
                      <a16:colId xmlns:a16="http://schemas.microsoft.com/office/drawing/2014/main" val="3212786538"/>
                    </a:ext>
                  </a:extLst>
                </a:gridCol>
                <a:gridCol w="1779105">
                  <a:extLst>
                    <a:ext uri="{9D8B030D-6E8A-4147-A177-3AD203B41FA5}">
                      <a16:colId xmlns:a16="http://schemas.microsoft.com/office/drawing/2014/main" val="2797442698"/>
                    </a:ext>
                  </a:extLst>
                </a:gridCol>
                <a:gridCol w="1948069">
                  <a:extLst>
                    <a:ext uri="{9D8B030D-6E8A-4147-A177-3AD203B41FA5}">
                      <a16:colId xmlns:a16="http://schemas.microsoft.com/office/drawing/2014/main" val="3975949998"/>
                    </a:ext>
                  </a:extLst>
                </a:gridCol>
                <a:gridCol w="1878496">
                  <a:extLst>
                    <a:ext uri="{9D8B030D-6E8A-4147-A177-3AD203B41FA5}">
                      <a16:colId xmlns:a16="http://schemas.microsoft.com/office/drawing/2014/main" val="1621003870"/>
                    </a:ext>
                  </a:extLst>
                </a:gridCol>
                <a:gridCol w="1967948">
                  <a:extLst>
                    <a:ext uri="{9D8B030D-6E8A-4147-A177-3AD203B41FA5}">
                      <a16:colId xmlns:a16="http://schemas.microsoft.com/office/drawing/2014/main" val="2527306054"/>
                    </a:ext>
                  </a:extLst>
                </a:gridCol>
                <a:gridCol w="1490867">
                  <a:extLst>
                    <a:ext uri="{9D8B030D-6E8A-4147-A177-3AD203B41FA5}">
                      <a16:colId xmlns:a16="http://schemas.microsoft.com/office/drawing/2014/main" val="201253269"/>
                    </a:ext>
                  </a:extLst>
                </a:gridCol>
              </a:tblGrid>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5173059"/>
                  </a:ext>
                </a:extLst>
              </a:tr>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Số giày cần thuê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2215804"/>
                  </a:ext>
                </a:extLst>
              </a:tr>
            </a:tbl>
          </a:graphicData>
        </a:graphic>
      </p:graphicFrame>
    </p:spTree>
    <p:extLst>
      <p:ext uri="{BB962C8B-B14F-4D97-AF65-F5344CB8AC3E}">
        <p14:creationId xmlns:p14="http://schemas.microsoft.com/office/powerpoint/2010/main" val="3795849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2"/>
          <p:cNvPicPr>
            <a:picLocks noChangeAspect="1"/>
          </p:cNvPicPr>
          <p:nvPr/>
        </p:nvPicPr>
        <p:blipFill rotWithShape="1">
          <a:blip r:embed="rId2" cstate="print">
            <a:extLst>
              <a:ext uri="{28A0092B-C50C-407E-A947-70E740481C1C}">
                <a14:useLocalDpi xmlns:a14="http://schemas.microsoft.com/office/drawing/2010/main" val="0"/>
              </a:ext>
            </a:extLst>
          </a:blip>
          <a:srcRect t="10000"/>
          <a:stretch>
            <a:fillRect/>
          </a:stretch>
        </p:blipFill>
        <p:spPr>
          <a:xfrm>
            <a:off x="20" y="0"/>
            <a:ext cx="12191980" cy="6857990"/>
          </a:xfrm>
          <a:prstGeom prst="rect">
            <a:avLst/>
          </a:prstGeom>
        </p:spPr>
      </p:pic>
      <p:pic>
        <p:nvPicPr>
          <p:cNvPr id="1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127" y="945473"/>
            <a:ext cx="5608320" cy="5608320"/>
          </a:xfrm>
          <a:prstGeom prst="rect">
            <a:avLst/>
          </a:prstGeom>
        </p:spPr>
      </p:pic>
      <p:pic>
        <p:nvPicPr>
          <p:cNvPr id="1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923" y="332535"/>
            <a:ext cx="4843965" cy="4843965"/>
          </a:xfrm>
          <a:prstGeom prst="rect">
            <a:avLst/>
          </a:prstGeom>
        </p:spPr>
      </p:pic>
      <p:sp>
        <p:nvSpPr>
          <p:cNvPr id="21" name="TextBox 20"/>
          <p:cNvSpPr txBox="1"/>
          <p:nvPr/>
        </p:nvSpPr>
        <p:spPr>
          <a:xfrm>
            <a:off x="2581214" y="157740"/>
            <a:ext cx="458758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Dặn</a:t>
            </a:r>
            <a:r>
              <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rPr>
              <a:t> </a:t>
            </a: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dò</a:t>
            </a:r>
            <a:endPar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endParaRPr>
          </a:p>
        </p:txBody>
      </p:sp>
      <p:sp>
        <p:nvSpPr>
          <p:cNvPr id="22" name="TextBox 21"/>
          <p:cNvSpPr txBox="1"/>
          <p:nvPr/>
        </p:nvSpPr>
        <p:spPr>
          <a:xfrm>
            <a:off x="1339141" y="3550852"/>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Hoàn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thành</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các</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tập</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còn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lại</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
        <p:nvSpPr>
          <p:cNvPr id="23" name="TextBox 22"/>
          <p:cNvSpPr txBox="1"/>
          <p:nvPr/>
        </p:nvSpPr>
        <p:spPr>
          <a:xfrm>
            <a:off x="7168794" y="2570936"/>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Chuẩn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bị</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sau</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BED6C7B0-C278-91F7-87E6-735960DD3CC7}"/>
              </a:ext>
            </a:extLst>
          </p:cNvPr>
          <p:cNvPicPr>
            <a:picLocks noChangeAspect="1"/>
          </p:cNvPicPr>
          <p:nvPr/>
        </p:nvPicPr>
        <p:blipFill>
          <a:blip r:embed="rId4"/>
          <a:stretch>
            <a:fillRect/>
          </a:stretch>
        </p:blipFill>
        <p:spPr>
          <a:xfrm>
            <a:off x="6122253" y="1828919"/>
            <a:ext cx="5791702" cy="335918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675282"/>
            <a:ext cx="11256122" cy="5693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FF0000"/>
                  </a:solidFill>
                  <a:effectLst/>
                  <a:latin typeface="Cambria" panose="02040503050406030204" pitchFamily="18" charset="0"/>
                  <a:ea typeface="Cambria" panose="02040503050406030204" pitchFamily="18" charset="0"/>
                </a:rPr>
                <a:t>SỐ LẦN ĐẠT ĐIỂM TỐT THÁNG 11/2024</a:t>
              </a:r>
              <a:endParaRPr lang="en-US" sz="3600" dirty="0">
                <a:solidFill>
                  <a:srgbClr val="FF0000"/>
                </a:solidFill>
                <a:effectLst/>
                <a:latin typeface="Cambria" panose="02040503050406030204" pitchFamily="18" charset="0"/>
                <a:ea typeface="Cambria" panose="02040503050406030204" pitchFamily="18" charset="0"/>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Tháng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1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bao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nhiêu</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đạt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điểm</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tốt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là</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những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r>
              <a:rPr lang="de-DE" sz="4000" dirty="0">
                <a:latin typeface="Cambria" panose="02040503050406030204" pitchFamily="18" charset="0"/>
                <a:ea typeface="Cambria" panose="02040503050406030204" pitchFamily="18" charset="0"/>
              </a:rPr>
              <a:t>Có 4 bạn (An, Mai, Nam, Việt)</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a:solidFill>
                  <a:prstClr val="white"/>
                </a:solidFill>
                <a:latin typeface="Cambria" panose="02040503050406030204" pitchFamily="18" charset="0"/>
                <a:ea typeface="Cambria" panose="02040503050406030204" pitchFamily="18" charset="0"/>
              </a:rPr>
              <a:t>- Bạn nào có số lần đạt điểm tốt nhiều nhất?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de-DE"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Việt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6343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Bạn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có</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số</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lần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đạt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điểm</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tốt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ít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nhất</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Nam</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263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tationary, envelope&#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163" t="8746" r="-540"/>
          <a:stretch>
            <a:fillRect/>
          </a:stretch>
        </p:blipFill>
        <p:spPr>
          <a:xfrm>
            <a:off x="-1289879" y="-62300"/>
            <a:ext cx="13554765" cy="6920300"/>
          </a:xfrm>
          <a:prstGeom prst="rect">
            <a:avLst/>
          </a:prstGeom>
        </p:spPr>
      </p:pic>
      <p:pic>
        <p:nvPicPr>
          <p:cNvPr id="11" name="Content Placeholder 4" descr="A picture containing text, stationary, envelope&#10;&#10;Description automatically generated"/>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7857" y="0"/>
            <a:ext cx="12192001" cy="6920300"/>
          </a:xfrm>
        </p:spPr>
      </p:pic>
      <p:pic>
        <p:nvPicPr>
          <p:cNvPr id="17" name="Picture 16" descr="Chart, bubble chart&#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832" b="96322" l="9903" r="46807">
                        <a14:foregroundMark x1="14915" y1="85408" x2="9943" y2="90542"/>
                        <a14:foregroundMark x1="9943" y1="90542" x2="11601" y2="93048"/>
                        <a14:foregroundMark x1="43816" y1="85085" x2="46807" y2="92603"/>
                        <a14:foregroundMark x1="46807" y1="92603" x2="43048" y2="93048"/>
                      </a14:backgroundRemoval>
                    </a14:imgEffect>
                  </a14:imgLayer>
                </a14:imgProps>
              </a:ext>
              <a:ext uri="{28A0092B-C50C-407E-A947-70E740481C1C}">
                <a14:useLocalDpi xmlns:a14="http://schemas.microsoft.com/office/drawing/2010/main" val="0"/>
              </a:ext>
            </a:extLst>
          </a:blip>
          <a:srcRect l="7854" t="82286" r="51397" b="2097"/>
          <a:stretch>
            <a:fillRect/>
          </a:stretch>
        </p:blipFill>
        <p:spPr>
          <a:xfrm>
            <a:off x="6096000" y="-107346"/>
            <a:ext cx="3890476" cy="1587357"/>
          </a:xfrm>
          <a:prstGeom prst="rect">
            <a:avLst/>
          </a:prstGeom>
        </p:spPr>
      </p:pic>
      <p:sp>
        <p:nvSpPr>
          <p:cNvPr id="18" name="TextBox 17"/>
          <p:cNvSpPr txBox="1"/>
          <p:nvPr/>
        </p:nvSpPr>
        <p:spPr>
          <a:xfrm>
            <a:off x="6771238" y="165138"/>
            <a:ext cx="34212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526DDF"/>
                </a:solidFill>
                <a:effectLst>
                  <a:glow rad="228600">
                    <a:srgbClr val="5B9BD5">
                      <a:satMod val="175000"/>
                      <a:alpha val="40000"/>
                    </a:srgbClr>
                  </a:glow>
                  <a:outerShdw blurRad="50800" dist="38100" algn="l" rotWithShape="0">
                    <a:prstClr val="black">
                      <a:alpha val="40000"/>
                    </a:prstClr>
                  </a:outerShdw>
                </a:effectLst>
                <a:uLnTx/>
                <a:uFillTx/>
                <a:latin typeface="UTM Netmuc KT" panose="02040603050506020204" pitchFamily="18" charset="0"/>
                <a:ea typeface="+mn-ea"/>
                <a:cs typeface="+mn-cs"/>
              </a:rPr>
              <a:t>TOÁN </a:t>
            </a:r>
          </a:p>
        </p:txBody>
      </p:sp>
      <p:pic>
        <p:nvPicPr>
          <p:cNvPr id="5" name="Picture 4">
            <a:extLst>
              <a:ext uri="{FF2B5EF4-FFF2-40B4-BE49-F238E27FC236}">
                <a16:creationId xmlns:a16="http://schemas.microsoft.com/office/drawing/2014/main" id="{2925CA2C-78FD-FECB-D4A1-8A90BA7DBA92}"/>
              </a:ext>
            </a:extLst>
          </p:cNvPr>
          <p:cNvPicPr>
            <a:picLocks noChangeAspect="1"/>
          </p:cNvPicPr>
          <p:nvPr/>
        </p:nvPicPr>
        <p:blipFill>
          <a:blip r:embed="rId6"/>
          <a:stretch>
            <a:fillRect/>
          </a:stretch>
        </p:blipFill>
        <p:spPr>
          <a:xfrm>
            <a:off x="1141664" y="2358404"/>
            <a:ext cx="9547163" cy="2523963"/>
          </a:xfrm>
          <a:prstGeom prst="rect">
            <a:avLst/>
          </a:prstGeom>
        </p:spPr>
      </p:pic>
      <p:pic>
        <p:nvPicPr>
          <p:cNvPr id="6" name="Picture 5">
            <a:extLst>
              <a:ext uri="{FF2B5EF4-FFF2-40B4-BE49-F238E27FC236}">
                <a16:creationId xmlns:a16="http://schemas.microsoft.com/office/drawing/2014/main" id="{6E682DAA-56DE-50B4-F4CE-057F73A64B15}"/>
              </a:ext>
            </a:extLst>
          </p:cNvPr>
          <p:cNvPicPr>
            <a:picLocks noChangeAspect="1"/>
          </p:cNvPicPr>
          <p:nvPr/>
        </p:nvPicPr>
        <p:blipFill>
          <a:blip r:embed="rId7"/>
          <a:stretch>
            <a:fillRect/>
          </a:stretch>
        </p:blipFill>
        <p:spPr>
          <a:xfrm>
            <a:off x="4481940" y="1403584"/>
            <a:ext cx="4121253" cy="128636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2A07C130-EDE2-3681-345D-194C54118014}"/>
              </a:ext>
            </a:extLst>
          </p:cNvPr>
          <p:cNvPicPr>
            <a:picLocks noChangeAspect="1"/>
          </p:cNvPicPr>
          <p:nvPr/>
        </p:nvPicPr>
        <p:blipFill>
          <a:blip r:embed="rId4"/>
          <a:stretch>
            <a:fillRect/>
          </a:stretch>
        </p:blipFill>
        <p:spPr>
          <a:xfrm>
            <a:off x="6237179" y="2499425"/>
            <a:ext cx="5395428" cy="17740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384995"/>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Trong </a:t>
            </a: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gói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xuất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khẩu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bốt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loại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theo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nặng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300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380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381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460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461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600 g.</a:t>
            </a:r>
          </a:p>
        </p:txBody>
      </p:sp>
      <p:pic>
        <p:nvPicPr>
          <p:cNvPr id="10" name="Picture 9">
            <a:extLst>
              <a:ext uri="{FF2B5EF4-FFF2-40B4-BE49-F238E27FC236}">
                <a16:creationId xmlns:a16="http://schemas.microsoft.com/office/drawing/2014/main" id="{2DEABDB1-064B-21D2-2BBF-4958BC82CE8D}"/>
              </a:ext>
            </a:extLst>
          </p:cNvPr>
          <p:cNvPicPr>
            <a:picLocks noChangeAspect="1"/>
          </p:cNvPicPr>
          <p:nvPr/>
        </p:nvPicPr>
        <p:blipFill>
          <a:blip r:embed="rId3"/>
          <a:stretch>
            <a:fillRect/>
          </a:stretch>
        </p:blipFill>
        <p:spPr>
          <a:xfrm>
            <a:off x="1319102" y="2009221"/>
            <a:ext cx="9417410" cy="37004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2115880" y="446567"/>
            <a:ext cx="1051560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Rô-bốt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lập</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liệu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EC8B565-C4BD-1A36-A99F-410C8DCFB028}"/>
              </a:ext>
            </a:extLst>
          </p:cNvPr>
          <p:cNvPicPr>
            <a:picLocks noChangeAspect="1"/>
          </p:cNvPicPr>
          <p:nvPr/>
        </p:nvPicPr>
        <p:blipFill>
          <a:blip r:embed="rId3"/>
          <a:stretch>
            <a:fillRect/>
          </a:stretch>
        </p:blipFill>
        <p:spPr>
          <a:xfrm>
            <a:off x="467832" y="1352693"/>
            <a:ext cx="11011786" cy="1650058"/>
          </a:xfrm>
          <a:prstGeom prst="rect">
            <a:avLst/>
          </a:prstGeom>
        </p:spPr>
      </p:pic>
      <p:sp>
        <p:nvSpPr>
          <p:cNvPr id="4" name="TextBox 3">
            <a:extLst>
              <a:ext uri="{FF2B5EF4-FFF2-40B4-BE49-F238E27FC236}">
                <a16:creationId xmlns:a16="http://schemas.microsoft.com/office/drawing/2014/main" id="{677FEC71-D3FB-ACC6-35F8-07F0C658732F}"/>
              </a:ext>
            </a:extLst>
          </p:cNvPr>
          <p:cNvSpPr txBox="1"/>
          <p:nvPr/>
        </p:nvSpPr>
        <p:spPr>
          <a:xfrm>
            <a:off x="850605" y="3540642"/>
            <a:ext cx="10122195" cy="317522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mbria" panose="02040503050406030204" pitchFamily="18" charset="0"/>
                <a:ea typeface="Cambria" panose="02040503050406030204" pitchFamily="18" charset="0"/>
              </a:rPr>
              <a:t>Nhìn vào bảng ta biết:</a:t>
            </a:r>
            <a:endParaRPr lang="vi-VN" sz="3200" b="1"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Dựa vào cân nặng, các quả thanh long được chia thành 3 loại: S, M và L.</a:t>
            </a:r>
            <a:endParaRPr lang="vi-VN" sz="3200" b="0"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Có 27 quả thanh long cỡ S, 43 quả thanh long cỡ M và 36 quả thanh long cỡ L.</a:t>
            </a:r>
            <a:r>
              <a:rPr lang="vi-VN" sz="3200" dirty="0">
                <a:solidFill>
                  <a:srgbClr val="002060"/>
                </a:solidFill>
                <a:latin typeface="Cambria" panose="02040503050406030204" pitchFamily="18" charset="0"/>
                <a:ea typeface="Cambria" panose="02040503050406030204" pitchFamily="18" charset="0"/>
              </a:rPr>
              <a:t/>
            </a:r>
            <a:br>
              <a:rPr lang="vi-VN" sz="3200" dirty="0">
                <a:solidFill>
                  <a:srgbClr val="002060"/>
                </a:solidFill>
                <a:latin typeface="Cambria" panose="02040503050406030204" pitchFamily="18" charset="0"/>
                <a:ea typeface="Cambria" panose="02040503050406030204" pitchFamily="18" charset="0"/>
              </a:rPr>
            </a:b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9387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8371CE4A-ED2A-A871-4E6C-C1ED7DEC5971}"/>
              </a:ext>
            </a:extLst>
          </p:cNvPr>
          <p:cNvPicPr>
            <a:picLocks noChangeAspect="1"/>
          </p:cNvPicPr>
          <p:nvPr/>
        </p:nvPicPr>
        <p:blipFill>
          <a:blip r:embed="rId4"/>
          <a:stretch>
            <a:fillRect/>
          </a:stretch>
        </p:blipFill>
        <p:spPr>
          <a:xfrm>
            <a:off x="6323873" y="1613649"/>
            <a:ext cx="5328366" cy="3694496"/>
          </a:xfrm>
          <a:prstGeom prst="rect">
            <a:avLst/>
          </a:prstGeom>
        </p:spPr>
      </p:pic>
    </p:spTree>
    <p:extLst>
      <p:ext uri="{BB962C8B-B14F-4D97-AF65-F5344CB8AC3E}">
        <p14:creationId xmlns:p14="http://schemas.microsoft.com/office/powerpoint/2010/main" val="1700338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774</Words>
  <Application>Microsoft Office PowerPoint</Application>
  <PresentationFormat>Widescreen</PresentationFormat>
  <Paragraphs>109</Paragraphs>
  <Slides>19</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19</vt:i4>
      </vt:variant>
    </vt:vector>
  </HeadingPairs>
  <TitlesOfParts>
    <vt:vector size="34" baseType="lpstr">
      <vt:lpstr>#9Slide03 Arima Madurai Black</vt:lpstr>
      <vt:lpstr>Arial</vt:lpstr>
      <vt:lpstr>Calibri</vt:lpstr>
      <vt:lpstr>Calibri Light</vt:lpstr>
      <vt:lpstr>Cambria</vt:lpstr>
      <vt:lpstr>等线</vt:lpstr>
      <vt:lpstr>等线 Light</vt:lpstr>
      <vt:lpstr>DFPOP1-W9</vt:lpstr>
      <vt:lpstr>Oi</vt:lpstr>
      <vt:lpstr>Times New Roman</vt:lpstr>
      <vt:lpstr>UTM Netmuc KT</vt:lpstr>
      <vt:lpstr>UTM Showcard</vt:lpstr>
      <vt:lpstr>1_Office Theme</vt:lpstr>
      <vt:lpstr>2_Office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ChatGPT</cp:lastModifiedBy>
  <cp:revision>32</cp:revision>
  <dcterms:created xsi:type="dcterms:W3CDTF">2023-05-06T03:00:00Z</dcterms:created>
  <dcterms:modified xsi:type="dcterms:W3CDTF">2025-04-09T07:53:59Z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B3D5ACB9E742428381D2470DF094662D_12</vt:lpwstr>
  </property>
  <property fmtid="{D5CDD505-2E9C-101B-9397-08002B2CF9AE}" pid="3" name="KSOProductBuildVer">
    <vt:lpwstr>1033-12.2.0.16731</vt:lpwstr>
  </property>
</Properties>
</file>