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0"/>
  </p:notesMasterIdLst>
  <p:sldIdLst>
    <p:sldId id="284" r:id="rId3"/>
    <p:sldId id="301" r:id="rId4"/>
    <p:sldId id="302" r:id="rId5"/>
    <p:sldId id="303" r:id="rId6"/>
    <p:sldId id="304" r:id="rId7"/>
    <p:sldId id="257" r:id="rId8"/>
    <p:sldId id="285" r:id="rId9"/>
    <p:sldId id="296" r:id="rId10"/>
    <p:sldId id="288" r:id="rId11"/>
    <p:sldId id="295" r:id="rId12"/>
    <p:sldId id="280" r:id="rId13"/>
    <p:sldId id="306" r:id="rId14"/>
    <p:sldId id="291" r:id="rId15"/>
    <p:sldId id="307" r:id="rId16"/>
    <p:sldId id="308" r:id="rId17"/>
    <p:sldId id="264" r:id="rId18"/>
    <p:sldId id="282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3.png"/><Relationship Id="rId10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audio" Target="../media/audio3.wav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media" Target="../media/media2.mp3"/><Relationship Id="rId7" Type="http://schemas.openxmlformats.org/officeDocument/2006/relationships/image" Target="../media/image2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Đọc số đo thể tích của mỗi bể bơi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D2EEF3-3143-ACF9-CAAC-BECECC107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142" y="1229677"/>
            <a:ext cx="8296275" cy="33623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777F75-5290-F600-4881-D30699215407}"/>
              </a:ext>
            </a:extLst>
          </p:cNvPr>
          <p:cNvSpPr txBox="1"/>
          <p:nvPr/>
        </p:nvSpPr>
        <p:spPr>
          <a:xfrm>
            <a:off x="2550160" y="4958080"/>
            <a:ext cx="9519920" cy="138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1,15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phẩy hai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300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Ba trăm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1 875 m</a:t>
            </a:r>
            <a:r>
              <a:rPr lang="vi-VN" sz="2400" b="1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4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đọc là: Một nghìn tám trăm bảy mươi lăm mét khối.</a:t>
            </a:r>
            <a:endParaRPr lang="en-US" sz="24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87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5EE91-9E7D-E9DF-EF87-7BA302ACF3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534160"/>
            <a:ext cx="11176476" cy="501797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20D5610-8EA6-55C3-EDF7-14A95F34C486}"/>
              </a:ext>
            </a:extLst>
          </p:cNvPr>
          <p:cNvSpPr/>
          <p:nvPr/>
        </p:nvSpPr>
        <p:spPr>
          <a:xfrm>
            <a:off x="2296160" y="379984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690E878-845A-C96E-30D3-B240AD64364D}"/>
              </a:ext>
            </a:extLst>
          </p:cNvPr>
          <p:cNvSpPr/>
          <p:nvPr/>
        </p:nvSpPr>
        <p:spPr>
          <a:xfrm>
            <a:off x="2306320" y="5080000"/>
            <a:ext cx="944880" cy="355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1 700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264544D-D301-EEAB-739B-9B2D95D4C9C4}"/>
              </a:ext>
            </a:extLst>
          </p:cNvPr>
          <p:cNvSpPr/>
          <p:nvPr/>
        </p:nvSpPr>
        <p:spPr>
          <a:xfrm>
            <a:off x="5252720" y="3129280"/>
            <a:ext cx="619760" cy="3454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2,4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8FC75DB-5A26-E8C5-FE6C-F5DF68307085}"/>
              </a:ext>
            </a:extLst>
          </p:cNvPr>
          <p:cNvSpPr/>
          <p:nvPr/>
        </p:nvSpPr>
        <p:spPr>
          <a:xfrm>
            <a:off x="7183120" y="3799840"/>
            <a:ext cx="1371600" cy="3048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25 000 000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D7D6EEF-9799-96CF-C651-F32C1623C36F}"/>
              </a:ext>
            </a:extLst>
          </p:cNvPr>
          <p:cNvSpPr/>
          <p:nvPr/>
        </p:nvSpPr>
        <p:spPr>
          <a:xfrm>
            <a:off x="7274560" y="5232400"/>
            <a:ext cx="853440" cy="37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250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291C8A-81D7-1C97-D63E-BAF3611FE547}"/>
              </a:ext>
            </a:extLst>
          </p:cNvPr>
          <p:cNvSpPr/>
          <p:nvPr/>
        </p:nvSpPr>
        <p:spPr>
          <a:xfrm>
            <a:off x="9245600" y="3413760"/>
            <a:ext cx="61976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0,8</a:t>
            </a: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Một thùng xe tải có thể tích là 33,2 m3, lượng hàng hóa trên thùng xe chiếm 80% thể tích của thùng xe. Tính thể tích phần còn trống trong thùng xe.</a:t>
            </a:r>
            <a:endParaRPr lang="en-US" sz="32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57" y="421331"/>
            <a:ext cx="1493649" cy="17740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998C04-61E8-823C-820B-2AB7084DE9AA}"/>
              </a:ext>
            </a:extLst>
          </p:cNvPr>
          <p:cNvSpPr txBox="1"/>
          <p:nvPr/>
        </p:nvSpPr>
        <p:spPr>
          <a:xfrm>
            <a:off x="2306320" y="2651760"/>
            <a:ext cx="83921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hóa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× 80 : 100 = 26,56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trống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thùng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xe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33,2 – 26,56 = 6,64 (m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6,64 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4">
            <a:extLst>
              <a:ext uri="{FF2B5EF4-FFF2-40B4-BE49-F238E27FC236}">
                <a16:creationId xmlns:a16="http://schemas.microsoft.com/office/drawing/2014/main" id="{4D0C6953-B22F-E9FD-E8C2-5EAC8E6F0992}"/>
              </a:ext>
            </a:extLst>
          </p:cNvPr>
          <p:cNvSpPr/>
          <p:nvPr/>
        </p:nvSpPr>
        <p:spPr>
          <a:xfrm>
            <a:off x="243840" y="2157045"/>
            <a:ext cx="2077328" cy="2907323"/>
          </a:xfrm>
          <a:prstGeom prst="horizontalScroll">
            <a:avLst/>
          </a:prstGeom>
          <a:solidFill>
            <a:srgbClr val="FF00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KIẾN THỨC CẦN NHỚ</a:t>
            </a:r>
          </a:p>
        </p:txBody>
      </p:sp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B952AFCB-8212-C56D-F3E6-BCD771A1AB4C}"/>
              </a:ext>
            </a:extLst>
          </p:cNvPr>
          <p:cNvSpPr/>
          <p:nvPr/>
        </p:nvSpPr>
        <p:spPr>
          <a:xfrm>
            <a:off x="2883876" y="1594337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 KHỐI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E28187A-7B18-7BFC-E581-F66FBD7C2C47}"/>
              </a:ext>
            </a:extLst>
          </p:cNvPr>
          <p:cNvSpPr/>
          <p:nvPr/>
        </p:nvSpPr>
        <p:spPr>
          <a:xfrm>
            <a:off x="2883875" y="4767943"/>
            <a:ext cx="2743199" cy="914400"/>
          </a:xfrm>
          <a:prstGeom prst="roundRect">
            <a:avLst/>
          </a:prstGeom>
          <a:solidFill>
            <a:srgbClr val="1B94B7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MỐI QUAN HỆ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1AA7CCC7-B04B-7997-D0DE-28A2A9CCDB2F}"/>
              </a:ext>
            </a:extLst>
          </p:cNvPr>
          <p:cNvSpPr/>
          <p:nvPr/>
        </p:nvSpPr>
        <p:spPr>
          <a:xfrm>
            <a:off x="6940062" y="363414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dài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97977894-0A28-D5CC-8E27-D9B990DDB550}"/>
              </a:ext>
            </a:extLst>
          </p:cNvPr>
          <p:cNvSpPr/>
          <p:nvPr/>
        </p:nvSpPr>
        <p:spPr>
          <a:xfrm>
            <a:off x="6940062" y="1441937"/>
            <a:ext cx="5251938" cy="69166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tắt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</a:t>
            </a:r>
            <a:r>
              <a:rPr lang="en-US" sz="2800" b="1" baseline="30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endParaRPr lang="vi-VN" sz="2400" b="1" kern="0" dirty="0">
              <a:solidFill>
                <a:srgbClr val="FF0000"/>
              </a:solidFill>
              <a:effectLst>
                <a:glow rad="127000">
                  <a:srgbClr val="FFFFFF"/>
                </a:glo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  <a:sym typeface="Handlee"/>
            </a:endParaRPr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31D5FB4A-EAA7-D4AC-B687-A0DE27F155EB}"/>
              </a:ext>
            </a:extLst>
          </p:cNvPr>
          <p:cNvSpPr/>
          <p:nvPr/>
        </p:nvSpPr>
        <p:spPr>
          <a:xfrm>
            <a:off x="6940062" y="3716213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1000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ounded Rectangle 10">
            <a:extLst>
              <a:ext uri="{FF2B5EF4-FFF2-40B4-BE49-F238E27FC236}">
                <a16:creationId xmlns:a16="http://schemas.microsoft.com/office/drawing/2014/main" id="{9C3B1EB4-3E56-D421-E0B3-264BA0ED2197}"/>
              </a:ext>
            </a:extLst>
          </p:cNvPr>
          <p:cNvSpPr/>
          <p:nvPr/>
        </p:nvSpPr>
        <p:spPr>
          <a:xfrm>
            <a:off x="6940062" y="5322276"/>
            <a:ext cx="5251938" cy="914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           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vị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đo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liền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671CEB-BF2A-57D6-396C-979ED728BF64}"/>
              </a:ext>
            </a:extLst>
          </p:cNvPr>
          <p:cNvCxnSpPr>
            <a:endCxn id="3" idx="1"/>
          </p:cNvCxnSpPr>
          <p:nvPr/>
        </p:nvCxnSpPr>
        <p:spPr>
          <a:xfrm flipV="1">
            <a:off x="2312111" y="2051537"/>
            <a:ext cx="571765" cy="155916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08F6-7E17-C269-AC60-A56367279B42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321168" y="3610707"/>
            <a:ext cx="562708" cy="1274802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62D45CF-AD8B-8614-9F91-B5D569CBBB94}"/>
              </a:ext>
            </a:extLst>
          </p:cNvPr>
          <p:cNvCxnSpPr>
            <a:endCxn id="5" idx="1"/>
          </p:cNvCxnSpPr>
          <p:nvPr/>
        </p:nvCxnSpPr>
        <p:spPr>
          <a:xfrm flipV="1">
            <a:off x="5627074" y="820614"/>
            <a:ext cx="1312988" cy="1230923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6B677FD-4FCB-EBF0-B072-D7CE23645D76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5627074" y="1787769"/>
            <a:ext cx="1312988" cy="263768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51AC877-79AD-1AB1-C422-8CC1DEBBB185}"/>
              </a:ext>
            </a:extLst>
          </p:cNvPr>
          <p:cNvCxnSpPr>
            <a:endCxn id="7" idx="1"/>
          </p:cNvCxnSpPr>
          <p:nvPr/>
        </p:nvCxnSpPr>
        <p:spPr>
          <a:xfrm flipV="1">
            <a:off x="5627074" y="4173413"/>
            <a:ext cx="1312988" cy="1097280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5C4406E-E9E8-CF63-2706-30F1CC69B610}"/>
              </a:ext>
            </a:extLst>
          </p:cNvPr>
          <p:cNvCxnSpPr>
            <a:endCxn id="8" idx="1"/>
          </p:cNvCxnSpPr>
          <p:nvPr/>
        </p:nvCxnSpPr>
        <p:spPr>
          <a:xfrm>
            <a:off x="5627075" y="5290117"/>
            <a:ext cx="1312987" cy="489359"/>
          </a:xfrm>
          <a:prstGeom prst="straightConnector1">
            <a:avLst/>
          </a:prstGeom>
          <a:ln w="31750" cmpd="sng">
            <a:solidFill>
              <a:schemeClr val="tx1"/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/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DDDD14C-3287-5872-BA64-9D209D0E17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3168" y="5375977"/>
                <a:ext cx="78899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57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93753" y="305752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0 0</a:t>
            </a:r>
            <a:r>
              <a:rPr lang="vi-VN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 cm</a:t>
            </a:r>
            <a:r>
              <a:rPr lang="vi-VN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728" y="306614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403 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4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800" dirty="0">
              <a:solidFill>
                <a:srgbClr val="4472C4">
                  <a:lumMod val="50000"/>
                </a:srgbClr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413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vi-VN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AE70B1-E50B-A9DF-CCB4-1CA98D23B369}"/>
              </a:ext>
            </a:extLst>
          </p:cNvPr>
          <p:cNvSpPr/>
          <p:nvPr/>
        </p:nvSpPr>
        <p:spPr>
          <a:xfrm>
            <a:off x="6827520" y="27432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2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7668A3-CFD8-BE8E-0F2C-3E87D2161779}"/>
              </a:ext>
            </a:extLst>
          </p:cNvPr>
          <p:cNvSpPr/>
          <p:nvPr/>
        </p:nvSpPr>
        <p:spPr>
          <a:xfrm>
            <a:off x="1118823" y="3993116"/>
            <a:ext cx="10058400" cy="7408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3 000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84F64-AA48-4703-AB1B-84292FB49B7E}"/>
              </a:ext>
            </a:extLst>
          </p:cNvPr>
          <p:cNvSpPr/>
          <p:nvPr/>
        </p:nvSpPr>
        <p:spPr>
          <a:xfrm>
            <a:off x="1080723" y="2884692"/>
            <a:ext cx="10058400" cy="8055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B9EE04-8387-4827-3001-AA7580BE98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22" y="3976911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225BFA-2090-29BD-9566-83BAE4E291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859" y="2873284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ECD03FA-AFC1-940E-C4E8-91446BA18A03}"/>
              </a:ext>
            </a:extLst>
          </p:cNvPr>
          <p:cNvSpPr/>
          <p:nvPr/>
        </p:nvSpPr>
        <p:spPr>
          <a:xfrm>
            <a:off x="1109298" y="17811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793A38-9170-C9F6-3F44-38A6F5434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06" y="17244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C2899F-3D7A-03B9-4200-EF74415BDB63}"/>
              </a:ext>
            </a:extLst>
          </p:cNvPr>
          <p:cNvSpPr/>
          <p:nvPr/>
        </p:nvSpPr>
        <p:spPr>
          <a:xfrm>
            <a:off x="1089819" y="146172"/>
            <a:ext cx="10058400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      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DBA582-BBB7-0FED-A239-C506DFDD07F3}"/>
              </a:ext>
            </a:extLst>
          </p:cNvPr>
          <p:cNvSpPr/>
          <p:nvPr/>
        </p:nvSpPr>
        <p:spPr>
          <a:xfrm>
            <a:off x="1080723" y="4943476"/>
            <a:ext cx="10058400" cy="7524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30 000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D39119A-8D3B-FBAC-864D-FCDABC7753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31" y="4886713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1">
            <a:hlinkClick r:id="rId8" action="ppaction://hlinksldjump"/>
            <a:extLst>
              <a:ext uri="{FF2B5EF4-FFF2-40B4-BE49-F238E27FC236}">
                <a16:creationId xmlns:a16="http://schemas.microsoft.com/office/drawing/2014/main" id="{949CD4A3-5747-C16C-BE30-D812A17AF7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83388" y="5370447"/>
            <a:ext cx="1274174" cy="148755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BC930B5-89F7-EE4A-2505-51E176DD6C02}"/>
              </a:ext>
            </a:extLst>
          </p:cNvPr>
          <p:cNvSpPr/>
          <p:nvPr/>
        </p:nvSpPr>
        <p:spPr>
          <a:xfrm>
            <a:off x="6126480" y="243840"/>
            <a:ext cx="904240" cy="65024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73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7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296660" y="1828800"/>
            <a:ext cx="9144000" cy="108585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A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 100 </a:t>
            </a:r>
            <a:r>
              <a:rPr lang="en-US" sz="4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000" baseline="3000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374703" y="4176486"/>
            <a:ext cx="9144000" cy="98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785" y="1991360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334145" y="3111603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100 </a:t>
            </a:r>
            <a:r>
              <a:rPr lang="en-US" sz="40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0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361" y="3060618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6157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– 20 </a:t>
            </a:r>
            <a:r>
              <a:rPr lang="en-US" sz="4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48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= ? </a:t>
            </a:r>
            <a:r>
              <a:rPr lang="en-US" sz="48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374703" y="53671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D. 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100 </a:t>
            </a: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</a:t>
            </a:r>
            <a:r>
              <a:rPr lang="en-US" sz="40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54091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7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F35D931-FA13-586A-0DA6-59CD1A635BF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1631943" h="8229600">
                <a:moveTo>
                  <a:pt x="0" y="0"/>
                </a:moveTo>
                <a:lnTo>
                  <a:pt x="11631943" y="0"/>
                </a:lnTo>
                <a:lnTo>
                  <a:pt x="11631943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096749-C29D-26CB-5EEE-E96321993C24}"/>
              </a:ext>
            </a:extLst>
          </p:cNvPr>
          <p:cNvSpPr/>
          <p:nvPr/>
        </p:nvSpPr>
        <p:spPr>
          <a:xfrm>
            <a:off x="1355653" y="5362575"/>
            <a:ext cx="9144000" cy="8477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D. 0,32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3A07BF-A227-FD27-9401-88952A45FD9F}"/>
              </a:ext>
            </a:extLst>
          </p:cNvPr>
          <p:cNvSpPr/>
          <p:nvPr/>
        </p:nvSpPr>
        <p:spPr>
          <a:xfrm>
            <a:off x="1400175" y="4124325"/>
            <a:ext cx="9118528" cy="1000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C. 3,2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CE5BD-A10B-ECBC-5976-482C5222FD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4628" y="5371199"/>
            <a:ext cx="798097" cy="7827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12E56A-25DC-618B-69C0-CDF38646D2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644" y="421848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EF978C-AF9B-90EF-7E6C-B8CE99A15436}"/>
              </a:ext>
            </a:extLst>
          </p:cNvPr>
          <p:cNvSpPr/>
          <p:nvPr/>
        </p:nvSpPr>
        <p:spPr>
          <a:xfrm>
            <a:off x="1412803" y="1990726"/>
            <a:ext cx="9144000" cy="79057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32 000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9FFD4D-DE1D-C19E-9734-C18338D7B7F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019" y="1939741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B16739B-5150-22D8-B6C9-018E66200CFA}"/>
              </a:ext>
            </a:extLst>
          </p:cNvPr>
          <p:cNvSpPr/>
          <p:nvPr/>
        </p:nvSpPr>
        <p:spPr>
          <a:xfrm>
            <a:off x="742610" y="152400"/>
            <a:ext cx="10494161" cy="8000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725" tIns="60862" rIns="121725" bIns="60862">
            <a:spAutoFit/>
          </a:bodyPr>
          <a:lstStyle/>
          <a:p>
            <a:pPr lvl="0" algn="ctr"/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320 </a:t>
            </a:r>
            <a:r>
              <a:rPr lang="en-US" sz="4400" noProof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400" dirty="0">
                <a:solidFill>
                  <a:srgbClr val="4472C4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= ..?..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dm</a:t>
            </a:r>
            <a:r>
              <a:rPr lang="en-US" sz="4400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CD3D01-81BC-4B2E-EACF-7DE1F5F254DC}"/>
              </a:ext>
            </a:extLst>
          </p:cNvPr>
          <p:cNvSpPr/>
          <p:nvPr/>
        </p:nvSpPr>
        <p:spPr>
          <a:xfrm>
            <a:off x="1422328" y="3004911"/>
            <a:ext cx="9144000" cy="8431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121725" tIns="60862" rIns="121725" bIns="60862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0,032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95430CF-03E9-5DC0-0E05-A045BFF7CD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269" y="3046906"/>
            <a:ext cx="807556" cy="7783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Picture 15">
            <a:hlinkClick r:id="rId8" action="ppaction://hlinksldjump"/>
            <a:extLst>
              <a:ext uri="{FF2B5EF4-FFF2-40B4-BE49-F238E27FC236}">
                <a16:creationId xmlns:a16="http://schemas.microsoft.com/office/drawing/2014/main" id="{299DE563-7530-7AA3-BE79-4D9BA5548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35763" y="5256973"/>
            <a:ext cx="1274174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2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5470900" cy="29349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418038" y="3178664"/>
            <a:ext cx="1515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60E609-54B5-B2C3-F70E-FAEE396945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56000" y="711891"/>
            <a:ext cx="9565453" cy="41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1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C52320-7A81-6DC4-427F-CC9980D6E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704" y="711200"/>
            <a:ext cx="10356215" cy="55486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5ED56-7852-282B-C90C-D7DCBA696BB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333">
            <a:off x="2654300" y="3588847"/>
            <a:ext cx="180340" cy="69070"/>
          </a:xfrm>
          <a:prstGeom prst="rect">
            <a:avLst/>
          </a:prstGeom>
        </p:spPr>
      </p:pic>
      <p:pic>
        <p:nvPicPr>
          <p:cNvPr id="16" name="J2TEAM-TTS-1734167392656 (1)">
            <a:hlinkClick r:id="" action="ppaction://media"/>
            <a:extLst>
              <a:ext uri="{FF2B5EF4-FFF2-40B4-BE49-F238E27FC236}">
                <a16:creationId xmlns:a16="http://schemas.microsoft.com/office/drawing/2014/main" id="{6D228B63-BBAA-55BD-2754-BEA59B15B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863600" y="563880"/>
            <a:ext cx="406400" cy="4064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87D3FAC-9207-584F-CE28-47F0412B6F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03">
            <a:off x="4239259" y="2877647"/>
            <a:ext cx="180340" cy="69070"/>
          </a:xfrm>
          <a:prstGeom prst="rect">
            <a:avLst/>
          </a:prstGeom>
        </p:spPr>
      </p:pic>
      <p:pic>
        <p:nvPicPr>
          <p:cNvPr id="20" name="J2TEAM-TTS-1734167354857 (1)">
            <a:hlinkClick r:id="" action="ppaction://media"/>
            <a:extLst>
              <a:ext uri="{FF2B5EF4-FFF2-40B4-BE49-F238E27FC236}">
                <a16:creationId xmlns:a16="http://schemas.microsoft.com/office/drawing/2014/main" id="{6A60B2D3-0628-D03D-E09A-B80DF1B3D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60400" y="1193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96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3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1F021A-45C2-D1D4-F62F-EDD57406E127}"/>
              </a:ext>
            </a:extLst>
          </p:cNvPr>
          <p:cNvSpPr txBox="1"/>
          <p:nvPr/>
        </p:nvSpPr>
        <p:spPr>
          <a:xfrm>
            <a:off x="1554480" y="650240"/>
            <a:ext cx="9641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 đo thể tích người ta cần dùng đơn vị mét khối.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E07336-9946-F859-FA7B-B5F814299D84}"/>
              </a:ext>
            </a:extLst>
          </p:cNvPr>
          <p:cNvSpPr txBox="1"/>
          <p:nvPr/>
        </p:nvSpPr>
        <p:spPr>
          <a:xfrm>
            <a:off x="772160" y="1330960"/>
            <a:ext cx="6939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là thể tích của hình lập phương có cạnh dài 1m.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Mét khối viết tắt là m</a:t>
            </a:r>
            <a:r>
              <a:rPr lang="vi-VN" sz="28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4DE1EC-5635-1EC4-8A29-85A7368D3C27}"/>
              </a:ext>
            </a:extLst>
          </p:cNvPr>
          <p:cNvSpPr txBox="1"/>
          <p:nvPr/>
        </p:nvSpPr>
        <p:spPr>
          <a:xfrm>
            <a:off x="701040" y="2286000"/>
            <a:ext cx="650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Hình lập phương 1m gồm 1000 hình lập phương cạnh 1 dm.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7D80FD-897D-4D94-FF5A-CF8AA62F8974}"/>
              </a:ext>
            </a:extLst>
          </p:cNvPr>
          <p:cNvSpPr txBox="1"/>
          <p:nvPr/>
        </p:nvSpPr>
        <p:spPr>
          <a:xfrm>
            <a:off x="-396240" y="3596640"/>
            <a:ext cx="949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1 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dm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</a:rPr>
              <a:t> = 1 000 000 cm</a:t>
            </a:r>
            <a:r>
              <a:rPr lang="vi-VN" sz="32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/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dm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CF4AEC-EF5E-EDFA-2C7E-D3932E9A0E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68960" y="4084320"/>
                <a:ext cx="9499600" cy="803682"/>
              </a:xfrm>
              <a:prstGeom prst="rect">
                <a:avLst/>
              </a:prstGeom>
              <a:blipFill>
                <a:blip r:embed="rId2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/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 </a:t>
                </a:r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3200" i="1">
                            <a:latin typeface="Cambria Math" panose="02040503050406030204" pitchFamily="18" charset="0"/>
                          </a:rPr>
                          <m:t>000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lang="vi-VN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vi-VN" sz="32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3A6289C-3A95-D213-854D-B48B35EEF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97840" y="5069840"/>
                <a:ext cx="9499600" cy="803682"/>
              </a:xfrm>
              <a:prstGeom prst="rect">
                <a:avLst/>
              </a:prstGeom>
              <a:blipFill>
                <a:blip r:embed="rId3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>
            <a:extLst>
              <a:ext uri="{FF2B5EF4-FFF2-40B4-BE49-F238E27FC236}">
                <a16:creationId xmlns:a16="http://schemas.microsoft.com/office/drawing/2014/main" id="{11B1C191-60FD-D75B-C7C6-B73A1A355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430" y="1800860"/>
            <a:ext cx="2504694" cy="3075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6" grpId="0"/>
      <p:bldP spid="18" grpId="0"/>
      <p:bldP spid="19" grpId="0"/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378</Words>
  <Application>Microsoft Office PowerPoint</Application>
  <PresentationFormat>Widescreen</PresentationFormat>
  <Paragraphs>62</Paragraphs>
  <Slides>17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Cambria</vt:lpstr>
      <vt:lpstr>Cambria Math</vt:lpstr>
      <vt:lpstr>等线</vt:lpstr>
      <vt:lpstr>Handlee</vt:lpstr>
      <vt:lpstr>Times New Roman</vt:lpstr>
      <vt:lpstr>字魂105号-简雅黑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ChatGPT</cp:lastModifiedBy>
  <cp:revision>38</cp:revision>
  <dcterms:created xsi:type="dcterms:W3CDTF">2022-08-23T00:31:44Z</dcterms:created>
  <dcterms:modified xsi:type="dcterms:W3CDTF">2026-02-06T06:13:08Z</dcterms:modified>
  <cp:category>HTTA2</cp:category>
  <cp:version>HTTA2</cp:version>
</cp:coreProperties>
</file>