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6"/>
  </p:notesMasterIdLst>
  <p:sldIdLst>
    <p:sldId id="296" r:id="rId4"/>
    <p:sldId id="256" r:id="rId5"/>
    <p:sldId id="297" r:id="rId6"/>
    <p:sldId id="299" r:id="rId7"/>
    <p:sldId id="260" r:id="rId8"/>
    <p:sldId id="279" r:id="rId9"/>
    <p:sldId id="300" r:id="rId10"/>
    <p:sldId id="282" r:id="rId11"/>
    <p:sldId id="301" r:id="rId12"/>
    <p:sldId id="302" r:id="rId13"/>
    <p:sldId id="303"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85010" autoAdjust="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2/5/2025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92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995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40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36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75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33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48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37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6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3386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6.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6.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emf"/><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2.mp3"/><Relationship Id="rId7"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6.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7" name="Picture 6">
            <a:extLst>
              <a:ext uri="{FF2B5EF4-FFF2-40B4-BE49-F238E27FC236}">
                <a16:creationId xmlns:a16="http://schemas.microsoft.com/office/drawing/2014/main" id="{CCE09AEE-8350-762A-AC7B-4D7328DBB3DF}"/>
              </a:ext>
            </a:extLst>
          </p:cNvPr>
          <p:cNvPicPr>
            <a:picLocks noChangeAspect="1"/>
          </p:cNvPicPr>
          <p:nvPr/>
        </p:nvPicPr>
        <p:blipFill>
          <a:blip r:embed="rId7"/>
          <a:stretch>
            <a:fillRect/>
          </a:stretch>
        </p:blipFill>
        <p:spPr>
          <a:xfrm>
            <a:off x="578580" y="1965321"/>
            <a:ext cx="7608467" cy="2591025"/>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6B5078F7-EF9C-18FC-03A3-EDF0D6D42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extLst>
      <p:ext uri="{BB962C8B-B14F-4D97-AF65-F5344CB8AC3E}">
        <p14:creationId xmlns:p14="http://schemas.microsoft.com/office/powerpoint/2010/main" val="36456596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holding a pencil and a notebook&#10;&#10;Description automatically generated">
            <a:extLst>
              <a:ext uri="{FF2B5EF4-FFF2-40B4-BE49-F238E27FC236}">
                <a16:creationId xmlns:a16="http://schemas.microsoft.com/office/drawing/2014/main" id="{C5C07D45-6B6F-60D1-1A9A-2A84128A8C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95497" y="2626242"/>
            <a:ext cx="3521490" cy="4231758"/>
          </a:xfrm>
          <a:prstGeom prst="rect">
            <a:avLst/>
          </a:prstGeom>
        </p:spPr>
      </p:pic>
      <p:pic>
        <p:nvPicPr>
          <p:cNvPr id="12" name="Picture 11">
            <a:extLst>
              <a:ext uri="{FF2B5EF4-FFF2-40B4-BE49-F238E27FC236}">
                <a16:creationId xmlns:a16="http://schemas.microsoft.com/office/drawing/2014/main" id="{5ACD0D88-E5D8-042E-FA41-2281726A9556}"/>
              </a:ext>
            </a:extLst>
          </p:cNvPr>
          <p:cNvPicPr>
            <a:picLocks noChangeAspect="1"/>
          </p:cNvPicPr>
          <p:nvPr/>
        </p:nvPicPr>
        <p:blipFill>
          <a:blip r:embed="rId3"/>
          <a:stretch>
            <a:fillRect/>
          </a:stretch>
        </p:blipFill>
        <p:spPr>
          <a:xfrm>
            <a:off x="1204488" y="725784"/>
            <a:ext cx="7443861" cy="1493649"/>
          </a:xfrm>
          <a:prstGeom prst="rect">
            <a:avLst/>
          </a:prstGeom>
        </p:spPr>
      </p:pic>
      <p:sp>
        <p:nvSpPr>
          <p:cNvPr id="13" name="Rounded Rectangle 2">
            <a:extLst>
              <a:ext uri="{FF2B5EF4-FFF2-40B4-BE49-F238E27FC236}">
                <a16:creationId xmlns:a16="http://schemas.microsoft.com/office/drawing/2014/main" id="{2BDD2D54-C3BF-A2AE-B660-81A841778316}"/>
              </a:ext>
            </a:extLst>
          </p:cNvPr>
          <p:cNvSpPr/>
          <p:nvPr/>
        </p:nvSpPr>
        <p:spPr>
          <a:xfrm>
            <a:off x="765544" y="2530548"/>
            <a:ext cx="7260265" cy="4050331"/>
          </a:xfrm>
          <a:prstGeom prst="roundRect">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9A6D39E-C255-27ED-A300-3C3C17AF0228}"/>
              </a:ext>
            </a:extLst>
          </p:cNvPr>
          <p:cNvSpPr txBox="1"/>
          <p:nvPr/>
        </p:nvSpPr>
        <p:spPr>
          <a:xfrm>
            <a:off x="1190847" y="2806995"/>
            <a:ext cx="6485860"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Tôi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cần</a:t>
            </a:r>
            <a:r>
              <a:rPr lang="en-US" sz="4000" dirty="0">
                <a:latin typeface="Cambria" panose="02040503050406030204" pitchFamily="18" charset="0"/>
                <a:ea typeface="Cambria" panose="02040503050406030204" pitchFamily="18" charset="0"/>
              </a:rPr>
              <a:t> 20%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tổ</a:t>
            </a:r>
            <a:r>
              <a:rPr lang="en-US" sz="4000" dirty="0">
                <a:latin typeface="Cambria" panose="02040503050406030204" pitchFamily="18" charset="0"/>
                <a:ea typeface="Cambria" panose="02040503050406030204" pitchFamily="18" charset="0"/>
              </a:rPr>
              <a:t> 1. </a:t>
            </a:r>
          </a:p>
        </p:txBody>
      </p:sp>
      <p:sp>
        <p:nvSpPr>
          <p:cNvPr id="15" name="TextBox 14">
            <a:extLst>
              <a:ext uri="{FF2B5EF4-FFF2-40B4-BE49-F238E27FC236}">
                <a16:creationId xmlns:a16="http://schemas.microsoft.com/office/drawing/2014/main" id="{44561DA9-4CE2-7504-8751-DDACC0789BFD}"/>
              </a:ext>
            </a:extLst>
          </p:cNvPr>
          <p:cNvSpPr txBox="1"/>
          <p:nvPr/>
        </p:nvSpPr>
        <p:spPr>
          <a:xfrm>
            <a:off x="1244009" y="3700130"/>
            <a:ext cx="648586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Tôi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10 %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2.</a:t>
            </a:r>
          </a:p>
        </p:txBody>
      </p:sp>
      <p:sp>
        <p:nvSpPr>
          <p:cNvPr id="16" name="TextBox 15">
            <a:extLst>
              <a:ext uri="{FF2B5EF4-FFF2-40B4-BE49-F238E27FC236}">
                <a16:creationId xmlns:a16="http://schemas.microsoft.com/office/drawing/2014/main" id="{5CA5D39E-751E-447B-0434-86CA538A8745}"/>
              </a:ext>
            </a:extLst>
          </p:cNvPr>
          <p:cNvSpPr txBox="1"/>
          <p:nvPr/>
        </p:nvSpPr>
        <p:spPr>
          <a:xfrm>
            <a:off x="1286540" y="4444410"/>
            <a:ext cx="6485860"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50% số quyển sách Toán lớp 5 của tổ 3.</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15AE9988-45BE-96D8-BB31-C1B5160EC2B8}"/>
              </a:ext>
            </a:extLst>
          </p:cNvPr>
          <p:cNvSpPr txBox="1"/>
          <p:nvPr/>
        </p:nvSpPr>
        <p:spPr>
          <a:xfrm>
            <a:off x="1286540" y="5667154"/>
            <a:ext cx="6485860" cy="58477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60 % số hộp bút của tổ 4.</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8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down)">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down)">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6BAD1-037E-C379-DC0B-0E1030A51FD3}"/>
              </a:ext>
            </a:extLst>
          </p:cNvPr>
          <p:cNvPicPr>
            <a:picLocks noChangeAspect="1"/>
          </p:cNvPicPr>
          <p:nvPr/>
        </p:nvPicPr>
        <p:blipFill>
          <a:blip r:embed="rId2"/>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id="{BCA53FF9-A09D-DA03-636F-9B18F280FE6F}"/>
              </a:ext>
            </a:extLst>
          </p:cNvPr>
          <p:cNvPicPr>
            <a:picLocks noChangeAspect="1"/>
          </p:cNvPicPr>
          <p:nvPr/>
        </p:nvPicPr>
        <p:blipFill>
          <a:blip r:embed="rId3"/>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id="{798C4C64-97C6-2278-0F45-39C204005A93}"/>
              </a:ext>
            </a:extLst>
          </p:cNvPr>
          <p:cNvPicPr>
            <a:picLocks noChangeAspect="1"/>
          </p:cNvPicPr>
          <p:nvPr/>
        </p:nvPicPr>
        <p:blipFill>
          <a:blip r:embed="rId4"/>
          <a:stretch>
            <a:fillRect/>
          </a:stretch>
        </p:blipFill>
        <p:spPr>
          <a:xfrm>
            <a:off x="1605885" y="1234339"/>
            <a:ext cx="9467909" cy="2316681"/>
          </a:xfrm>
          <a:prstGeom prst="rect">
            <a:avLst/>
          </a:prstGeom>
        </p:spPr>
      </p:pic>
      <p:pic>
        <p:nvPicPr>
          <p:cNvPr id="13" name="Picture 12">
            <a:extLst>
              <a:ext uri="{FF2B5EF4-FFF2-40B4-BE49-F238E27FC236}">
                <a16:creationId xmlns:a16="http://schemas.microsoft.com/office/drawing/2014/main" id="{F4A36FB5-CFC2-D672-B672-7557A9EC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pic>
        <p:nvPicPr>
          <p:cNvPr id="14" name="Picture 13">
            <a:extLst>
              <a:ext uri="{FF2B5EF4-FFF2-40B4-BE49-F238E27FC236}">
                <a16:creationId xmlns:a16="http://schemas.microsoft.com/office/drawing/2014/main" id="{46DC2568-51F2-99B0-6A26-4D3DC8D6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024" y="5160335"/>
            <a:ext cx="1618952" cy="1618952"/>
          </a:xfrm>
          <a:prstGeom prst="rect">
            <a:avLst/>
          </a:prstGeom>
        </p:spPr>
      </p:pic>
    </p:spTree>
    <p:extLst>
      <p:ext uri="{BB962C8B-B14F-4D97-AF65-F5344CB8AC3E}">
        <p14:creationId xmlns:p14="http://schemas.microsoft.com/office/powerpoint/2010/main" val="95159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a16="http://schemas.microsoft.com/office/drawing/2014/main" id="{3A5DE530-95A0-EDC3-AB6F-970032E30E24}"/>
              </a:ext>
            </a:extLst>
          </p:cNvPr>
          <p:cNvPicPr>
            <a:picLocks noChangeAspect="1"/>
          </p:cNvPicPr>
          <p:nvPr/>
        </p:nvPicPr>
        <p:blipFill>
          <a:blip r:embed="rId7"/>
          <a:stretch>
            <a:fillRect/>
          </a:stretch>
        </p:blipFill>
        <p:spPr>
          <a:xfrm>
            <a:off x="627986" y="2077888"/>
            <a:ext cx="7425572" cy="2597121"/>
          </a:xfrm>
          <a:prstGeom prst="rect">
            <a:avLst/>
          </a:prstGeom>
        </p:spPr>
      </p:pic>
      <p:pic>
        <p:nvPicPr>
          <p:cNvPr id="7" name="Picture 6">
            <a:extLst>
              <a:ext uri="{FF2B5EF4-FFF2-40B4-BE49-F238E27FC236}">
                <a16:creationId xmlns:a16="http://schemas.microsoft.com/office/drawing/2014/main" id="{E8ED3A8D-C733-C229-0350-FD778BDF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5306294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760"/>
            <a:ext cx="12192000" cy="5984240"/>
          </a:xfrm>
          <a:custGeom>
            <a:avLst/>
            <a:gdLst/>
            <a:ahLst/>
            <a:cxnLst/>
            <a:rect l="l" t="t" r="r" b="b"/>
            <a:pathLst>
              <a:path w="18288000" h="9486900">
                <a:moveTo>
                  <a:pt x="0" y="0"/>
                </a:moveTo>
                <a:lnTo>
                  <a:pt x="18288000" y="0"/>
                </a:lnTo>
                <a:lnTo>
                  <a:pt x="18288000" y="9486900"/>
                </a:lnTo>
                <a:lnTo>
                  <a:pt x="0" y="9486900"/>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3" name="Speech Bubble: Rectangle with Corners Rounded 2">
            <a:extLst>
              <a:ext uri="{FF2B5EF4-FFF2-40B4-BE49-F238E27FC236}">
                <a16:creationId xmlns:a16="http://schemas.microsoft.com/office/drawing/2014/main" id="{40FA47C2-6C20-3766-F22B-6EF4F795E1CB}"/>
              </a:ext>
            </a:extLst>
          </p:cNvPr>
          <p:cNvSpPr/>
          <p:nvPr/>
        </p:nvSpPr>
        <p:spPr>
          <a:xfrm>
            <a:off x="3129280" y="121920"/>
            <a:ext cx="3169920" cy="153416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nay, </a:t>
            </a:r>
            <a:r>
              <a:rPr lang="en-US" dirty="0" err="1">
                <a:latin typeface="Cambria" panose="02040503050406030204" pitchFamily="18" charset="0"/>
                <a:ea typeface="Cambria" panose="02040503050406030204" pitchFamily="18" charset="0"/>
              </a:rPr>
              <a:t>nhà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rồi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đấy</a:t>
            </a:r>
            <a:r>
              <a:rPr lang="en-US" dirty="0">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DE1833AD-9A3D-1331-4329-A08704F4A2F1}"/>
              </a:ext>
            </a:extLst>
          </p:cNvPr>
          <p:cNvSpPr/>
          <p:nvPr/>
        </p:nvSpPr>
        <p:spPr>
          <a:xfrm>
            <a:off x="6482080" y="1158240"/>
            <a:ext cx="26924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Vậy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bao </a:t>
            </a:r>
            <a:r>
              <a:rPr lang="en-US" dirty="0" err="1">
                <a:latin typeface="Cambria" panose="02040503050406030204" pitchFamily="18" charset="0"/>
                <a:ea typeface="Cambria" panose="02040503050406030204" pitchFamily="18" charset="0"/>
              </a:rPr>
              <a:t>nhiêu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ạ?</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23FF662-F591-92AA-7E2E-F3437650066C}"/>
                  </a:ext>
                </a:extLst>
              </p:cNvPr>
              <p:cNvSpPr/>
              <p:nvPr/>
            </p:nvSpPr>
            <p:spPr>
              <a:xfrm>
                <a:off x="9296400" y="1910080"/>
                <a:ext cx="28956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Ta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coi</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60</m:t>
                        </m:r>
                      </m:num>
                      <m:den>
                        <m:r>
                          <a:rPr lang="en-US" b="0" i="0" smtClean="0">
                            <a:latin typeface="Cambria Math" panose="02040503050406030204" pitchFamily="18" charset="0"/>
                          </a:rPr>
                          <m:t>100</m:t>
                        </m:r>
                      </m:den>
                    </m:f>
                    <m:r>
                      <a:rPr lang="en-US" b="0" i="0" smtClean="0">
                        <a:latin typeface="Cambria Math" panose="02040503050406030204" pitchFamily="18" charset="0"/>
                      </a:rPr>
                      <m:t> </m:t>
                    </m:r>
                    <m:r>
                      <m:rPr>
                        <m:sty m:val="p"/>
                      </m:rPr>
                      <a:rPr lang="en-US" b="0" i="0" smtClean="0">
                        <a:latin typeface="Cambria Math" panose="02040503050406030204" pitchFamily="18" charset="0"/>
                      </a:rPr>
                      <m:t>r</m:t>
                    </m:r>
                    <m:r>
                      <a:rPr lang="en-US" b="0" i="0" smtClean="0">
                        <a:latin typeface="Cambria Math" panose="02040503050406030204" pitchFamily="18" charset="0"/>
                      </a:rPr>
                      <m:t>ồ</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t</m:t>
                    </m:r>
                    <m:r>
                      <a:rPr lang="en-US" b="0" i="0" smtClean="0">
                        <a:latin typeface="Cambria Math" panose="02040503050406030204" pitchFamily="18" charset="0"/>
                      </a:rPr>
                      <m:t>ì</m:t>
                    </m:r>
                    <m:r>
                      <m:rPr>
                        <m:sty m:val="p"/>
                      </m:rPr>
                      <a:rPr lang="en-US" b="0" i="0" smtClean="0">
                        <a:latin typeface="Cambria Math" panose="02040503050406030204" pitchFamily="18" charset="0"/>
                      </a:rPr>
                      <m:t>m</m:t>
                    </m:r>
                    <m:f>
                      <m:fPr>
                        <m:ctrlPr>
                          <a:rPr lang="en-US" i="1">
                            <a:latin typeface="Cambria Math" panose="02040503050406030204" pitchFamily="18" charset="0"/>
                          </a:rPr>
                        </m:ctrlPr>
                      </m:fPr>
                      <m:num>
                        <m:r>
                          <a:rPr lang="en-US" i="0">
                            <a:latin typeface="Cambria Math" panose="02040503050406030204" pitchFamily="18" charset="0"/>
                          </a:rPr>
                          <m:t>60</m:t>
                        </m:r>
                      </m:num>
                      <m:den>
                        <m:r>
                          <a:rPr lang="en-US" i="0">
                            <a:latin typeface="Cambria Math" panose="02040503050406030204" pitchFamily="18" charset="0"/>
                          </a:rPr>
                          <m:t>100</m:t>
                        </m:r>
                      </m:den>
                    </m:f>
                  </m:oMath>
                </a14:m>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endParaRPr lang="en-US" dirty="0">
                  <a:latin typeface="Cambria" panose="02040503050406030204" pitchFamily="18" charset="0"/>
                  <a:ea typeface="Cambria" panose="02040503050406030204" pitchFamily="18" charset="0"/>
                </a:endParaRPr>
              </a:p>
            </p:txBody>
          </p:sp>
        </mc:Choice>
        <mc:Fallback xmlns="">
          <p:sp>
            <p:nvSpPr>
              <p:cNvPr id="7" name="Speech Bubble: Rectangle with Corners Rounded 6">
                <a:extLst>
                  <a:ext uri="{FF2B5EF4-FFF2-40B4-BE49-F238E27FC236}">
                    <a16:creationId xmlns:a16="http://schemas.microsoft.com/office/drawing/2014/main" id="{F23FF662-F591-92AA-7E2E-F3437650066C}"/>
                  </a:ext>
                </a:extLst>
              </p:cNvPr>
              <p:cNvSpPr>
                <a:spLocks noRot="1" noChangeAspect="1" noMove="1" noResize="1" noEditPoints="1" noAdjustHandles="1" noChangeArrowheads="1" noChangeShapeType="1" noTextEdit="1"/>
              </p:cNvSpPr>
              <p:nvPr/>
            </p:nvSpPr>
            <p:spPr>
              <a:xfrm>
                <a:off x="9296400" y="1910080"/>
                <a:ext cx="2895600" cy="1137920"/>
              </a:xfrm>
              <a:prstGeom prst="wedgeRoundRectCallout">
                <a:avLst>
                  <a:gd name="adj1" fmla="val -43124"/>
                  <a:gd name="adj2" fmla="val 63162"/>
                  <a:gd name="adj3" fmla="val 16667"/>
                </a:avLst>
              </a:prstGeom>
              <a:blipFill>
                <a:blip r:embed="rId9"/>
                <a:stretch>
                  <a:fillRect/>
                </a:stretch>
              </a:blipFill>
              <a:ln w="57150"/>
            </p:spPr>
            <p:txBody>
              <a:bodyPr/>
              <a:lstStyle/>
              <a:p>
                <a:r>
                  <a:rPr lang="en-US">
                    <a:noFill/>
                  </a:rPr>
                  <a:t> </a:t>
                </a:r>
              </a:p>
            </p:txBody>
          </p:sp>
        </mc:Fallback>
      </mc:AlternateContent>
      <p:pic>
        <p:nvPicPr>
          <p:cNvPr id="8" name="J2TEAM-TTS-1734141436535 (1)">
            <a:hlinkClick r:id="" action="ppaction://media"/>
            <a:extLst>
              <a:ext uri="{FF2B5EF4-FFF2-40B4-BE49-F238E27FC236}">
                <a16:creationId xmlns:a16="http://schemas.microsoft.com/office/drawing/2014/main" id="{49C28C72-6EEE-F64C-EE25-3A7EC4B6729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1840" y="96520"/>
            <a:ext cx="406400" cy="406400"/>
          </a:xfrm>
          <a:prstGeom prst="rect">
            <a:avLst/>
          </a:prstGeom>
        </p:spPr>
      </p:pic>
      <p:pic>
        <p:nvPicPr>
          <p:cNvPr id="9" name="J2TEAM-TTS-1734141466535 (1)">
            <a:hlinkClick r:id="" action="ppaction://media"/>
            <a:extLst>
              <a:ext uri="{FF2B5EF4-FFF2-40B4-BE49-F238E27FC236}">
                <a16:creationId xmlns:a16="http://schemas.microsoft.com/office/drawing/2014/main" id="{8E6E0047-A8A4-0983-1980-71091CC357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11200" y="949960"/>
            <a:ext cx="406400" cy="406400"/>
          </a:xfrm>
          <a:prstGeom prst="rect">
            <a:avLst/>
          </a:prstGeom>
        </p:spPr>
      </p:pic>
      <p:pic>
        <p:nvPicPr>
          <p:cNvPr id="10" name="J2TEAM-TTS-1734141492776 (1)">
            <a:hlinkClick r:id="" action="ppaction://media"/>
            <a:extLst>
              <a:ext uri="{FF2B5EF4-FFF2-40B4-BE49-F238E27FC236}">
                <a16:creationId xmlns:a16="http://schemas.microsoft.com/office/drawing/2014/main" id="{C5595D8B-2D86-F945-B417-5A2CE3778FF4}"/>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517120" y="35052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mediacall" presetSubtype="0" fill="hold" nodeType="withEffect">
                                  <p:stCondLst>
                                    <p:cond delay="0"/>
                                  </p:stCondLst>
                                  <p:childTnLst>
                                    <p:cmd type="call" cmd="playFrom(0.0)">
                                      <p:cBhvr>
                                        <p:cTn id="9" dur="7992"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1" presetClass="mediacall" presetSubtype="0" fill="hold" nodeType="withEffect">
                                  <p:stCondLst>
                                    <p:cond delay="0"/>
                                  </p:stCondLst>
                                  <p:childTnLst>
                                    <p:cmd type="call" cmd="playFrom(0.0)">
                                      <p:cBhvr>
                                        <p:cTn id="16" dur="4176" fill="hold"/>
                                        <p:tgtEl>
                                          <p:spTgt spid="9"/>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1" presetClass="mediacall" presetSubtype="0" fill="hold" nodeType="withEffect">
                                  <p:stCondLst>
                                    <p:cond delay="0"/>
                                  </p:stCondLst>
                                  <p:childTnLst>
                                    <p:cmd type="call" cmd="playFrom(0.0)">
                                      <p:cBhvr>
                                        <p:cTn id="23" dur="63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D3F33FA-BBDD-D62A-8D37-1A7F48F3A241}"/>
              </a:ext>
            </a:extLst>
          </p:cNvPr>
          <p:cNvSpPr txBox="1"/>
          <p:nvPr/>
        </p:nvSpPr>
        <p:spPr>
          <a:xfrm>
            <a:off x="2661920" y="436880"/>
            <a:ext cx="75793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BAD8D9-4401-E438-2E02-4EE1FD55F55B}"/>
                  </a:ext>
                </a:extLst>
              </p:cNvPr>
              <p:cNvSpPr txBox="1"/>
              <p:nvPr/>
            </p:nvSpPr>
            <p:spPr>
              <a:xfrm>
                <a:off x="2448560" y="955040"/>
                <a:ext cx="7579360" cy="1788951"/>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300 x </a:t>
                </a:r>
                <a14:m>
                  <m:oMath xmlns:m="http://schemas.openxmlformats.org/officeDocument/2006/math">
                    <m:f>
                      <m:fPr>
                        <m:ctrlPr>
                          <a:rPr lang="en-US" sz="3200" i="1" smtClean="0">
                            <a:latin typeface="Cambria Math" panose="02040503050406030204" pitchFamily="18" charset="0"/>
                          </a:rPr>
                        </m:ctrlPr>
                      </m:fPr>
                      <m:num>
                        <m:r>
                          <a:rPr lang="en-US" sz="3200" b="0" i="0" smtClean="0">
                            <a:latin typeface="Cambria Math" panose="02040503050406030204" pitchFamily="18" charset="0"/>
                          </a:rPr>
                          <m:t>60</m:t>
                        </m:r>
                      </m:num>
                      <m:den>
                        <m:r>
                          <a:rPr lang="en-US" sz="3200" b="0" i="0" smtClean="0">
                            <a:latin typeface="Cambria Math" panose="02040503050406030204" pitchFamily="18" charset="0"/>
                          </a:rPr>
                          <m:t>100</m:t>
                        </m:r>
                      </m:den>
                    </m:f>
                    <m:r>
                      <a:rPr lang="en-US" sz="3200" b="0" i="0"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300 </m:t>
                        </m:r>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60</m:t>
                        </m:r>
                      </m:e>
                    </m:d>
                    <m:r>
                      <a:rPr lang="en-US" sz="3200" b="0" i="0" smtClean="0">
                        <a:latin typeface="Cambria Math" panose="02040503050406030204" pitchFamily="18" charset="0"/>
                      </a:rPr>
                      <m:t>:100=180 </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m:t>
                        </m:r>
                        <m:r>
                          <a:rPr lang="en-US" sz="3200" b="0" i="0" smtClean="0">
                            <a:latin typeface="Cambria Math" panose="02040503050406030204" pitchFamily="18" charset="0"/>
                          </a:rPr>
                          <m:t>ấ</m:t>
                        </m:r>
                        <m:r>
                          <m:rPr>
                            <m:sty m:val="p"/>
                          </m:rPr>
                          <a:rPr lang="en-US" sz="3200" b="0" i="0" smtClean="0">
                            <a:latin typeface="Cambria Math" panose="02040503050406030204" pitchFamily="18" charset="0"/>
                          </a:rPr>
                          <m:t>n</m:t>
                        </m:r>
                      </m:e>
                    </m:d>
                  </m:oMath>
                </a14:m>
                <a:endParaRPr lang="en-US" sz="3200" b="0" dirty="0">
                  <a:latin typeface="Cambria" panose="02040503050406030204" pitchFamily="18" charset="0"/>
                  <a:ea typeface="Cambria" panose="02040503050406030204" pitchFamily="18" charset="0"/>
                </a:endParaRPr>
              </a:p>
              <a:p>
                <a:pPr>
                  <a:lnSpc>
                    <a:spcPct val="150000"/>
                  </a:lnSpc>
                </a:pP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(300 : 100) x 60 = 180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a:t>
                </a:r>
              </a:p>
            </p:txBody>
          </p:sp>
        </mc:Choice>
        <mc:Fallback xmlns="">
          <p:sp>
            <p:nvSpPr>
              <p:cNvPr id="3" name="TextBox 2">
                <a:extLst>
                  <a:ext uri="{FF2B5EF4-FFF2-40B4-BE49-F238E27FC236}">
                    <a16:creationId xmlns:a16="http://schemas.microsoft.com/office/drawing/2014/main" id="{6BBAD8D9-4401-E438-2E02-4EE1FD55F55B}"/>
                  </a:ext>
                </a:extLst>
              </p:cNvPr>
              <p:cNvSpPr txBox="1">
                <a:spLocks noRot="1" noChangeAspect="1" noMove="1" noResize="1" noEditPoints="1" noAdjustHandles="1" noChangeArrowheads="1" noChangeShapeType="1" noTextEdit="1"/>
              </p:cNvSpPr>
              <p:nvPr/>
            </p:nvSpPr>
            <p:spPr>
              <a:xfrm>
                <a:off x="2448560" y="955040"/>
                <a:ext cx="7579360" cy="1788951"/>
              </a:xfrm>
              <a:prstGeom prst="rect">
                <a:avLst/>
              </a:prstGeom>
              <a:blipFill>
                <a:blip r:embed="rId2"/>
                <a:stretch>
                  <a:fillRect l="-2092" b="-10239"/>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D827EB0B-9CF2-60CD-518F-D8B68DE8011A}"/>
              </a:ext>
            </a:extLst>
          </p:cNvPr>
          <p:cNvSpPr/>
          <p:nvPr/>
        </p:nvSpPr>
        <p:spPr>
          <a:xfrm>
            <a:off x="904240" y="3129280"/>
            <a:ext cx="10596880" cy="138176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30%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a:t>
            </a:r>
          </a:p>
        </p:txBody>
      </p:sp>
    </p:spTree>
    <p:extLst>
      <p:ext uri="{BB962C8B-B14F-4D97-AF65-F5344CB8AC3E}">
        <p14:creationId xmlns:p14="http://schemas.microsoft.com/office/powerpoint/2010/main" val="3844817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AF28E0-F9E0-72B1-22A2-961469E541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3404" y="2072640"/>
            <a:ext cx="5305225" cy="5220342"/>
          </a:xfrm>
          <a:prstGeom prst="rect">
            <a:avLst/>
          </a:prstGeom>
        </p:spPr>
      </p:pic>
      <p:sp>
        <p:nvSpPr>
          <p:cNvPr id="17" name="Speech Bubble: Rectangle with Corners Rounded 16">
            <a:extLst>
              <a:ext uri="{FF2B5EF4-FFF2-40B4-BE49-F238E27FC236}">
                <a16:creationId xmlns:a16="http://schemas.microsoft.com/office/drawing/2014/main" id="{9D2F58C5-E4B8-B6A1-BA51-4EBB8401FBD9}"/>
              </a:ext>
            </a:extLst>
          </p:cNvPr>
          <p:cNvSpPr/>
          <p:nvPr/>
        </p:nvSpPr>
        <p:spPr>
          <a:xfrm>
            <a:off x="924560" y="1483360"/>
            <a:ext cx="3749040" cy="1534160"/>
          </a:xfrm>
          <a:prstGeom prst="wedgeRoundRectCallout">
            <a:avLst>
              <a:gd name="adj1" fmla="val 45017"/>
              <a:gd name="adj2" fmla="val 7243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Vậy muốn tìm giá trị phần trăm của một số, em làm như thế nào?</a:t>
            </a:r>
            <a:endParaRPr lang="en-US" sz="2800" dirty="0">
              <a:latin typeface="Cambria" panose="02040503050406030204" pitchFamily="18" charset="0"/>
              <a:ea typeface="Cambria" panose="02040503050406030204" pitchFamily="18" charset="0"/>
            </a:endParaRPr>
          </a:p>
        </p:txBody>
      </p:sp>
      <p:sp>
        <p:nvSpPr>
          <p:cNvPr id="19" name="Speech Bubble: Rectangle with Corners Rounded 18">
            <a:extLst>
              <a:ext uri="{FF2B5EF4-FFF2-40B4-BE49-F238E27FC236}">
                <a16:creationId xmlns:a16="http://schemas.microsoft.com/office/drawing/2014/main" id="{65DE5D05-79FB-C30B-C436-67B9301B915D}"/>
              </a:ext>
            </a:extLst>
          </p:cNvPr>
          <p:cNvSpPr/>
          <p:nvPr/>
        </p:nvSpPr>
        <p:spPr>
          <a:xfrm>
            <a:off x="7752080" y="467360"/>
            <a:ext cx="4043680" cy="2296160"/>
          </a:xfrm>
          <a:prstGeom prst="wedgeRoundRectCallout">
            <a:avLst>
              <a:gd name="adj1" fmla="val -53380"/>
              <a:gd name="adj2" fmla="val 651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Muốn tìm giá tri phần trăm của một số ta lấy số đó nhân với số phần trăm rồi chia cho 100.</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896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473C6586-F337-3C12-68D2-CD2A81F00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77" y="2083982"/>
            <a:ext cx="7209886" cy="2513603"/>
          </a:xfrm>
          <a:prstGeom prst="rect">
            <a:avLst/>
          </a:prstGeom>
        </p:spPr>
      </p:pic>
    </p:spTree>
    <p:extLst>
      <p:ext uri="{BB962C8B-B14F-4D97-AF65-F5344CB8AC3E}">
        <p14:creationId xmlns:p14="http://schemas.microsoft.com/office/powerpoint/2010/main" val="614167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454BB69-176B-F62C-7A49-162F9AED31C4}"/>
              </a:ext>
            </a:extLst>
          </p:cNvPr>
          <p:cNvPicPr>
            <a:picLocks noChangeAspect="1"/>
          </p:cNvPicPr>
          <p:nvPr/>
        </p:nvPicPr>
        <p:blipFill rotWithShape="1">
          <a:blip r:embed="rId2"/>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434</TotalTime>
  <Words>411</Words>
  <Application>Microsoft Office PowerPoint</Application>
  <PresentationFormat>Widescreen</PresentationFormat>
  <Paragraphs>28</Paragraphs>
  <Slides>12</Slides>
  <Notes>0</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SimSun</vt:lpstr>
      <vt:lpstr>#9Slide02 Noi dung dai</vt:lpstr>
      <vt:lpstr>#9Slide02 Tieu de dai</vt:lpstr>
      <vt:lpstr>Arial</vt:lpstr>
      <vt:lpstr>Calibri</vt:lpstr>
      <vt:lpstr>Calibri Light</vt:lpstr>
      <vt:lpstr>Cambria</vt:lpstr>
      <vt:lpstr>Cambria Math</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ChatGPT</cp:lastModifiedBy>
  <cp:revision>11</cp:revision>
  <dcterms:created xsi:type="dcterms:W3CDTF">2023-12-02T07:45:56Z</dcterms:created>
  <dcterms:modified xsi:type="dcterms:W3CDTF">2025-02-05T05:39:58Z</dcterms:modified>
</cp:coreProperties>
</file>