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324" r:id="rId3"/>
    <p:sldId id="263" r:id="rId4"/>
    <p:sldId id="443" r:id="rId5"/>
    <p:sldId id="444" r:id="rId6"/>
    <p:sldId id="446" r:id="rId7"/>
    <p:sldId id="445" r:id="rId8"/>
    <p:sldId id="447" r:id="rId9"/>
    <p:sldId id="435" r:id="rId10"/>
    <p:sldId id="416" r:id="rId11"/>
    <p:sldId id="436" r:id="rId12"/>
    <p:sldId id="398" r:id="rId13"/>
    <p:sldId id="406" r:id="rId14"/>
    <p:sldId id="438" r:id="rId15"/>
    <p:sldId id="439" r:id="rId16"/>
    <p:sldId id="409" r:id="rId17"/>
    <p:sldId id="410" r:id="rId18"/>
    <p:sldId id="441" r:id="rId19"/>
    <p:sldId id="448"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C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660"/>
  </p:normalViewPr>
  <p:slideViewPr>
    <p:cSldViewPr snapToGrid="0">
      <p:cViewPr varScale="1">
        <p:scale>
          <a:sx n="85" d="100"/>
          <a:sy n="85" d="100"/>
        </p:scale>
        <p:origin x="8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69E4E-193D-473C-B2CC-F21B92C5DC8D}"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61BD-BD79-4DCD-AA3C-4B47C475EA0F}" type="slidenum">
              <a:rPr lang="en-US" smtClean="0"/>
              <a:t>‹#›</a:t>
            </a:fld>
            <a:endParaRPr lang="en-US"/>
          </a:p>
        </p:txBody>
      </p:sp>
    </p:spTree>
    <p:extLst>
      <p:ext uri="{BB962C8B-B14F-4D97-AF65-F5344CB8AC3E}">
        <p14:creationId xmlns:p14="http://schemas.microsoft.com/office/powerpoint/2010/main" val="129571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3 Comfortaa" panose="00000500000000000000" pitchFamily="2" charset="0"/>
              </a:rPr>
              <a:t>a) Bạn Nam đã làm tròn số chỉ độ cao đến hàng chục nghìn</a:t>
            </a:r>
          </a:p>
          <a:p>
            <a:pPr algn="l" latinLnBrk="0"/>
            <a:r>
              <a:rPr lang="en-US" b="0" i="0">
                <a:solidFill>
                  <a:srgbClr val="333333"/>
                </a:solidFill>
                <a:effectLst/>
                <a:latin typeface="#9Slide03 Comfortaa" panose="00000500000000000000" pitchFamily="2" charset="0"/>
              </a:rPr>
              <a:t>    Bạn Việt đã làm tròn số chỉ độ cao đến hàng trăm </a:t>
            </a:r>
          </a:p>
          <a:p>
            <a:pPr algn="l" latinLnBrk="0"/>
            <a:r>
              <a:rPr lang="en-US" b="0" i="0">
                <a:solidFill>
                  <a:srgbClr val="333333"/>
                </a:solidFill>
                <a:effectLst/>
                <a:latin typeface="#9Slide03 Comfortaa" panose="00000500000000000000" pitchFamily="2" charset="0"/>
              </a:rPr>
              <a:t>    Bạn Mai đã làm tròn số chỉ độ cao đến hàng nghìn</a:t>
            </a:r>
          </a:p>
          <a:p>
            <a:endParaRPr lang="en-US">
              <a:latin typeface="#9Slide03 Comfortaa" panose="00000500000000000000" pitchFamily="2" charset="0"/>
            </a:endParaRPr>
          </a:p>
        </p:txBody>
      </p:sp>
      <p:sp>
        <p:nvSpPr>
          <p:cNvPr id="4" name="Slide Number Placeholder 3"/>
          <p:cNvSpPr>
            <a:spLocks noGrp="1"/>
          </p:cNvSpPr>
          <p:nvPr>
            <p:ph type="sldNum" sz="quarter" idx="5"/>
          </p:nvPr>
        </p:nvSpPr>
        <p:spPr/>
        <p:txBody>
          <a:bodyPr/>
          <a:lstStyle/>
          <a:p>
            <a:fld id="{47339510-13BA-4728-8BFA-1C799F8D17D2}" type="slidenum">
              <a:rPr lang="en-US" smtClean="0"/>
              <a:t>16</a:t>
            </a:fld>
            <a:endParaRPr lang="en-US"/>
          </a:p>
        </p:txBody>
      </p:sp>
    </p:spTree>
    <p:extLst>
      <p:ext uri="{BB962C8B-B14F-4D97-AF65-F5344CB8AC3E}">
        <p14:creationId xmlns:p14="http://schemas.microsoft.com/office/powerpoint/2010/main" val="273297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93187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37700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3612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4058227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 name="PHẠM DUYÊN 13 - 9Slide.vn">
            <a:extLst>
              <a:ext uri="{FF2B5EF4-FFF2-40B4-BE49-F238E27FC236}">
                <a16:creationId xmlns:a16="http://schemas.microsoft.com/office/drawing/2014/main" id="{C81BDCB3-FAE4-6F76-96F1-176FC64892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8101" y="-152400"/>
            <a:ext cx="1498600" cy="542220"/>
          </a:xfrm>
          <a:prstGeom prst="rect">
            <a:avLst/>
          </a:prstGeom>
        </p:spPr>
      </p:pic>
      <p:pic>
        <p:nvPicPr>
          <p:cNvPr id="21" name="PHẠM DUYÊN 14 - 9Slide.vn">
            <a:extLst>
              <a:ext uri="{FF2B5EF4-FFF2-40B4-BE49-F238E27FC236}">
                <a16:creationId xmlns:a16="http://schemas.microsoft.com/office/drawing/2014/main" id="{64822338-8F66-25C2-9AD7-E27C92BDF0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46701" y="-152400"/>
            <a:ext cx="1498600" cy="542220"/>
          </a:xfrm>
          <a:prstGeom prst="rect">
            <a:avLst/>
          </a:prstGeom>
        </p:spPr>
      </p:pic>
      <p:pic>
        <p:nvPicPr>
          <p:cNvPr id="22" name="PHẠM DUYÊN 15 - 9Slide.vn">
            <a:extLst>
              <a:ext uri="{FF2B5EF4-FFF2-40B4-BE49-F238E27FC236}">
                <a16:creationId xmlns:a16="http://schemas.microsoft.com/office/drawing/2014/main" id="{F44DAD85-BD13-AC89-E707-EAA006958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45301" y="-152400"/>
            <a:ext cx="1498600" cy="542220"/>
          </a:xfrm>
          <a:prstGeom prst="rect">
            <a:avLst/>
          </a:prstGeom>
        </p:spPr>
      </p:pic>
      <p:pic>
        <p:nvPicPr>
          <p:cNvPr id="6" name="PHẠM DUYÊN 17 - 9Slide.vn">
            <a:extLst>
              <a:ext uri="{FF2B5EF4-FFF2-40B4-BE49-F238E27FC236}">
                <a16:creationId xmlns:a16="http://schemas.microsoft.com/office/drawing/2014/main" id="{105C57FC-C4CB-D434-0460-29C238037E07}"/>
              </a:ext>
            </a:extLst>
          </p:cNvPr>
          <p:cNvPicPr>
            <a:picLocks noChangeAspect="1"/>
          </p:cNvPicPr>
          <p:nvPr userDrawn="1"/>
        </p:nvPicPr>
        <p:blipFill rotWithShape="1">
          <a:blip r:embed="rId4"/>
          <a:srcRect r="24451" b="39831"/>
          <a:stretch/>
        </p:blipFill>
        <p:spPr>
          <a:xfrm>
            <a:off x="8679722" y="4664315"/>
            <a:ext cx="3508849" cy="2193685"/>
          </a:xfrm>
          <a:prstGeom prst="rect">
            <a:avLst/>
          </a:prstGeom>
        </p:spPr>
      </p:pic>
      <p:pic>
        <p:nvPicPr>
          <p:cNvPr id="7" name="PHẠM DUYÊN 18 - 9Slide.vn">
            <a:extLst>
              <a:ext uri="{FF2B5EF4-FFF2-40B4-BE49-F238E27FC236}">
                <a16:creationId xmlns:a16="http://schemas.microsoft.com/office/drawing/2014/main" id="{919E54C1-B1C8-A247-4037-5BDB42EE012E}"/>
              </a:ext>
            </a:extLst>
          </p:cNvPr>
          <p:cNvPicPr>
            <a:picLocks noChangeAspect="1"/>
          </p:cNvPicPr>
          <p:nvPr userDrawn="1"/>
        </p:nvPicPr>
        <p:blipFill rotWithShape="1">
          <a:blip r:embed="rId4"/>
          <a:srcRect b="50383"/>
          <a:stretch/>
        </p:blipFill>
        <p:spPr>
          <a:xfrm>
            <a:off x="6457192" y="5068073"/>
            <a:ext cx="4644437" cy="1808977"/>
          </a:xfrm>
          <a:prstGeom prst="rect">
            <a:avLst/>
          </a:prstGeom>
        </p:spPr>
      </p:pic>
      <p:pic>
        <p:nvPicPr>
          <p:cNvPr id="8" name="PHẠM DUYÊN 20 - 9Slide.vn">
            <a:extLst>
              <a:ext uri="{FF2B5EF4-FFF2-40B4-BE49-F238E27FC236}">
                <a16:creationId xmlns:a16="http://schemas.microsoft.com/office/drawing/2014/main" id="{91F29670-0F02-1E3B-F735-2A936891A3AF}"/>
              </a:ext>
            </a:extLst>
          </p:cNvPr>
          <p:cNvPicPr>
            <a:picLocks noChangeAspect="1"/>
          </p:cNvPicPr>
          <p:nvPr userDrawn="1"/>
        </p:nvPicPr>
        <p:blipFill rotWithShape="1">
          <a:blip r:embed="rId4"/>
          <a:srcRect b="76154"/>
          <a:stretch/>
        </p:blipFill>
        <p:spPr>
          <a:xfrm>
            <a:off x="2634490" y="5980260"/>
            <a:ext cx="4644437" cy="869390"/>
          </a:xfrm>
          <a:prstGeom prst="rect">
            <a:avLst/>
          </a:prstGeom>
        </p:spPr>
      </p:pic>
      <p:pic>
        <p:nvPicPr>
          <p:cNvPr id="9" name="PHẠM DUYÊN 3 - 9Slide.vn">
            <a:extLst>
              <a:ext uri="{FF2B5EF4-FFF2-40B4-BE49-F238E27FC236}">
                <a16:creationId xmlns:a16="http://schemas.microsoft.com/office/drawing/2014/main" id="{9250B14E-C035-1B5C-2A3D-F00F71B517F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1506200" y="0"/>
            <a:ext cx="682371" cy="2743200"/>
          </a:xfrm>
          <a:prstGeom prst="rect">
            <a:avLst/>
          </a:prstGeom>
        </p:spPr>
      </p:pic>
      <p:pic>
        <p:nvPicPr>
          <p:cNvPr id="10" name="PHẠM DUYÊN 7 - 9Slide.vn">
            <a:extLst>
              <a:ext uri="{FF2B5EF4-FFF2-40B4-BE49-F238E27FC236}">
                <a16:creationId xmlns:a16="http://schemas.microsoft.com/office/drawing/2014/main" id="{29A5A9D8-0B81-8FFD-FA43-A4F5404D355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1509629" y="2674953"/>
            <a:ext cx="682371" cy="2743200"/>
          </a:xfrm>
          <a:prstGeom prst="rect">
            <a:avLst/>
          </a:prstGeom>
        </p:spPr>
      </p:pic>
      <p:pic>
        <p:nvPicPr>
          <p:cNvPr id="11" name="PHẠM DUYÊN 8 - 9Slide.vn">
            <a:extLst>
              <a:ext uri="{FF2B5EF4-FFF2-40B4-BE49-F238E27FC236}">
                <a16:creationId xmlns:a16="http://schemas.microsoft.com/office/drawing/2014/main" id="{FBDA4C60-09E9-EB45-E6B5-C73BFCB050C1}"/>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51203"/>
          <a:stretch/>
        </p:blipFill>
        <p:spPr>
          <a:xfrm flipH="1">
            <a:off x="11506200" y="5538464"/>
            <a:ext cx="682371" cy="1338586"/>
          </a:xfrm>
          <a:prstGeom prst="rect">
            <a:avLst/>
          </a:prstGeom>
        </p:spPr>
      </p:pic>
      <p:pic>
        <p:nvPicPr>
          <p:cNvPr id="12" name="PHẠM DUYÊN 3 - 9Slide.vn">
            <a:extLst>
              <a:ext uri="{FF2B5EF4-FFF2-40B4-BE49-F238E27FC236}">
                <a16:creationId xmlns:a16="http://schemas.microsoft.com/office/drawing/2014/main" id="{BF0B8FC1-C638-F345-1063-98C5DADB14A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9" y="-19050"/>
            <a:ext cx="682371" cy="2743200"/>
          </a:xfrm>
          <a:prstGeom prst="rect">
            <a:avLst/>
          </a:prstGeom>
        </p:spPr>
      </p:pic>
      <p:pic>
        <p:nvPicPr>
          <p:cNvPr id="13" name="PHẠM DUYÊN 7 - 9Slide.vn">
            <a:extLst>
              <a:ext uri="{FF2B5EF4-FFF2-40B4-BE49-F238E27FC236}">
                <a16:creationId xmlns:a16="http://schemas.microsoft.com/office/drawing/2014/main" id="{64BE8E30-2CC1-2FB6-3361-1AFD31819DB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655903"/>
            <a:ext cx="682371" cy="2743200"/>
          </a:xfrm>
          <a:prstGeom prst="rect">
            <a:avLst/>
          </a:prstGeom>
        </p:spPr>
      </p:pic>
      <p:pic>
        <p:nvPicPr>
          <p:cNvPr id="14" name="PHẠM DUYÊN 8 - 9Slide.vn">
            <a:extLst>
              <a:ext uri="{FF2B5EF4-FFF2-40B4-BE49-F238E27FC236}">
                <a16:creationId xmlns:a16="http://schemas.microsoft.com/office/drawing/2014/main" id="{27D12E40-C7D0-ABA3-D9C5-F10E91273F32}"/>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51203"/>
          <a:stretch/>
        </p:blipFill>
        <p:spPr>
          <a:xfrm>
            <a:off x="3429" y="5519414"/>
            <a:ext cx="682371" cy="1338586"/>
          </a:xfrm>
          <a:prstGeom prst="rect">
            <a:avLst/>
          </a:prstGeom>
        </p:spPr>
      </p:pic>
      <p:grpSp>
        <p:nvGrpSpPr>
          <p:cNvPr id="15" name="PHẠM DUYÊN 1 - 9Slide.vn">
            <a:extLst>
              <a:ext uri="{FF2B5EF4-FFF2-40B4-BE49-F238E27FC236}">
                <a16:creationId xmlns:a16="http://schemas.microsoft.com/office/drawing/2014/main" id="{D158D973-32CA-1736-FAED-F24A6C1DE997}"/>
              </a:ext>
            </a:extLst>
          </p:cNvPr>
          <p:cNvGrpSpPr/>
          <p:nvPr userDrawn="1"/>
        </p:nvGrpSpPr>
        <p:grpSpPr>
          <a:xfrm>
            <a:off x="229520" y="215900"/>
            <a:ext cx="11732960" cy="6426200"/>
            <a:chOff x="730319" y="673100"/>
            <a:chExt cx="10731362" cy="5511800"/>
          </a:xfrm>
        </p:grpSpPr>
        <p:sp>
          <p:nvSpPr>
            <p:cNvPr id="16" name="Rectangle 15">
              <a:extLst>
                <a:ext uri="{FF2B5EF4-FFF2-40B4-BE49-F238E27FC236}">
                  <a16:creationId xmlns:a16="http://schemas.microsoft.com/office/drawing/2014/main" id="{15392084-BDF3-1AE8-1C74-7AF03F94BB2B}"/>
                </a:ext>
              </a:extLst>
            </p:cNvPr>
            <p:cNvSpPr/>
            <p:nvPr userDrawn="1"/>
          </p:nvSpPr>
          <p:spPr>
            <a:xfrm>
              <a:off x="730319" y="673100"/>
              <a:ext cx="10731362" cy="55118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162C7E-7266-6BBA-1314-A3D4C2FA93B0}"/>
                </a:ext>
              </a:extLst>
            </p:cNvPr>
            <p:cNvSpPr/>
            <p:nvPr userDrawn="1"/>
          </p:nvSpPr>
          <p:spPr>
            <a:xfrm>
              <a:off x="870177" y="788539"/>
              <a:ext cx="10451647" cy="5280923"/>
            </a:xfrm>
            <a:prstGeom prst="rect">
              <a:avLst/>
            </a:prstGeom>
            <a:solidFill>
              <a:schemeClr val="bg1">
                <a:alpha val="48000"/>
              </a:schemeClr>
            </a:solidFill>
            <a:ln w="57150" cap="rnd">
              <a:solidFill>
                <a:srgbClr val="FFCA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HẠM DUYÊN 21 - 9Slide.vn">
            <a:extLst>
              <a:ext uri="{FF2B5EF4-FFF2-40B4-BE49-F238E27FC236}">
                <a16:creationId xmlns:a16="http://schemas.microsoft.com/office/drawing/2014/main" id="{40437B17-A5F3-9BE7-69C1-6986AC0396B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200000">
            <a:off x="10592377" y="5456749"/>
            <a:ext cx="880894" cy="1779582"/>
          </a:xfrm>
          <a:prstGeom prst="rect">
            <a:avLst/>
          </a:prstGeom>
          <a:effectLst>
            <a:outerShdw blurRad="50800" dist="38100" dir="2700000" algn="tl" rotWithShape="0">
              <a:prstClr val="black">
                <a:alpha val="40000"/>
              </a:prstClr>
            </a:outerShdw>
          </a:effectLst>
        </p:spPr>
      </p:pic>
      <p:pic>
        <p:nvPicPr>
          <p:cNvPr id="19" name="PHẠM DUYÊN 23 - 9Slide.vn">
            <a:extLst>
              <a:ext uri="{FF2B5EF4-FFF2-40B4-BE49-F238E27FC236}">
                <a16:creationId xmlns:a16="http://schemas.microsoft.com/office/drawing/2014/main" id="{4CA98B9E-6591-FDF1-48C9-0B8840F3CEC3}"/>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39395" y="5599695"/>
            <a:ext cx="1220750" cy="11780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4251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569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370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22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974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875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856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3506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70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974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217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203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13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7472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532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7609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8319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844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5264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2178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7301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8589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87"/>
        <p:cNvGrpSpPr/>
        <p:nvPr/>
      </p:nvGrpSpPr>
      <p:grpSpPr>
        <a:xfrm>
          <a:off x="0" y="0"/>
          <a:ext cx="0" cy="0"/>
          <a:chOff x="0" y="0"/>
          <a:chExt cx="0" cy="0"/>
        </a:xfrm>
      </p:grpSpPr>
    </p:spTree>
    <p:extLst>
      <p:ext uri="{BB962C8B-B14F-4D97-AF65-F5344CB8AC3E}">
        <p14:creationId xmlns:p14="http://schemas.microsoft.com/office/powerpoint/2010/main" val="207034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84846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00947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52345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3211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2673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65267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667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71911460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Đường Bộ Hồ Núi Non Bầu - Miễn Phí vector hình ảnh trên Pixabay">
            <a:extLst>
              <a:ext uri="{FF2B5EF4-FFF2-40B4-BE49-F238E27FC236}">
                <a16:creationId xmlns:a16="http://schemas.microsoft.com/office/drawing/2014/main" id="{89313055-C13F-4373-8D31-DD837ECD0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3DAAA22-8364-46A2-B12F-307547BD2B17}"/>
              </a:ext>
            </a:extLst>
          </p:cNvPr>
          <p:cNvSpPr/>
          <p:nvPr/>
        </p:nvSpPr>
        <p:spPr>
          <a:xfrm>
            <a:off x="1509523" y="1038183"/>
            <a:ext cx="9524999" cy="3115212"/>
          </a:xfrm>
          <a:custGeom>
            <a:avLst/>
            <a:gdLst>
              <a:gd name="connsiteX0" fmla="*/ 0 w 9524999"/>
              <a:gd name="connsiteY0" fmla="*/ 311833 h 3115212"/>
              <a:gd name="connsiteX1" fmla="*/ 311833 w 9524999"/>
              <a:gd name="connsiteY1" fmla="*/ 0 h 3115212"/>
              <a:gd name="connsiteX2" fmla="*/ 9213166 w 9524999"/>
              <a:gd name="connsiteY2" fmla="*/ 0 h 3115212"/>
              <a:gd name="connsiteX3" fmla="*/ 9524999 w 9524999"/>
              <a:gd name="connsiteY3" fmla="*/ 311833 h 3115212"/>
              <a:gd name="connsiteX4" fmla="*/ 9524999 w 9524999"/>
              <a:gd name="connsiteY4" fmla="*/ 2803379 h 3115212"/>
              <a:gd name="connsiteX5" fmla="*/ 9213166 w 9524999"/>
              <a:gd name="connsiteY5" fmla="*/ 3115212 h 3115212"/>
              <a:gd name="connsiteX6" fmla="*/ 311833 w 9524999"/>
              <a:gd name="connsiteY6" fmla="*/ 3115212 h 3115212"/>
              <a:gd name="connsiteX7" fmla="*/ 0 w 9524999"/>
              <a:gd name="connsiteY7" fmla="*/ 2803379 h 3115212"/>
              <a:gd name="connsiteX8" fmla="*/ 0 w 9524999"/>
              <a:gd name="connsiteY8" fmla="*/ 311833 h 311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115212" fill="none" extrusionOk="0">
                <a:moveTo>
                  <a:pt x="0" y="311833"/>
                </a:moveTo>
                <a:cubicBezTo>
                  <a:pt x="1780" y="157396"/>
                  <a:pt x="166511" y="-19800"/>
                  <a:pt x="311833" y="0"/>
                </a:cubicBezTo>
                <a:cubicBezTo>
                  <a:pt x="2398968" y="139772"/>
                  <a:pt x="7624090" y="14259"/>
                  <a:pt x="9213166" y="0"/>
                </a:cubicBezTo>
                <a:cubicBezTo>
                  <a:pt x="9381385" y="-668"/>
                  <a:pt x="9545240" y="123129"/>
                  <a:pt x="9524999" y="311833"/>
                </a:cubicBezTo>
                <a:cubicBezTo>
                  <a:pt x="9484547" y="961765"/>
                  <a:pt x="9632072" y="2028666"/>
                  <a:pt x="9524999" y="2803379"/>
                </a:cubicBezTo>
                <a:cubicBezTo>
                  <a:pt x="9520444" y="2980438"/>
                  <a:pt x="9407394" y="3114421"/>
                  <a:pt x="9213166" y="3115212"/>
                </a:cubicBezTo>
                <a:cubicBezTo>
                  <a:pt x="6007809" y="3003258"/>
                  <a:pt x="1671400" y="3088979"/>
                  <a:pt x="311833" y="3115212"/>
                </a:cubicBezTo>
                <a:cubicBezTo>
                  <a:pt x="136575" y="3095805"/>
                  <a:pt x="404" y="2994775"/>
                  <a:pt x="0" y="2803379"/>
                </a:cubicBezTo>
                <a:cubicBezTo>
                  <a:pt x="-155877" y="2129664"/>
                  <a:pt x="-40573" y="697837"/>
                  <a:pt x="0" y="311833"/>
                </a:cubicBezTo>
                <a:close/>
              </a:path>
              <a:path w="9524999" h="3115212" stroke="0" extrusionOk="0">
                <a:moveTo>
                  <a:pt x="0" y="311833"/>
                </a:moveTo>
                <a:cubicBezTo>
                  <a:pt x="-2189" y="116482"/>
                  <a:pt x="154263" y="12163"/>
                  <a:pt x="311833" y="0"/>
                </a:cubicBezTo>
                <a:cubicBezTo>
                  <a:pt x="4075251" y="-123725"/>
                  <a:pt x="6594424" y="31472"/>
                  <a:pt x="9213166" y="0"/>
                </a:cubicBezTo>
                <a:cubicBezTo>
                  <a:pt x="9366877" y="1065"/>
                  <a:pt x="9543135" y="164478"/>
                  <a:pt x="9524999" y="311833"/>
                </a:cubicBezTo>
                <a:cubicBezTo>
                  <a:pt x="9442633" y="1398647"/>
                  <a:pt x="9691172" y="2469822"/>
                  <a:pt x="9524999" y="2803379"/>
                </a:cubicBezTo>
                <a:cubicBezTo>
                  <a:pt x="9510579" y="2999815"/>
                  <a:pt x="9374514" y="3103587"/>
                  <a:pt x="9213166" y="3115212"/>
                </a:cubicBezTo>
                <a:cubicBezTo>
                  <a:pt x="8093304" y="3051943"/>
                  <a:pt x="4719517" y="2977386"/>
                  <a:pt x="311833" y="3115212"/>
                </a:cubicBezTo>
                <a:cubicBezTo>
                  <a:pt x="136703" y="3108938"/>
                  <a:pt x="8116" y="2976272"/>
                  <a:pt x="0" y="2803379"/>
                </a:cubicBezTo>
                <a:cubicBezTo>
                  <a:pt x="-143197" y="1815865"/>
                  <a:pt x="-97552" y="587798"/>
                  <a:pt x="0" y="311833"/>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3"/>
          <a:stretch>
            <a:fillRect/>
          </a:stretch>
        </p:blipFill>
        <p:spPr>
          <a:xfrm>
            <a:off x="4259826" y="930755"/>
            <a:ext cx="3548596" cy="1346502"/>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4"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991DEC69-4822-4171-A811-E41BFCDBF567}"/>
              </a:ext>
            </a:extLst>
          </p:cNvPr>
          <p:cNvPicPr>
            <a:picLocks noChangeAspect="1"/>
          </p:cNvPicPr>
          <p:nvPr/>
        </p:nvPicPr>
        <p:blipFill>
          <a:blip r:embed="rId5"/>
          <a:stretch>
            <a:fillRect/>
          </a:stretch>
        </p:blipFill>
        <p:spPr>
          <a:xfrm>
            <a:off x="1563329" y="1917860"/>
            <a:ext cx="9417386" cy="1905330"/>
          </a:xfrm>
          <a:prstGeom prst="rect">
            <a:avLst/>
          </a:prstGeom>
        </p:spPr>
      </p:pic>
      <p:sp>
        <p:nvSpPr>
          <p:cNvPr id="5" name="TextBox 4">
            <a:extLst>
              <a:ext uri="{FF2B5EF4-FFF2-40B4-BE49-F238E27FC236}">
                <a16:creationId xmlns:a16="http://schemas.microsoft.com/office/drawing/2014/main" id="{AC526342-3014-8BFA-6D3D-D1CD1D5D6D03}"/>
              </a:ext>
            </a:extLst>
          </p:cNvPr>
          <p:cNvSpPr txBox="1"/>
          <p:nvPr/>
        </p:nvSpPr>
        <p:spPr>
          <a:xfrm>
            <a:off x="3557022" y="4610379"/>
            <a:ext cx="4565702" cy="707886"/>
          </a:xfrm>
          <a:prstGeom prst="rect">
            <a:avLst/>
          </a:prstGeom>
          <a:noFill/>
        </p:spPr>
        <p:txBody>
          <a:bodyPr wrap="square" rtlCol="0">
            <a:spAutoFit/>
          </a:bodyPr>
          <a:lstStyle/>
          <a:p>
            <a:r>
              <a:rPr lang="vi-VN" sz="4000" dirty="0">
                <a:solidFill>
                  <a:srgbClr val="00B050"/>
                </a:solidFill>
                <a:latin typeface="+mj-lt"/>
              </a:rPr>
              <a:t>TRANG 64</a:t>
            </a:r>
          </a:p>
        </p:txBody>
      </p:sp>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333499" y="539116"/>
            <a:ext cx="10985215" cy="584775"/>
          </a:xfrm>
          <a:prstGeom prst="rect">
            <a:avLst/>
          </a:prstGeom>
          <a:noFill/>
        </p:spPr>
        <p:txBody>
          <a:bodyPr wrap="square" rtlCol="0">
            <a:spAutoFit/>
          </a:bodyPr>
          <a:lstStyle/>
          <a:p>
            <a:pPr lvl="0"/>
            <a:r>
              <a:rPr lang="en-US" sz="3200" b="1" dirty="0">
                <a:solidFill>
                  <a:prstClr val="black"/>
                </a:solidFill>
              </a:rPr>
              <a:t>b)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82 134, 55 712, 46 000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chục</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82 134 làm tròn đến hàng chục nghìn là: 80 000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55 712 làm tròn đến hàng chục nghìn là: 60 000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46 000 làm tròn đến hàng chục nghìn là: 50 000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5" name="PHẠM DUYÊN 2 - 9Slide.vn">
            <a:extLst>
              <a:ext uri="{FF2B5EF4-FFF2-40B4-BE49-F238E27FC236}">
                <a16:creationId xmlns:a16="http://schemas.microsoft.com/office/drawing/2014/main" id="{3F6B9A0E-1EAC-7CFD-3C48-9B5F1F9B8334}"/>
              </a:ext>
            </a:extLst>
          </p:cNvPr>
          <p:cNvGrpSpPr/>
          <p:nvPr/>
        </p:nvGrpSpPr>
        <p:grpSpPr>
          <a:xfrm>
            <a:off x="539966" y="507024"/>
            <a:ext cx="668922" cy="707886"/>
            <a:chOff x="1559434" y="1176116"/>
            <a:chExt cx="668922" cy="707886"/>
          </a:xfrm>
        </p:grpSpPr>
        <p:grpSp>
          <p:nvGrpSpPr>
            <p:cNvPr id="6" name="Group 5">
              <a:extLst>
                <a:ext uri="{FF2B5EF4-FFF2-40B4-BE49-F238E27FC236}">
                  <a16:creationId xmlns:a16="http://schemas.microsoft.com/office/drawing/2014/main" id="{AE6D4891-E3DB-9064-00A6-FE1FB8AA3095}"/>
                </a:ext>
              </a:extLst>
            </p:cNvPr>
            <p:cNvGrpSpPr/>
            <p:nvPr/>
          </p:nvGrpSpPr>
          <p:grpSpPr>
            <a:xfrm>
              <a:off x="1559434" y="1197548"/>
              <a:ext cx="668922" cy="668922"/>
              <a:chOff x="1959266" y="1758940"/>
              <a:chExt cx="668922" cy="668922"/>
            </a:xfrm>
          </p:grpSpPr>
          <p:sp>
            <p:nvSpPr>
              <p:cNvPr id="11" name="Oval 10">
                <a:extLst>
                  <a:ext uri="{FF2B5EF4-FFF2-40B4-BE49-F238E27FC236}">
                    <a16:creationId xmlns:a16="http://schemas.microsoft.com/office/drawing/2014/main" id="{2751D0CF-1F84-EE56-11D4-FB20908220C0}"/>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12" name="Oval 11">
                <a:extLst>
                  <a:ext uri="{FF2B5EF4-FFF2-40B4-BE49-F238E27FC236}">
                    <a16:creationId xmlns:a16="http://schemas.microsoft.com/office/drawing/2014/main" id="{9DC34E02-F11D-967B-C21D-B8A3B07E869E}"/>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8" name="TextBox 7">
              <a:extLst>
                <a:ext uri="{FF2B5EF4-FFF2-40B4-BE49-F238E27FC236}">
                  <a16:creationId xmlns:a16="http://schemas.microsoft.com/office/drawing/2014/main" id="{178AA13C-C46A-F70D-7DA3-EB00D477FF7F}"/>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4" presetClass="emph" presetSubtype="0" fill="hold" grpId="0" nodeType="afterEffect">
                                  <p:stCondLst>
                                    <p:cond delay="0"/>
                                  </p:stCondLst>
                                  <p:iterate type="lt">
                                    <p:tmPct val="10000"/>
                                  </p:iterate>
                                  <p:childTnLst>
                                    <p:animMotion origin="layout" path="M 4.16667E-6 3.7037E-6 L 4.16667E-6 -0.07223 " pathEditMode="relative" rAng="0" ptsTypes="AA">
                                      <p:cBhvr>
                                        <p:cTn id="12" dur="250" accel="50000" decel="50000" autoRev="1" fill="hold">
                                          <p:stCondLst>
                                            <p:cond delay="0"/>
                                          </p:stCondLst>
                                        </p:cTn>
                                        <p:tgtEl>
                                          <p:spTgt spid="4"/>
                                        </p:tgtEl>
                                        <p:attrNameLst>
                                          <p:attrName>ppt_x</p:attrName>
                                          <p:attrName>ppt_y</p:attrName>
                                        </p:attrNameLst>
                                      </p:cBhvr>
                                      <p:rCtr x="0" y="-3611"/>
                                    </p:animMotion>
                                    <p:animRot by="1500000">
                                      <p:cBhvr>
                                        <p:cTn id="13" dur="125" fill="hold">
                                          <p:stCondLst>
                                            <p:cond delay="0"/>
                                          </p:stCondLst>
                                        </p:cTn>
                                        <p:tgtEl>
                                          <p:spTgt spid="4"/>
                                        </p:tgtEl>
                                        <p:attrNameLst>
                                          <p:attrName>r</p:attrName>
                                        </p:attrNameLst>
                                      </p:cBhvr>
                                    </p:animRot>
                                    <p:animRot by="-1500000">
                                      <p:cBhvr>
                                        <p:cTn id="14" dur="125" fill="hold">
                                          <p:stCondLst>
                                            <p:cond delay="125"/>
                                          </p:stCondLst>
                                        </p:cTn>
                                        <p:tgtEl>
                                          <p:spTgt spid="4"/>
                                        </p:tgtEl>
                                        <p:attrNameLst>
                                          <p:attrName>r</p:attrName>
                                        </p:attrNameLst>
                                      </p:cBhvr>
                                    </p:animRot>
                                    <p:animRot by="-1500000">
                                      <p:cBhvr>
                                        <p:cTn id="15" dur="125" fill="hold">
                                          <p:stCondLst>
                                            <p:cond delay="250"/>
                                          </p:stCondLst>
                                        </p:cTn>
                                        <p:tgtEl>
                                          <p:spTgt spid="4"/>
                                        </p:tgtEl>
                                        <p:attrNameLst>
                                          <p:attrName>r</p:attrName>
                                        </p:attrNameLst>
                                      </p:cBhvr>
                                    </p:animRot>
                                    <p:animRot by="1500000">
                                      <p:cBhvr>
                                        <p:cTn id="16" dur="125" fill="hold">
                                          <p:stCondLst>
                                            <p:cond delay="375"/>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2 - 9Slide.vn">
            <a:extLst>
              <a:ext uri="{FF2B5EF4-FFF2-40B4-BE49-F238E27FC236}">
                <a16:creationId xmlns:a16="http://schemas.microsoft.com/office/drawing/2014/main" id="{22784F1C-B655-8A16-2AF3-FA2E7CFE4B1F}"/>
              </a:ext>
            </a:extLst>
          </p:cNvPr>
          <p:cNvGrpSpPr/>
          <p:nvPr/>
        </p:nvGrpSpPr>
        <p:grpSpPr>
          <a:xfrm>
            <a:off x="539966" y="507024"/>
            <a:ext cx="668922" cy="707886"/>
            <a:chOff x="1559434" y="1176116"/>
            <a:chExt cx="668922" cy="707886"/>
          </a:xfrm>
        </p:grpSpPr>
        <p:grpSp>
          <p:nvGrpSpPr>
            <p:cNvPr id="3" name="Group 2">
              <a:extLst>
                <a:ext uri="{FF2B5EF4-FFF2-40B4-BE49-F238E27FC236}">
                  <a16:creationId xmlns:a16="http://schemas.microsoft.com/office/drawing/2014/main" id="{C6A8E2F1-CFB0-C242-1921-ED08493D6D02}"/>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3FC04737-AB32-5623-91BE-EDD8800EE072}"/>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783F075B-7DC8-4A6A-270B-997413BA0140}"/>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E7042881-36F9-A780-5E4D-8AD7B4ED7106}"/>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PHẠM DUYÊN 3 - 9Slide.vn">
            <a:extLst>
              <a:ext uri="{FF2B5EF4-FFF2-40B4-BE49-F238E27FC236}">
                <a16:creationId xmlns:a16="http://schemas.microsoft.com/office/drawing/2014/main" id="{03D706DB-DE8B-C7DA-860A-1E1DE122C2F5}"/>
              </a:ext>
            </a:extLst>
          </p:cNvPr>
          <p:cNvSpPr txBox="1"/>
          <p:nvPr/>
        </p:nvSpPr>
        <p:spPr>
          <a:xfrm>
            <a:off x="1307257" y="513987"/>
            <a:ext cx="10180542" cy="1661993"/>
          </a:xfrm>
          <a:prstGeom prst="rect">
            <a:avLst/>
          </a:prstGeom>
          <a:noFill/>
        </p:spPr>
        <p:txBody>
          <a:bodyPr wrap="square" rtlCol="0">
            <a:spAutoFit/>
          </a:bodyPr>
          <a:lstStyle/>
          <a:p>
            <a:pPr algn="just"/>
            <a:r>
              <a:rPr lang="vi-VN" sz="3400" spc="-113">
                <a:solidFill>
                  <a:srgbClr val="375A8D"/>
                </a:solidFill>
                <a:latin typeface="#9Slide03 Sofia Pro Soft Bold" panose="020B0000000000000000" pitchFamily="34" charset="0"/>
                <a:ea typeface="Arial-Rounded" panose="020B0500000000000000" pitchFamily="34" charset="0"/>
                <a:cs typeface="Arial-Rounded" panose="020B0500000000000000" pitchFamily="34" charset="0"/>
              </a:rPr>
              <a:t>Một gia đình thu hoạch được 13 787 kg cà phê. Hỏi nếu làm tròn số đến hàng nghìn, ta nói gia đình đó thu hoạch được khoảng bao nhiêu ki-lô-gam cà phê?</a:t>
            </a:r>
          </a:p>
        </p:txBody>
      </p:sp>
      <p:pic>
        <p:nvPicPr>
          <p:cNvPr id="1026" name="Picture 2" descr="Tây Nguyên rộn ràng mùa thu hoạch cà phê">
            <a:extLst>
              <a:ext uri="{FF2B5EF4-FFF2-40B4-BE49-F238E27FC236}">
                <a16:creationId xmlns:a16="http://schemas.microsoft.com/office/drawing/2014/main" id="{A805DB92-DAE6-06BA-47B7-C12AB0921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735" y="2340735"/>
            <a:ext cx="5976530" cy="3990578"/>
          </a:xfrm>
          <a:prstGeom prst="roundRect">
            <a:avLst>
              <a:gd name="adj" fmla="val 9619"/>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49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2 - 9Slide.vn">
            <a:extLst>
              <a:ext uri="{FF2B5EF4-FFF2-40B4-BE49-F238E27FC236}">
                <a16:creationId xmlns:a16="http://schemas.microsoft.com/office/drawing/2014/main" id="{672D5BED-F1F1-C069-E7EC-13AC79138EAD}"/>
              </a:ext>
            </a:extLst>
          </p:cNvPr>
          <p:cNvGrpSpPr/>
          <p:nvPr/>
        </p:nvGrpSpPr>
        <p:grpSpPr>
          <a:xfrm>
            <a:off x="539966" y="507024"/>
            <a:ext cx="668922" cy="690354"/>
            <a:chOff x="1559434" y="1176116"/>
            <a:chExt cx="668922" cy="690354"/>
          </a:xfrm>
        </p:grpSpPr>
        <p:grpSp>
          <p:nvGrpSpPr>
            <p:cNvPr id="3" name="Group 2">
              <a:extLst>
                <a:ext uri="{FF2B5EF4-FFF2-40B4-BE49-F238E27FC236}">
                  <a16:creationId xmlns:a16="http://schemas.microsoft.com/office/drawing/2014/main" id="{EAF8486C-4D80-6523-2994-14344A4814A5}"/>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F7839E56-31E0-157B-B1D1-A7DDE4E564A2}"/>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6" name="Oval 5">
                <a:extLst>
                  <a:ext uri="{FF2B5EF4-FFF2-40B4-BE49-F238E27FC236}">
                    <a16:creationId xmlns:a16="http://schemas.microsoft.com/office/drawing/2014/main" id="{06CFA95F-A0DB-C0E9-1561-0281BDA5BA1E}"/>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grpSp>
        <p:sp>
          <p:nvSpPr>
            <p:cNvPr id="4" name="TextBox 3">
              <a:extLst>
                <a:ext uri="{FF2B5EF4-FFF2-40B4-BE49-F238E27FC236}">
                  <a16:creationId xmlns:a16="http://schemas.microsoft.com/office/drawing/2014/main" id="{E9310CBD-22C1-3702-B2D0-0DEC3FB3048B}"/>
                </a:ext>
              </a:extLst>
            </p:cNvPr>
            <p:cNvSpPr txBox="1"/>
            <p:nvPr/>
          </p:nvSpPr>
          <p:spPr>
            <a:xfrm>
              <a:off x="1695094" y="1176116"/>
              <a:ext cx="368542" cy="523220"/>
            </a:xfrm>
            <a:prstGeom prst="rect">
              <a:avLst/>
            </a:prstGeom>
            <a:noFill/>
          </p:spPr>
          <p:txBody>
            <a:bodyPr wrap="square" rtlCol="0">
              <a:spAutoFit/>
            </a:bodyPr>
            <a:lstStyle/>
            <a:p>
              <a:pPr algn="ctr"/>
              <a:r>
                <a:rPr lang="en-US" sz="2800" b="1" dirty="0">
                  <a:solidFill>
                    <a:schemeClr val="bg1"/>
                  </a:solidFill>
                  <a:latin typeface="+mj-lt"/>
                  <a:cs typeface="Arial" panose="020B0604020202020204" pitchFamily="34" charset="0"/>
                </a:rPr>
                <a:t>2</a:t>
              </a:r>
            </a:p>
          </p:txBody>
        </p:sp>
      </p:grpSp>
      <p:sp>
        <p:nvSpPr>
          <p:cNvPr id="7" name="PHẠM DUYÊN 2 - 9Slide.vn">
            <a:extLst>
              <a:ext uri="{FF2B5EF4-FFF2-40B4-BE49-F238E27FC236}">
                <a16:creationId xmlns:a16="http://schemas.microsoft.com/office/drawing/2014/main" id="{7ED436EF-98F3-0DB3-77B7-D8A785C6D2B8}"/>
              </a:ext>
            </a:extLst>
          </p:cNvPr>
          <p:cNvSpPr txBox="1">
            <a:spLocks noChangeAspect="1"/>
          </p:cNvSpPr>
          <p:nvPr>
            <p:custDataLst>
              <p:tags r:id="rId1"/>
            </p:custDataLst>
          </p:nvPr>
        </p:nvSpPr>
        <p:spPr>
          <a:xfrm>
            <a:off x="5086707" y="523960"/>
            <a:ext cx="2018587" cy="523220"/>
          </a:xfrm>
          <a:prstGeom prst="roundRect">
            <a:avLst>
              <a:gd name="adj" fmla="val 0"/>
            </a:avLst>
          </a:prstGeom>
          <a:solidFill>
            <a:scrgbClr r="0" g="0" b="0">
              <a:alpha val="0"/>
            </a:scrgbClr>
          </a:solidFill>
        </p:spPr>
        <p:txBody>
          <a:bodyPr wrap="square" rtlCol="0">
            <a:spAutoFit/>
          </a:bodyPr>
          <a:lstStyle/>
          <a:p>
            <a:pPr algn="ctr"/>
            <a:r>
              <a:rPr lang="en-US" sz="2800" spc="-40">
                <a:solidFill>
                  <a:srgbClr val="FF0000"/>
                </a:solidFill>
                <a:latin typeface="+mj-lt"/>
              </a:rPr>
              <a:t>Bài giải</a:t>
            </a:r>
            <a:endParaRPr lang="vi-VN" sz="2800" spc="-40">
              <a:solidFill>
                <a:srgbClr val="FF0000"/>
              </a:solidFill>
              <a:latin typeface="+mj-lt"/>
            </a:endParaRPr>
          </a:p>
        </p:txBody>
      </p:sp>
      <p:sp>
        <p:nvSpPr>
          <p:cNvPr id="8" name="PHẠM DUYÊN 3 - 9Slide.vn">
            <a:extLst>
              <a:ext uri="{FF2B5EF4-FFF2-40B4-BE49-F238E27FC236}">
                <a16:creationId xmlns:a16="http://schemas.microsoft.com/office/drawing/2014/main" id="{EA413B88-ABDE-1E8E-1B27-852ED19582B5}"/>
              </a:ext>
            </a:extLst>
          </p:cNvPr>
          <p:cNvSpPr/>
          <p:nvPr/>
        </p:nvSpPr>
        <p:spPr>
          <a:xfrm>
            <a:off x="1270000" y="1455867"/>
            <a:ext cx="9652000" cy="4599700"/>
          </a:xfrm>
          <a:prstGeom prst="roundRect">
            <a:avLst>
              <a:gd name="adj" fmla="val 6767"/>
            </a:avLst>
          </a:prstGeom>
          <a:solidFill>
            <a:srgbClr val="FDFCFA"/>
          </a:solidFill>
          <a:ln w="19050">
            <a:solidFill>
              <a:srgbClr val="D1D1C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9" name="PHẠM DUYÊN 4 - 9Slide.vn">
            <a:extLst>
              <a:ext uri="{FF2B5EF4-FFF2-40B4-BE49-F238E27FC236}">
                <a16:creationId xmlns:a16="http://schemas.microsoft.com/office/drawing/2014/main" id="{5661A9B3-66C0-C23A-FE1F-049DF7BFEB3D}"/>
              </a:ext>
            </a:extLst>
          </p:cNvPr>
          <p:cNvSpPr/>
          <p:nvPr/>
        </p:nvSpPr>
        <p:spPr>
          <a:xfrm>
            <a:off x="3016879" y="2717129"/>
            <a:ext cx="250622" cy="567465"/>
          </a:xfrm>
          <a:prstGeom prst="roundRect">
            <a:avLst/>
          </a:prstGeom>
          <a:solidFill>
            <a:schemeClr val="accent4">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0" name="PHẠM DUYÊN 5 - 9Slide.vn">
            <a:extLst>
              <a:ext uri="{FF2B5EF4-FFF2-40B4-BE49-F238E27FC236}">
                <a16:creationId xmlns:a16="http://schemas.microsoft.com/office/drawing/2014/main" id="{01BC976D-B555-B5CA-090B-66543C0E9D9E}"/>
              </a:ext>
            </a:extLst>
          </p:cNvPr>
          <p:cNvSpPr/>
          <p:nvPr/>
        </p:nvSpPr>
        <p:spPr>
          <a:xfrm>
            <a:off x="2326695" y="2674203"/>
            <a:ext cx="2154540"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13 787</a:t>
            </a:r>
            <a:endParaRPr lang="vi-VN" sz="2800" dirty="0">
              <a:solidFill>
                <a:schemeClr val="tx1">
                  <a:lumMod val="75000"/>
                  <a:lumOff val="25000"/>
                </a:schemeClr>
              </a:solidFill>
              <a:latin typeface="+mj-lt"/>
              <a:ea typeface="Cambria" panose="02040503050406030204" pitchFamily="18" charset="0"/>
            </a:endParaRPr>
          </a:p>
        </p:txBody>
      </p:sp>
      <p:sp>
        <p:nvSpPr>
          <p:cNvPr id="11" name="PHẠM DUYÊN 6 - 9Slide.vn">
            <a:extLst>
              <a:ext uri="{FF2B5EF4-FFF2-40B4-BE49-F238E27FC236}">
                <a16:creationId xmlns:a16="http://schemas.microsoft.com/office/drawing/2014/main" id="{35842DA1-DEC1-5F7B-FD72-7CB931E815CF}"/>
              </a:ext>
            </a:extLst>
          </p:cNvPr>
          <p:cNvSpPr/>
          <p:nvPr/>
        </p:nvSpPr>
        <p:spPr>
          <a:xfrm>
            <a:off x="3209709" y="2678965"/>
            <a:ext cx="487320"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rgbClr val="FF0000"/>
                </a:solidFill>
                <a:latin typeface="+mj-lt"/>
                <a:ea typeface="Cambria" panose="02040503050406030204" pitchFamily="18" charset="0"/>
              </a:rPr>
              <a:t>7</a:t>
            </a:r>
            <a:endParaRPr lang="vi-VN" sz="2800" dirty="0">
              <a:solidFill>
                <a:srgbClr val="FF0000"/>
              </a:solidFill>
              <a:latin typeface="+mj-lt"/>
              <a:ea typeface="Cambria" panose="02040503050406030204" pitchFamily="18" charset="0"/>
            </a:endParaRPr>
          </a:p>
        </p:txBody>
      </p:sp>
      <p:cxnSp>
        <p:nvCxnSpPr>
          <p:cNvPr id="12" name="PHẠM DUYÊN 7 - 9Slide.vn">
            <a:extLst>
              <a:ext uri="{FF2B5EF4-FFF2-40B4-BE49-F238E27FC236}">
                <a16:creationId xmlns:a16="http://schemas.microsoft.com/office/drawing/2014/main" id="{9E6224F0-EF27-4E4F-ABDE-D6044296FE4C}"/>
              </a:ext>
            </a:extLst>
          </p:cNvPr>
          <p:cNvCxnSpPr>
            <a:cxnSpLocks/>
          </p:cNvCxnSpPr>
          <p:nvPr/>
        </p:nvCxnSpPr>
        <p:spPr>
          <a:xfrm>
            <a:off x="3142190" y="2240334"/>
            <a:ext cx="0" cy="43037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3" name="PHẠM DUYÊN 8 - 9Slide.vn">
            <a:extLst>
              <a:ext uri="{FF2B5EF4-FFF2-40B4-BE49-F238E27FC236}">
                <a16:creationId xmlns:a16="http://schemas.microsoft.com/office/drawing/2014/main" id="{26F4B742-D5C2-C635-DE87-403B8CB5323E}"/>
              </a:ext>
            </a:extLst>
          </p:cNvPr>
          <p:cNvCxnSpPr>
            <a:cxnSpLocks/>
          </p:cNvCxnSpPr>
          <p:nvPr/>
        </p:nvCxnSpPr>
        <p:spPr>
          <a:xfrm>
            <a:off x="4419177" y="3089701"/>
            <a:ext cx="3087150"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PHẠM DUYÊN 9 - 9Slide.vn">
            <a:extLst>
              <a:ext uri="{FF2B5EF4-FFF2-40B4-BE49-F238E27FC236}">
                <a16:creationId xmlns:a16="http://schemas.microsoft.com/office/drawing/2014/main" id="{5DB92F53-165C-70FF-D1F0-40F605435DD5}"/>
              </a:ext>
            </a:extLst>
          </p:cNvPr>
          <p:cNvSpPr/>
          <p:nvPr/>
        </p:nvSpPr>
        <p:spPr>
          <a:xfrm>
            <a:off x="4728785" y="2455519"/>
            <a:ext cx="2166338"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vì 7 &gt; 5</a:t>
            </a:r>
            <a:endParaRPr lang="vi-VN" sz="2800" dirty="0">
              <a:solidFill>
                <a:schemeClr val="tx1">
                  <a:lumMod val="75000"/>
                  <a:lumOff val="25000"/>
                </a:schemeClr>
              </a:solidFill>
              <a:latin typeface="+mj-lt"/>
              <a:ea typeface="Cambria" panose="02040503050406030204" pitchFamily="18" charset="0"/>
            </a:endParaRPr>
          </a:p>
        </p:txBody>
      </p:sp>
      <p:sp>
        <p:nvSpPr>
          <p:cNvPr id="15" name="PHẠM DUYÊN 10 - 9Slide.vn">
            <a:extLst>
              <a:ext uri="{FF2B5EF4-FFF2-40B4-BE49-F238E27FC236}">
                <a16:creationId xmlns:a16="http://schemas.microsoft.com/office/drawing/2014/main" id="{87B2B61A-1CB3-1BEB-B426-B39EAB098DF8}"/>
              </a:ext>
            </a:extLst>
          </p:cNvPr>
          <p:cNvSpPr/>
          <p:nvPr/>
        </p:nvSpPr>
        <p:spPr>
          <a:xfrm>
            <a:off x="4354273" y="3149025"/>
            <a:ext cx="2915362"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làm tròn lên</a:t>
            </a:r>
            <a:endParaRPr lang="vi-VN" sz="2800" dirty="0">
              <a:solidFill>
                <a:schemeClr val="tx1">
                  <a:lumMod val="75000"/>
                  <a:lumOff val="25000"/>
                </a:schemeClr>
              </a:solidFill>
              <a:latin typeface="+mj-lt"/>
              <a:ea typeface="Cambria" panose="02040503050406030204" pitchFamily="18" charset="0"/>
            </a:endParaRPr>
          </a:p>
        </p:txBody>
      </p:sp>
      <p:sp>
        <p:nvSpPr>
          <p:cNvPr id="16" name="PHẠM DUYÊN 11 - 9Slide.vn">
            <a:extLst>
              <a:ext uri="{FF2B5EF4-FFF2-40B4-BE49-F238E27FC236}">
                <a16:creationId xmlns:a16="http://schemas.microsoft.com/office/drawing/2014/main" id="{A3D2E965-CD5A-02F6-8E1C-EB1A6C03BDBF}"/>
              </a:ext>
            </a:extLst>
          </p:cNvPr>
          <p:cNvSpPr/>
          <p:nvPr/>
        </p:nvSpPr>
        <p:spPr>
          <a:xfrm>
            <a:off x="7605594" y="2818763"/>
            <a:ext cx="1919405" cy="567465"/>
          </a:xfrm>
          <a:prstGeom prst="roundRect">
            <a:avLst/>
          </a:prstGeom>
          <a:solidFill>
            <a:srgbClr val="BAF39B">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7" name="PHẠM DUYÊN 12 - 9Slide.vn">
            <a:extLst>
              <a:ext uri="{FF2B5EF4-FFF2-40B4-BE49-F238E27FC236}">
                <a16:creationId xmlns:a16="http://schemas.microsoft.com/office/drawing/2014/main" id="{19616B64-2110-3BCB-9558-7019384E87A6}"/>
              </a:ext>
            </a:extLst>
          </p:cNvPr>
          <p:cNvSpPr/>
          <p:nvPr/>
        </p:nvSpPr>
        <p:spPr>
          <a:xfrm>
            <a:off x="7460813" y="2840885"/>
            <a:ext cx="2154540"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14 000</a:t>
            </a:r>
            <a:endParaRPr lang="vi-VN" sz="2800" dirty="0">
              <a:solidFill>
                <a:schemeClr val="tx1">
                  <a:lumMod val="75000"/>
                  <a:lumOff val="25000"/>
                </a:schemeClr>
              </a:solidFill>
              <a:latin typeface="+mj-lt"/>
              <a:ea typeface="Cambria" panose="02040503050406030204" pitchFamily="18" charset="0"/>
            </a:endParaRPr>
          </a:p>
        </p:txBody>
      </p:sp>
      <p:sp>
        <p:nvSpPr>
          <p:cNvPr id="18" name="PHẠM DUYÊN 13 - 9Slide.vn">
            <a:extLst>
              <a:ext uri="{FF2B5EF4-FFF2-40B4-BE49-F238E27FC236}">
                <a16:creationId xmlns:a16="http://schemas.microsoft.com/office/drawing/2014/main" id="{0BF60C81-EF08-B588-E651-3B69C851E0D6}"/>
              </a:ext>
            </a:extLst>
          </p:cNvPr>
          <p:cNvSpPr txBox="1">
            <a:spLocks noChangeAspect="1"/>
          </p:cNvSpPr>
          <p:nvPr>
            <p:custDataLst>
              <p:tags r:id="rId2"/>
            </p:custDataLst>
          </p:nvPr>
        </p:nvSpPr>
        <p:spPr>
          <a:xfrm>
            <a:off x="1605449" y="4038600"/>
            <a:ext cx="8981103" cy="954107"/>
          </a:xfrm>
          <a:prstGeom prst="roundRect">
            <a:avLst>
              <a:gd name="adj" fmla="val 0"/>
            </a:avLst>
          </a:prstGeom>
          <a:solidFill>
            <a:scrgbClr r="0" g="0" b="0">
              <a:alpha val="0"/>
            </a:scrgbClr>
          </a:solidFill>
        </p:spPr>
        <p:txBody>
          <a:bodyPr wrap="square" rtlCol="0">
            <a:spAutoFit/>
          </a:bodyPr>
          <a:lstStyle/>
          <a:p>
            <a:r>
              <a:rPr lang="en-US" sz="2800" spc="-40">
                <a:solidFill>
                  <a:schemeClr val="accent5"/>
                </a:solidFill>
              </a:rPr>
              <a:t>Vậy nếu </a:t>
            </a:r>
            <a:r>
              <a:rPr lang="vi-VN" sz="2800" spc="-40">
                <a:solidFill>
                  <a:schemeClr val="accent5"/>
                </a:solidFill>
              </a:rPr>
              <a:t>làm tròn số đến hàng nghìn, ta nói gia đình thu hoạch được khoảng 14 000 kg cà phê.</a:t>
            </a:r>
          </a:p>
        </p:txBody>
      </p:sp>
      <p:sp>
        <p:nvSpPr>
          <p:cNvPr id="19" name="PHẠM DUYÊN 14 - 9Slide.vn">
            <a:extLst>
              <a:ext uri="{FF2B5EF4-FFF2-40B4-BE49-F238E27FC236}">
                <a16:creationId xmlns:a16="http://schemas.microsoft.com/office/drawing/2014/main" id="{51802D2E-7632-1280-C6D1-DC7B99A93291}"/>
              </a:ext>
            </a:extLst>
          </p:cNvPr>
          <p:cNvSpPr txBox="1">
            <a:spLocks noChangeAspect="1"/>
          </p:cNvSpPr>
          <p:nvPr>
            <p:custDataLst>
              <p:tags r:id="rId3"/>
            </p:custDataLst>
          </p:nvPr>
        </p:nvSpPr>
        <p:spPr>
          <a:xfrm>
            <a:off x="1639013" y="1593177"/>
            <a:ext cx="2018587" cy="523220"/>
          </a:xfrm>
          <a:prstGeom prst="roundRect">
            <a:avLst>
              <a:gd name="adj" fmla="val 0"/>
            </a:avLst>
          </a:prstGeom>
          <a:solidFill>
            <a:scrgbClr r="0" g="0" b="0">
              <a:alpha val="0"/>
            </a:scrgbClr>
          </a:solidFill>
        </p:spPr>
        <p:txBody>
          <a:bodyPr wrap="square" rtlCol="0">
            <a:spAutoFit/>
          </a:bodyPr>
          <a:lstStyle/>
          <a:p>
            <a:r>
              <a:rPr lang="en-US" sz="2800" spc="-40">
                <a:solidFill>
                  <a:schemeClr val="accent5"/>
                </a:solidFill>
                <a:latin typeface="+mj-lt"/>
              </a:rPr>
              <a:t>Ta có:</a:t>
            </a:r>
            <a:endParaRPr lang="vi-VN" sz="2800" spc="-40">
              <a:solidFill>
                <a:schemeClr val="accent5"/>
              </a:solidFill>
              <a:latin typeface="+mj-lt"/>
            </a:endParaRPr>
          </a:p>
        </p:txBody>
      </p:sp>
    </p:spTree>
    <p:extLst>
      <p:ext uri="{BB962C8B-B14F-4D97-AF65-F5344CB8AC3E}">
        <p14:creationId xmlns:p14="http://schemas.microsoft.com/office/powerpoint/2010/main" val="2532986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p:tgtEl>
                                          <p:spTgt spid="19"/>
                                        </p:tgtEl>
                                        <p:attrNameLst>
                                          <p:attrName>ppt_x</p:attrName>
                                        </p:attrNameLst>
                                      </p:cBhvr>
                                      <p:tavLst>
                                        <p:tav tm="0">
                                          <p:val>
                                            <p:strVal val="#ppt_x-#ppt_w*1.125000"/>
                                          </p:val>
                                        </p:tav>
                                        <p:tav tm="100000">
                                          <p:val>
                                            <p:strVal val="#ppt_x"/>
                                          </p:val>
                                        </p:tav>
                                      </p:tavLst>
                                    </p:anim>
                                    <p:animEffect transition="in" filter="wipe(right)">
                                      <p:cBhvr>
                                        <p:cTn id="8" dur="75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p:tgtEl>
                                          <p:spTgt spid="10"/>
                                        </p:tgtEl>
                                        <p:attrNameLst>
                                          <p:attrName>ppt_x</p:attrName>
                                        </p:attrNameLst>
                                      </p:cBhvr>
                                      <p:tavLst>
                                        <p:tav tm="0">
                                          <p:val>
                                            <p:strVal val="#ppt_x+#ppt_w*1.125000"/>
                                          </p:val>
                                        </p:tav>
                                        <p:tav tm="100000">
                                          <p:val>
                                            <p:strVal val="#ppt_x"/>
                                          </p:val>
                                        </p:tav>
                                      </p:tavLst>
                                    </p:anim>
                                    <p:animEffect transition="in" filter="wipe(left)">
                                      <p:cBhvr>
                                        <p:cTn id="19" dur="1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500"/>
                                        <p:tgtEl>
                                          <p:spTgt spid="14"/>
                                        </p:tgtEl>
                                        <p:attrNameLst>
                                          <p:attrName>ppt_x</p:attrName>
                                        </p:attrNameLst>
                                      </p:cBhvr>
                                      <p:tavLst>
                                        <p:tav tm="0">
                                          <p:val>
                                            <p:strVal val="#ppt_x+#ppt_w*1.125000"/>
                                          </p:val>
                                        </p:tav>
                                        <p:tav tm="100000">
                                          <p:val>
                                            <p:strVal val="#ppt_x"/>
                                          </p:val>
                                        </p:tav>
                                      </p:tavLst>
                                    </p:anim>
                                    <p:animEffect transition="in" filter="wipe(left)">
                                      <p:cBhvr>
                                        <p:cTn id="47" dur="1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500"/>
                                        <p:tgtEl>
                                          <p:spTgt spid="15"/>
                                        </p:tgtEl>
                                        <p:attrNameLst>
                                          <p:attrName>ppt_x</p:attrName>
                                        </p:attrNameLst>
                                      </p:cBhvr>
                                      <p:tavLst>
                                        <p:tav tm="0">
                                          <p:val>
                                            <p:strVal val="#ppt_x+#ppt_w*1.125000"/>
                                          </p:val>
                                        </p:tav>
                                        <p:tav tm="100000">
                                          <p:val>
                                            <p:strVal val="#ppt_x"/>
                                          </p:val>
                                        </p:tav>
                                      </p:tavLst>
                                    </p:anim>
                                    <p:animEffect transition="in" filter="wipe(left)">
                                      <p:cBhvr>
                                        <p:cTn id="53" dur="1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500"/>
                                        <p:tgtEl>
                                          <p:spTgt spid="17"/>
                                        </p:tgtEl>
                                        <p:attrNameLst>
                                          <p:attrName>ppt_x</p:attrName>
                                        </p:attrNameLst>
                                      </p:cBhvr>
                                      <p:tavLst>
                                        <p:tav tm="0">
                                          <p:val>
                                            <p:strVal val="#ppt_x+#ppt_w*1.125000"/>
                                          </p:val>
                                        </p:tav>
                                        <p:tav tm="100000">
                                          <p:val>
                                            <p:strVal val="#ppt_x"/>
                                          </p:val>
                                        </p:tav>
                                      </p:tavLst>
                                    </p:anim>
                                    <p:animEffect transition="in" filter="wipe(left)">
                                      <p:cBhvr>
                                        <p:cTn id="59" dur="1500"/>
                                        <p:tgtEl>
                                          <p:spTgt spid="17"/>
                                        </p:tgtEl>
                                      </p:cBhvr>
                                    </p:animEffect>
                                  </p:childTnLst>
                                </p:cTn>
                              </p:par>
                            </p:childTnLst>
                          </p:cTn>
                        </p:par>
                        <p:par>
                          <p:cTn id="60" fill="hold">
                            <p:stCondLst>
                              <p:cond delay="150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750"/>
                                        <p:tgtEl>
                                          <p:spTgt spid="18"/>
                                        </p:tgtEl>
                                        <p:attrNameLst>
                                          <p:attrName>ppt_x</p:attrName>
                                        </p:attrNameLst>
                                      </p:cBhvr>
                                      <p:tavLst>
                                        <p:tav tm="0">
                                          <p:val>
                                            <p:strVal val="#ppt_x-#ppt_w*1.125000"/>
                                          </p:val>
                                        </p:tav>
                                        <p:tav tm="100000">
                                          <p:val>
                                            <p:strVal val="#ppt_x"/>
                                          </p:val>
                                        </p:tav>
                                      </p:tavLst>
                                    </p:anim>
                                    <p:animEffect transition="in" filter="wipe(right)">
                                      <p:cBhvr>
                                        <p:cTn id="6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4" grpId="0"/>
      <p:bldP spid="15" grpId="0"/>
      <p:bldP spid="16" grpId="0" animBg="1"/>
      <p:bldP spid="17" grpId="0"/>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096574" y="724186"/>
            <a:ext cx="10142944"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Số dân của một huyện là 71 839. Trong bài báo, cô phóng viên đã làm tròn số dân của huyện đó đến hàng chục nghìn. Hỏi số dân đã làm tròn đến hàng chục nghìn là số nào?</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BA9DEA-FA17-473D-91E6-174AA246956C}"/>
              </a:ext>
            </a:extLst>
          </p:cNvPr>
          <p:cNvSpPr txBox="1"/>
          <p:nvPr/>
        </p:nvSpPr>
        <p:spPr>
          <a:xfrm>
            <a:off x="349322" y="2517167"/>
            <a:ext cx="11424863" cy="523220"/>
          </a:xfrm>
          <a:prstGeom prst="rect">
            <a:avLst/>
          </a:prstGeom>
          <a:no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80 000            </a:t>
            </a:r>
            <a:r>
              <a:rPr lang="en-US" sz="2800" dirty="0">
                <a:solidFill>
                  <a:srgbClr val="FF0000"/>
                </a:solidFill>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75 000            </a:t>
            </a:r>
            <a:r>
              <a:rPr lang="en-US" sz="2800" dirty="0">
                <a:solidFill>
                  <a:srgbClr val="FF0000"/>
                </a:solidFill>
                <a:latin typeface="Arial" panose="020B0604020202020204" pitchFamily="34" charset="0"/>
                <a:cs typeface="Arial" panose="020B0604020202020204" pitchFamily="34" charset="0"/>
              </a:rPr>
              <a:t> C</a:t>
            </a:r>
            <a:r>
              <a:rPr lang="en-US" sz="2800">
                <a:solidFill>
                  <a:srgbClr val="FF0000"/>
                </a:solidFill>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70 </a:t>
            </a:r>
            <a:r>
              <a:rPr lang="en-US" sz="2800" dirty="0">
                <a:latin typeface="Arial" panose="020B0604020202020204" pitchFamily="34" charset="0"/>
                <a:cs typeface="Arial" panose="020B0604020202020204" pitchFamily="34" charset="0"/>
              </a:rPr>
              <a:t>000               </a:t>
            </a:r>
            <a:r>
              <a:rPr lang="en-US" sz="2800" dirty="0">
                <a:solidFill>
                  <a:srgbClr val="FF0000"/>
                </a:solidFill>
                <a:latin typeface="Arial" panose="020B0604020202020204" pitchFamily="34" charset="0"/>
                <a:cs typeface="Arial" panose="020B0604020202020204" pitchFamily="34" charset="0"/>
              </a:rPr>
              <a:t>D. </a:t>
            </a:r>
            <a:r>
              <a:rPr lang="en-US" sz="2800" dirty="0">
                <a:latin typeface="Arial" panose="020B0604020202020204" pitchFamily="34" charset="0"/>
                <a:cs typeface="Arial" panose="020B0604020202020204" pitchFamily="34" charset="0"/>
              </a:rPr>
              <a:t>72 000 </a:t>
            </a:r>
          </a:p>
        </p:txBody>
      </p:sp>
      <p:sp>
        <p:nvSpPr>
          <p:cNvPr id="12" name="TextBox 11">
            <a:extLst>
              <a:ext uri="{FF2B5EF4-FFF2-40B4-BE49-F238E27FC236}">
                <a16:creationId xmlns:a16="http://schemas.microsoft.com/office/drawing/2014/main" id="{FDF5C4A2-2B7C-4383-AF9E-77362A8DC259}"/>
              </a:ext>
            </a:extLst>
          </p:cNvPr>
          <p:cNvSpPr txBox="1"/>
          <p:nvPr/>
        </p:nvSpPr>
        <p:spPr>
          <a:xfrm>
            <a:off x="3319516" y="3776609"/>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71 839</a:t>
            </a:r>
          </a:p>
        </p:txBody>
      </p:sp>
      <p:cxnSp>
        <p:nvCxnSpPr>
          <p:cNvPr id="19" name="Straight Arrow Connector 18">
            <a:extLst>
              <a:ext uri="{FF2B5EF4-FFF2-40B4-BE49-F238E27FC236}">
                <a16:creationId xmlns:a16="http://schemas.microsoft.com/office/drawing/2014/main" id="{BFCA14A7-4261-4C9F-9A55-2E44688030BE}"/>
              </a:ext>
            </a:extLst>
          </p:cNvPr>
          <p:cNvCxnSpPr>
            <a:cxnSpLocks/>
          </p:cNvCxnSpPr>
          <p:nvPr/>
        </p:nvCxnSpPr>
        <p:spPr>
          <a:xfrm>
            <a:off x="4586341" y="4071884"/>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AD9C57-3E69-486A-A311-19A5E2CCB9CB}"/>
              </a:ext>
            </a:extLst>
          </p:cNvPr>
          <p:cNvSpPr txBox="1"/>
          <p:nvPr/>
        </p:nvSpPr>
        <p:spPr>
          <a:xfrm>
            <a:off x="4872091" y="3519434"/>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1 &lt; 5</a:t>
            </a:r>
          </a:p>
        </p:txBody>
      </p:sp>
      <p:sp>
        <p:nvSpPr>
          <p:cNvPr id="21" name="TextBox 20">
            <a:extLst>
              <a:ext uri="{FF2B5EF4-FFF2-40B4-BE49-F238E27FC236}">
                <a16:creationId xmlns:a16="http://schemas.microsoft.com/office/drawing/2014/main" id="{C7B193C4-C5A7-408F-A254-6F7E0AD5E98E}"/>
              </a:ext>
            </a:extLst>
          </p:cNvPr>
          <p:cNvSpPr txBox="1"/>
          <p:nvPr/>
        </p:nvSpPr>
        <p:spPr>
          <a:xfrm>
            <a:off x="4529190" y="4052834"/>
            <a:ext cx="2828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làm</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tròn</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xuống</a:t>
            </a:r>
            <a:endPar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2D7470C-6F0E-44DF-B89F-4049A7736BB4}"/>
              </a:ext>
            </a:extLst>
          </p:cNvPr>
          <p:cNvSpPr txBox="1"/>
          <p:nvPr/>
        </p:nvSpPr>
        <p:spPr>
          <a:xfrm>
            <a:off x="7215241" y="3824234"/>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70 000</a:t>
            </a:r>
          </a:p>
        </p:txBody>
      </p:sp>
      <p:sp>
        <p:nvSpPr>
          <p:cNvPr id="6" name="Oval 5">
            <a:extLst>
              <a:ext uri="{FF2B5EF4-FFF2-40B4-BE49-F238E27FC236}">
                <a16:creationId xmlns:a16="http://schemas.microsoft.com/office/drawing/2014/main" id="{2BC8A944-B172-47F4-B969-1EB74B93A56A}"/>
              </a:ext>
            </a:extLst>
          </p:cNvPr>
          <p:cNvSpPr/>
          <p:nvPr/>
        </p:nvSpPr>
        <p:spPr>
          <a:xfrm>
            <a:off x="5777501" y="2470757"/>
            <a:ext cx="636998" cy="595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grpSp>
        <p:nvGrpSpPr>
          <p:cNvPr id="7" name="PHẠM DUYÊN 2 - 9Slide.vn">
            <a:extLst>
              <a:ext uri="{FF2B5EF4-FFF2-40B4-BE49-F238E27FC236}">
                <a16:creationId xmlns:a16="http://schemas.microsoft.com/office/drawing/2014/main" id="{9EE4C9EC-676B-D0CE-FA42-F9483CE2D3F4}"/>
              </a:ext>
            </a:extLst>
          </p:cNvPr>
          <p:cNvGrpSpPr/>
          <p:nvPr/>
        </p:nvGrpSpPr>
        <p:grpSpPr>
          <a:xfrm>
            <a:off x="228356" y="611248"/>
            <a:ext cx="668922" cy="690354"/>
            <a:chOff x="1559434" y="1176116"/>
            <a:chExt cx="668922" cy="690354"/>
          </a:xfrm>
        </p:grpSpPr>
        <p:grpSp>
          <p:nvGrpSpPr>
            <p:cNvPr id="8" name="Group 7">
              <a:extLst>
                <a:ext uri="{FF2B5EF4-FFF2-40B4-BE49-F238E27FC236}">
                  <a16:creationId xmlns:a16="http://schemas.microsoft.com/office/drawing/2014/main" id="{20805A42-D98D-7E8E-874C-A1A491A53C66}"/>
                </a:ext>
              </a:extLst>
            </p:cNvPr>
            <p:cNvGrpSpPr/>
            <p:nvPr/>
          </p:nvGrpSpPr>
          <p:grpSpPr>
            <a:xfrm>
              <a:off x="1559434" y="1197548"/>
              <a:ext cx="668922" cy="668922"/>
              <a:chOff x="1959266" y="1758940"/>
              <a:chExt cx="668922" cy="668922"/>
            </a:xfrm>
          </p:grpSpPr>
          <p:sp>
            <p:nvSpPr>
              <p:cNvPr id="10" name="Oval 9">
                <a:extLst>
                  <a:ext uri="{FF2B5EF4-FFF2-40B4-BE49-F238E27FC236}">
                    <a16:creationId xmlns:a16="http://schemas.microsoft.com/office/drawing/2014/main" id="{EE71ADFB-4156-A53E-A86C-883516D7D3FF}"/>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8D2B6707-B43B-012D-B7E1-81E1C5910607}"/>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864C9730-20DA-5BE2-1222-2F0741A7428B}"/>
                </a:ext>
              </a:extLst>
            </p:cNvPr>
            <p:cNvSpPr txBox="1"/>
            <p:nvPr/>
          </p:nvSpPr>
          <p:spPr>
            <a:xfrm>
              <a:off x="1695094" y="1176116"/>
              <a:ext cx="368542"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2 - 9Slide.vn">
            <a:extLst>
              <a:ext uri="{FF2B5EF4-FFF2-40B4-BE49-F238E27FC236}">
                <a16:creationId xmlns:a16="http://schemas.microsoft.com/office/drawing/2014/main" id="{89F71211-B2A5-54A4-34DB-BFCAAF6BA1B1}"/>
              </a:ext>
            </a:extLst>
          </p:cNvPr>
          <p:cNvGrpSpPr/>
          <p:nvPr/>
        </p:nvGrpSpPr>
        <p:grpSpPr>
          <a:xfrm>
            <a:off x="539966" y="507024"/>
            <a:ext cx="668922" cy="707886"/>
            <a:chOff x="1559434" y="1176116"/>
            <a:chExt cx="668922" cy="707886"/>
          </a:xfrm>
        </p:grpSpPr>
        <p:grpSp>
          <p:nvGrpSpPr>
            <p:cNvPr id="3" name="Group 2">
              <a:extLst>
                <a:ext uri="{FF2B5EF4-FFF2-40B4-BE49-F238E27FC236}">
                  <a16:creationId xmlns:a16="http://schemas.microsoft.com/office/drawing/2014/main" id="{DB8F4923-8B9B-AD74-8BF5-CAFE0869002A}"/>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7DD4E04E-9C31-1C91-A4ED-8B482E11251A}"/>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1D79C002-4039-0C6D-762D-486A98CA9C9C}"/>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9555173A-C6A2-079D-D0A8-0A73B3CC6BD6}"/>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PHẠM DUYÊN 2 - 9Slide.vn">
            <a:extLst>
              <a:ext uri="{FF2B5EF4-FFF2-40B4-BE49-F238E27FC236}">
                <a16:creationId xmlns:a16="http://schemas.microsoft.com/office/drawing/2014/main" id="{5F41382A-66A7-6BE0-3C4F-C75191FF5E2A}"/>
              </a:ext>
            </a:extLst>
          </p:cNvPr>
          <p:cNvSpPr txBox="1">
            <a:spLocks noChangeAspect="1"/>
          </p:cNvSpPr>
          <p:nvPr>
            <p:custDataLst>
              <p:tags r:id="rId1"/>
            </p:custDataLst>
          </p:nvPr>
        </p:nvSpPr>
        <p:spPr>
          <a:xfrm>
            <a:off x="1290314" y="495884"/>
            <a:ext cx="10343058" cy="1191816"/>
          </a:xfrm>
          <a:prstGeom prst="roundRect">
            <a:avLst/>
          </a:prstGeom>
          <a:solidFill>
            <a:scrgbClr r="0" g="0" b="0">
              <a:alpha val="0"/>
            </a:scrgbClr>
          </a:solidFill>
        </p:spPr>
        <p:txBody>
          <a:bodyPr wrap="square" rtlCol="0">
            <a:spAutoFit/>
          </a:bodyPr>
          <a:lstStyle/>
          <a:p>
            <a:pPr algn="just"/>
            <a:r>
              <a:rPr lang="vi-VN" sz="3200" spc="-160">
                <a:solidFill>
                  <a:schemeClr val="accent3">
                    <a:lumMod val="50000"/>
                  </a:schemeClr>
                </a:solidFill>
              </a:rPr>
              <a:t>a) Một vệ tinh bay ở độ cao cách mặt đất 35 786 km. Mỗi bạn dưới đây đã làm tròn số chỉ độ cao đó đến hàng nào?</a:t>
            </a:r>
          </a:p>
        </p:txBody>
      </p:sp>
      <p:pic>
        <p:nvPicPr>
          <p:cNvPr id="9" name="Picture 8">
            <a:extLst>
              <a:ext uri="{FF2B5EF4-FFF2-40B4-BE49-F238E27FC236}">
                <a16:creationId xmlns:a16="http://schemas.microsoft.com/office/drawing/2014/main" id="{C10DE6CD-DEFE-DA67-BC5B-12DFEDDE6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51821"/>
            <a:ext cx="6887494" cy="3281750"/>
          </a:xfrm>
          <a:prstGeom prst="rect">
            <a:avLst/>
          </a:prstGeom>
        </p:spPr>
      </p:pic>
      <p:pic>
        <p:nvPicPr>
          <p:cNvPr id="10" name="PHẠM DUYÊN 1 - 9Slide.vn">
            <a:extLst>
              <a:ext uri="{FF2B5EF4-FFF2-40B4-BE49-F238E27FC236}">
                <a16:creationId xmlns:a16="http://schemas.microsoft.com/office/drawing/2014/main" id="{98BB4852-7896-EE55-3C4E-2F65CE2924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72101" y="4038600"/>
            <a:ext cx="2467491" cy="2111485"/>
          </a:xfrm>
          <a:prstGeom prst="rect">
            <a:avLst/>
          </a:prstGeom>
          <a:effectLst>
            <a:outerShdw blurRad="50800" dist="38100" dir="2700000" algn="tl" rotWithShape="0">
              <a:prstClr val="black">
                <a:alpha val="40000"/>
              </a:prstClr>
            </a:outerShdw>
          </a:effectLst>
        </p:spPr>
      </p:pic>
      <p:grpSp>
        <p:nvGrpSpPr>
          <p:cNvPr id="14" name="PHẠM DUYÊN 3 - 9Slide.vn">
            <a:extLst>
              <a:ext uri="{FF2B5EF4-FFF2-40B4-BE49-F238E27FC236}">
                <a16:creationId xmlns:a16="http://schemas.microsoft.com/office/drawing/2014/main" id="{F57F126A-59D9-A0E4-5AF2-9B56533A6083}"/>
              </a:ext>
            </a:extLst>
          </p:cNvPr>
          <p:cNvGrpSpPr/>
          <p:nvPr/>
        </p:nvGrpSpPr>
        <p:grpSpPr>
          <a:xfrm>
            <a:off x="8675880" y="2067551"/>
            <a:ext cx="2957492" cy="1971049"/>
            <a:chOff x="624887" y="2401910"/>
            <a:chExt cx="1927450" cy="1149189"/>
          </a:xfrm>
        </p:grpSpPr>
        <p:sp>
          <p:nvSpPr>
            <p:cNvPr id="15" name="Freeform: Shape 14">
              <a:extLst>
                <a:ext uri="{FF2B5EF4-FFF2-40B4-BE49-F238E27FC236}">
                  <a16:creationId xmlns:a16="http://schemas.microsoft.com/office/drawing/2014/main" id="{DE456A10-A8B5-5685-F06B-50D37E4C2745}"/>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C9A9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200" spc="-80">
                <a:latin typeface="#9Slide03 Arima Madurai Bold" panose="00000800000000000000" pitchFamily="2" charset="0"/>
                <a:cs typeface="#9Slide03 Arima Madurai Bold" panose="00000800000000000000" pitchFamily="2" charset="0"/>
              </a:endParaRPr>
            </a:p>
          </p:txBody>
        </p:sp>
        <p:sp>
          <p:nvSpPr>
            <p:cNvPr id="16" name="PHẠM DUYÊN 2 - 9Slide.vn">
              <a:extLst>
                <a:ext uri="{FF2B5EF4-FFF2-40B4-BE49-F238E27FC236}">
                  <a16:creationId xmlns:a16="http://schemas.microsoft.com/office/drawing/2014/main" id="{875A9F05-6B28-7012-FB85-76C473EB632C}"/>
                </a:ext>
              </a:extLst>
            </p:cNvPr>
            <p:cNvSpPr txBox="1"/>
            <p:nvPr/>
          </p:nvSpPr>
          <p:spPr>
            <a:xfrm>
              <a:off x="624887" y="2437264"/>
              <a:ext cx="1903544" cy="872099"/>
            </a:xfrm>
            <a:prstGeom prst="rect">
              <a:avLst/>
            </a:prstGeom>
          </p:spPr>
          <p:txBody>
            <a:bodyPr wrap="square" rtlCol="0">
              <a:spAutoFit/>
            </a:bodyPr>
            <a:lstStyle/>
            <a:p>
              <a:pPr algn="ctr">
                <a:lnSpc>
                  <a:spcPct val="95000"/>
                </a:lnSpc>
              </a:pPr>
              <a:r>
                <a:rPr lang="en-US" sz="2400" spc="-80">
                  <a:solidFill>
                    <a:schemeClr val="tx1">
                      <a:lumMod val="85000"/>
                      <a:lumOff val="15000"/>
                    </a:schemeClr>
                  </a:solidFill>
                  <a:latin typeface="#9Slide03 Arima Madurai Bold" panose="00000800000000000000" pitchFamily="2" charset="0"/>
                  <a:cs typeface="#9Slide03 Arima Madurai Bold" panose="00000800000000000000" pitchFamily="2" charset="0"/>
                </a:rPr>
                <a:t>Cả ba bạn đều nói đúng, chỉ là làm tròn đến các hàng khác nhau mà thôi!</a:t>
              </a:r>
            </a:p>
          </p:txBody>
        </p:sp>
      </p:grpSp>
      <p:grpSp>
        <p:nvGrpSpPr>
          <p:cNvPr id="17" name="PHẠM DUYÊN 3 - 9Slide.vn">
            <a:extLst>
              <a:ext uri="{FF2B5EF4-FFF2-40B4-BE49-F238E27FC236}">
                <a16:creationId xmlns:a16="http://schemas.microsoft.com/office/drawing/2014/main" id="{627ED875-43E0-D073-8B12-1952F5DC73EE}"/>
              </a:ext>
            </a:extLst>
          </p:cNvPr>
          <p:cNvGrpSpPr/>
          <p:nvPr/>
        </p:nvGrpSpPr>
        <p:grpSpPr>
          <a:xfrm>
            <a:off x="6137162" y="2682752"/>
            <a:ext cx="1825722" cy="1164938"/>
            <a:chOff x="635655" y="2401910"/>
            <a:chExt cx="1916682" cy="1149189"/>
          </a:xfrm>
        </p:grpSpPr>
        <p:sp>
          <p:nvSpPr>
            <p:cNvPr id="18" name="Freeform: Shape 17">
              <a:extLst>
                <a:ext uri="{FF2B5EF4-FFF2-40B4-BE49-F238E27FC236}">
                  <a16:creationId xmlns:a16="http://schemas.microsoft.com/office/drawing/2014/main" id="{EB4E1EE7-9AD9-9A7E-182C-1F107CEF27D4}"/>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spc="-120">
                <a:latin typeface="#9Slide03 Arima Madurai Bold" panose="00000800000000000000" pitchFamily="2" charset="0"/>
                <a:cs typeface="#9Slide03 Arima Madurai Bold" panose="00000800000000000000" pitchFamily="2" charset="0"/>
              </a:endParaRPr>
            </a:p>
          </p:txBody>
        </p:sp>
        <p:sp>
          <p:nvSpPr>
            <p:cNvPr id="19" name="PHẠM DUYÊN 2 - 9Slide.vn">
              <a:extLst>
                <a:ext uri="{FF2B5EF4-FFF2-40B4-BE49-F238E27FC236}">
                  <a16:creationId xmlns:a16="http://schemas.microsoft.com/office/drawing/2014/main" id="{8CA54664-C2C7-72DB-5000-F54CCA637F12}"/>
                </a:ext>
              </a:extLst>
            </p:cNvPr>
            <p:cNvSpPr txBox="1"/>
            <p:nvPr/>
          </p:nvSpPr>
          <p:spPr>
            <a:xfrm>
              <a:off x="636973" y="2408286"/>
              <a:ext cx="1903543" cy="956389"/>
            </a:xfrm>
            <a:prstGeom prst="rect">
              <a:avLst/>
            </a:prstGeom>
          </p:spPr>
          <p:txBody>
            <a:bodyPr wrap="square" rtlCol="0">
              <a:spAutoFit/>
            </a:bodyPr>
            <a:lstStyle/>
            <a:p>
              <a:pPr algn="ctr">
                <a:lnSpc>
                  <a:spcPct val="95000"/>
                </a:lnSpc>
              </a:pP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Vệ tinh cách</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mặt đất khoảng</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36 000 km.</a:t>
              </a:r>
            </a:p>
          </p:txBody>
        </p:sp>
      </p:grpSp>
      <p:grpSp>
        <p:nvGrpSpPr>
          <p:cNvPr id="20" name="PHẠM DUYÊN 3 - 9Slide.vn">
            <a:extLst>
              <a:ext uri="{FF2B5EF4-FFF2-40B4-BE49-F238E27FC236}">
                <a16:creationId xmlns:a16="http://schemas.microsoft.com/office/drawing/2014/main" id="{2BD07EA6-2079-B425-6B93-E3B7F91335E5}"/>
              </a:ext>
            </a:extLst>
          </p:cNvPr>
          <p:cNvGrpSpPr/>
          <p:nvPr/>
        </p:nvGrpSpPr>
        <p:grpSpPr>
          <a:xfrm>
            <a:off x="4087310" y="2385487"/>
            <a:ext cx="1831638" cy="1164938"/>
            <a:chOff x="635655" y="2401910"/>
            <a:chExt cx="1922892" cy="1149189"/>
          </a:xfrm>
        </p:grpSpPr>
        <p:sp>
          <p:nvSpPr>
            <p:cNvPr id="21" name="Freeform: Shape 20">
              <a:extLst>
                <a:ext uri="{FF2B5EF4-FFF2-40B4-BE49-F238E27FC236}">
                  <a16:creationId xmlns:a16="http://schemas.microsoft.com/office/drawing/2014/main" id="{1CC17741-DB1A-4CC2-38A9-A06C0C51DBFE}"/>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EBDF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spc="-120">
                <a:latin typeface="#9Slide03 Arima Madurai Bold" panose="00000800000000000000" pitchFamily="2" charset="0"/>
                <a:cs typeface="#9Slide03 Arima Madurai Bold" panose="00000800000000000000" pitchFamily="2" charset="0"/>
              </a:endParaRPr>
            </a:p>
          </p:txBody>
        </p:sp>
        <p:sp>
          <p:nvSpPr>
            <p:cNvPr id="22" name="PHẠM DUYÊN 2 - 9Slide.vn">
              <a:extLst>
                <a:ext uri="{FF2B5EF4-FFF2-40B4-BE49-F238E27FC236}">
                  <a16:creationId xmlns:a16="http://schemas.microsoft.com/office/drawing/2014/main" id="{5B778DB7-D934-6A8A-7644-694926E62E25}"/>
                </a:ext>
              </a:extLst>
            </p:cNvPr>
            <p:cNvSpPr txBox="1"/>
            <p:nvPr/>
          </p:nvSpPr>
          <p:spPr>
            <a:xfrm>
              <a:off x="655003" y="2408286"/>
              <a:ext cx="1903544" cy="956389"/>
            </a:xfrm>
            <a:prstGeom prst="rect">
              <a:avLst/>
            </a:prstGeom>
          </p:spPr>
          <p:txBody>
            <a:bodyPr wrap="square" rtlCol="0">
              <a:spAutoFit/>
            </a:bodyPr>
            <a:lstStyle/>
            <a:p>
              <a:pPr algn="ctr">
                <a:lnSpc>
                  <a:spcPct val="95000"/>
                </a:lnSpc>
              </a:pP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Vệ tinh cách</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mặt đất khoảng</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35 800 km.</a:t>
              </a:r>
            </a:p>
          </p:txBody>
        </p:sp>
      </p:grpSp>
      <p:grpSp>
        <p:nvGrpSpPr>
          <p:cNvPr id="29" name="PHẠM DUYÊN 3 - 9Slide.vn">
            <a:extLst>
              <a:ext uri="{FF2B5EF4-FFF2-40B4-BE49-F238E27FC236}">
                <a16:creationId xmlns:a16="http://schemas.microsoft.com/office/drawing/2014/main" id="{8DEB1E02-BB0A-AFA0-48D3-6219D21FE20B}"/>
              </a:ext>
            </a:extLst>
          </p:cNvPr>
          <p:cNvGrpSpPr/>
          <p:nvPr/>
        </p:nvGrpSpPr>
        <p:grpSpPr>
          <a:xfrm>
            <a:off x="2031307" y="2159962"/>
            <a:ext cx="1850228" cy="1167806"/>
            <a:chOff x="609928" y="2399081"/>
            <a:chExt cx="1942409" cy="1152018"/>
          </a:xfrm>
        </p:grpSpPr>
        <p:sp>
          <p:nvSpPr>
            <p:cNvPr id="30" name="Freeform: Shape 29">
              <a:extLst>
                <a:ext uri="{FF2B5EF4-FFF2-40B4-BE49-F238E27FC236}">
                  <a16:creationId xmlns:a16="http://schemas.microsoft.com/office/drawing/2014/main" id="{B398126B-F48B-6627-A465-7563C7E9E733}"/>
                </a:ext>
              </a:extLst>
            </p:cNvPr>
            <p:cNvSpPr/>
            <p:nvPr/>
          </p:nvSpPr>
          <p:spPr>
            <a:xfrm>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spc="-120">
                <a:latin typeface="#9Slide03 Arima Madurai Bold" panose="00000800000000000000" pitchFamily="2" charset="0"/>
                <a:cs typeface="#9Slide03 Arima Madurai Bold" panose="00000800000000000000" pitchFamily="2" charset="0"/>
              </a:endParaRPr>
            </a:p>
          </p:txBody>
        </p:sp>
        <p:sp>
          <p:nvSpPr>
            <p:cNvPr id="31" name="PHẠM DUYÊN 2 - 9Slide.vn">
              <a:extLst>
                <a:ext uri="{FF2B5EF4-FFF2-40B4-BE49-F238E27FC236}">
                  <a16:creationId xmlns:a16="http://schemas.microsoft.com/office/drawing/2014/main" id="{637652E8-B403-81DF-672B-1651554435BA}"/>
                </a:ext>
              </a:extLst>
            </p:cNvPr>
            <p:cNvSpPr txBox="1"/>
            <p:nvPr/>
          </p:nvSpPr>
          <p:spPr>
            <a:xfrm>
              <a:off x="609928" y="2399081"/>
              <a:ext cx="1903544" cy="956389"/>
            </a:xfrm>
            <a:prstGeom prst="rect">
              <a:avLst/>
            </a:prstGeom>
          </p:spPr>
          <p:txBody>
            <a:bodyPr wrap="square" rtlCol="0">
              <a:spAutoFit/>
            </a:bodyPr>
            <a:lstStyle/>
            <a:p>
              <a:pPr algn="ctr">
                <a:lnSpc>
                  <a:spcPct val="95000"/>
                </a:lnSpc>
              </a:pP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Vệ tinh cách</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mặt đất khoảng</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40 000 km.</a:t>
              </a:r>
            </a:p>
          </p:txBody>
        </p:sp>
      </p:grpSp>
    </p:spTree>
    <p:extLst>
      <p:ext uri="{BB962C8B-B14F-4D97-AF65-F5344CB8AC3E}">
        <p14:creationId xmlns:p14="http://schemas.microsoft.com/office/powerpoint/2010/main" val="1831103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p:tgtEl>
                                          <p:spTgt spid="7"/>
                                        </p:tgtEl>
                                        <p:attrNameLst>
                                          <p:attrName>ppt_x</p:attrName>
                                        </p:attrNameLst>
                                      </p:cBhvr>
                                      <p:tavLst>
                                        <p:tav tm="0">
                                          <p:val>
                                            <p:strVal val="#ppt_x-#ppt_w*1.125000"/>
                                          </p:val>
                                        </p:tav>
                                        <p:tav tm="100000">
                                          <p:val>
                                            <p:strVal val="#ppt_x"/>
                                          </p:val>
                                        </p:tav>
                                      </p:tavLst>
                                    </p:anim>
                                    <p:animEffect transition="in" filter="wipe(right)">
                                      <p:cBhvr>
                                        <p:cTn id="8" dur="1500"/>
                                        <p:tgtEl>
                                          <p:spTgt spid="7"/>
                                        </p:tgtEl>
                                      </p:cBhvr>
                                    </p:animEffect>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PHẠM DUYÊN 1 - 9Slide.vn">
            <a:extLst>
              <a:ext uri="{FF2B5EF4-FFF2-40B4-BE49-F238E27FC236}">
                <a16:creationId xmlns:a16="http://schemas.microsoft.com/office/drawing/2014/main" id="{B9B60AC0-9FF0-93D7-594A-7CE3D7A51DC5}"/>
              </a:ext>
            </a:extLst>
          </p:cNvPr>
          <p:cNvGrpSpPr/>
          <p:nvPr/>
        </p:nvGrpSpPr>
        <p:grpSpPr>
          <a:xfrm>
            <a:off x="3190677" y="609600"/>
            <a:ext cx="5810646" cy="3275232"/>
            <a:chOff x="381000" y="2159962"/>
            <a:chExt cx="7581884" cy="4273609"/>
          </a:xfrm>
        </p:grpSpPr>
        <p:pic>
          <p:nvPicPr>
            <p:cNvPr id="2" name="Picture 1">
              <a:extLst>
                <a:ext uri="{FF2B5EF4-FFF2-40B4-BE49-F238E27FC236}">
                  <a16:creationId xmlns:a16="http://schemas.microsoft.com/office/drawing/2014/main" id="{076793A6-ED23-A5C7-8C94-68593FBA9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51821"/>
              <a:ext cx="6887494" cy="3281750"/>
            </a:xfrm>
            <a:prstGeom prst="rect">
              <a:avLst/>
            </a:prstGeom>
          </p:spPr>
        </p:pic>
        <p:grpSp>
          <p:nvGrpSpPr>
            <p:cNvPr id="3" name="PHẠM DUYÊN 3 - 9Slide.vn">
              <a:extLst>
                <a:ext uri="{FF2B5EF4-FFF2-40B4-BE49-F238E27FC236}">
                  <a16:creationId xmlns:a16="http://schemas.microsoft.com/office/drawing/2014/main" id="{F552B60D-D147-A38C-B2BC-0887E82C604C}"/>
                </a:ext>
              </a:extLst>
            </p:cNvPr>
            <p:cNvGrpSpPr/>
            <p:nvPr/>
          </p:nvGrpSpPr>
          <p:grpSpPr>
            <a:xfrm>
              <a:off x="6137162" y="2682752"/>
              <a:ext cx="1825722" cy="1164938"/>
              <a:chOff x="635655" y="2401910"/>
              <a:chExt cx="1916682" cy="1149189"/>
            </a:xfrm>
          </p:grpSpPr>
          <p:sp>
            <p:nvSpPr>
              <p:cNvPr id="4" name="Freeform: Shape 3">
                <a:extLst>
                  <a:ext uri="{FF2B5EF4-FFF2-40B4-BE49-F238E27FC236}">
                    <a16:creationId xmlns:a16="http://schemas.microsoft.com/office/drawing/2014/main" id="{88544A9D-825F-A1EA-85E9-EA9D06658142}"/>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spc="-120">
                  <a:latin typeface="Arial" panose="020B0604020202020204" pitchFamily="34" charset="0"/>
                  <a:cs typeface="Arial" panose="020B0604020202020204" pitchFamily="34" charset="0"/>
                </a:endParaRPr>
              </a:p>
            </p:txBody>
          </p:sp>
          <p:sp>
            <p:nvSpPr>
              <p:cNvPr id="5" name="PHẠM DUYÊN 2 - 9Slide.vn">
                <a:extLst>
                  <a:ext uri="{FF2B5EF4-FFF2-40B4-BE49-F238E27FC236}">
                    <a16:creationId xmlns:a16="http://schemas.microsoft.com/office/drawing/2014/main" id="{A5185B42-59E3-1311-AB73-CFEC1886629E}"/>
                  </a:ext>
                </a:extLst>
              </p:cNvPr>
              <p:cNvSpPr txBox="1"/>
              <p:nvPr/>
            </p:nvSpPr>
            <p:spPr>
              <a:xfrm>
                <a:off x="636973" y="2408285"/>
                <a:ext cx="1903543" cy="909200"/>
              </a:xfrm>
              <a:prstGeom prst="rect">
                <a:avLst/>
              </a:prstGeom>
            </p:spPr>
            <p:txBody>
              <a:bodyPr wrap="square" rtlCol="0">
                <a:spAutoFit/>
              </a:bodyPr>
              <a:lstStyle/>
              <a:p>
                <a:pPr algn="ctr">
                  <a:lnSpc>
                    <a:spcPct val="95000"/>
                  </a:lnSpc>
                </a:pPr>
                <a:r>
                  <a:rPr lang="en-US" sz="1400" spc="-120">
                    <a:solidFill>
                      <a:schemeClr val="tx1">
                        <a:lumMod val="85000"/>
                        <a:lumOff val="15000"/>
                      </a:schemeClr>
                    </a:solidFill>
                    <a:latin typeface="Arial" panose="020B0604020202020204" pitchFamily="34" charset="0"/>
                    <a:cs typeface="Arial" panose="020B0604020202020204" pitchFamily="34" charset="0"/>
                  </a:rPr>
                  <a:t>Vệ tinh cách</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mặt đất khoảng</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36 000 km.</a:t>
                </a:r>
              </a:p>
            </p:txBody>
          </p:sp>
        </p:grpSp>
        <p:grpSp>
          <p:nvGrpSpPr>
            <p:cNvPr id="6" name="PHẠM DUYÊN 3 - 9Slide.vn">
              <a:extLst>
                <a:ext uri="{FF2B5EF4-FFF2-40B4-BE49-F238E27FC236}">
                  <a16:creationId xmlns:a16="http://schemas.microsoft.com/office/drawing/2014/main" id="{850E938B-2479-B0C1-8ED8-9D8588E3CDD8}"/>
                </a:ext>
              </a:extLst>
            </p:cNvPr>
            <p:cNvGrpSpPr/>
            <p:nvPr/>
          </p:nvGrpSpPr>
          <p:grpSpPr>
            <a:xfrm>
              <a:off x="4087310" y="2385487"/>
              <a:ext cx="1831638" cy="1164938"/>
              <a:chOff x="635655" y="2401910"/>
              <a:chExt cx="1922892" cy="1149189"/>
            </a:xfrm>
          </p:grpSpPr>
          <p:sp>
            <p:nvSpPr>
              <p:cNvPr id="7" name="Freeform: Shape 6">
                <a:extLst>
                  <a:ext uri="{FF2B5EF4-FFF2-40B4-BE49-F238E27FC236}">
                    <a16:creationId xmlns:a16="http://schemas.microsoft.com/office/drawing/2014/main" id="{C674E915-4553-735C-5BA6-AFEA24A4A608}"/>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EBDF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spc="-120">
                  <a:latin typeface="Arial" panose="020B0604020202020204" pitchFamily="34" charset="0"/>
                  <a:cs typeface="Arial" panose="020B0604020202020204" pitchFamily="34" charset="0"/>
                </a:endParaRPr>
              </a:p>
            </p:txBody>
          </p:sp>
          <p:sp>
            <p:nvSpPr>
              <p:cNvPr id="8" name="PHẠM DUYÊN 2 - 9Slide.vn">
                <a:extLst>
                  <a:ext uri="{FF2B5EF4-FFF2-40B4-BE49-F238E27FC236}">
                    <a16:creationId xmlns:a16="http://schemas.microsoft.com/office/drawing/2014/main" id="{AA7E2805-CB7D-26F8-E11D-A3CBA7AF4D3B}"/>
                  </a:ext>
                </a:extLst>
              </p:cNvPr>
              <p:cNvSpPr txBox="1"/>
              <p:nvPr/>
            </p:nvSpPr>
            <p:spPr>
              <a:xfrm>
                <a:off x="655003" y="2408285"/>
                <a:ext cx="1903544" cy="909200"/>
              </a:xfrm>
              <a:prstGeom prst="rect">
                <a:avLst/>
              </a:prstGeom>
            </p:spPr>
            <p:txBody>
              <a:bodyPr wrap="square" rtlCol="0">
                <a:spAutoFit/>
              </a:bodyPr>
              <a:lstStyle/>
              <a:p>
                <a:pPr algn="ctr">
                  <a:lnSpc>
                    <a:spcPct val="95000"/>
                  </a:lnSpc>
                </a:pPr>
                <a:r>
                  <a:rPr lang="en-US" sz="1400" spc="-120">
                    <a:solidFill>
                      <a:schemeClr val="tx1">
                        <a:lumMod val="85000"/>
                        <a:lumOff val="15000"/>
                      </a:schemeClr>
                    </a:solidFill>
                    <a:latin typeface="Arial" panose="020B0604020202020204" pitchFamily="34" charset="0"/>
                    <a:cs typeface="Arial" panose="020B0604020202020204" pitchFamily="34" charset="0"/>
                  </a:rPr>
                  <a:t>Vệ tinh cách</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mặt đất khoảng</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35 800 km.</a:t>
                </a:r>
              </a:p>
            </p:txBody>
          </p:sp>
        </p:grpSp>
        <p:grpSp>
          <p:nvGrpSpPr>
            <p:cNvPr id="9" name="PHẠM DUYÊN 3 - 9Slide.vn">
              <a:extLst>
                <a:ext uri="{FF2B5EF4-FFF2-40B4-BE49-F238E27FC236}">
                  <a16:creationId xmlns:a16="http://schemas.microsoft.com/office/drawing/2014/main" id="{B84B770D-8FBF-79F4-CEF6-C04821BB08B0}"/>
                </a:ext>
              </a:extLst>
            </p:cNvPr>
            <p:cNvGrpSpPr/>
            <p:nvPr/>
          </p:nvGrpSpPr>
          <p:grpSpPr>
            <a:xfrm>
              <a:off x="2031307" y="2159962"/>
              <a:ext cx="1850228" cy="1167806"/>
              <a:chOff x="609928" y="2399081"/>
              <a:chExt cx="1942409" cy="1152018"/>
            </a:xfrm>
          </p:grpSpPr>
          <p:sp>
            <p:nvSpPr>
              <p:cNvPr id="10" name="Freeform: Shape 9">
                <a:extLst>
                  <a:ext uri="{FF2B5EF4-FFF2-40B4-BE49-F238E27FC236}">
                    <a16:creationId xmlns:a16="http://schemas.microsoft.com/office/drawing/2014/main" id="{3E5540FD-07FC-8496-5684-29473C3BB0BB}"/>
                  </a:ext>
                </a:extLst>
              </p:cNvPr>
              <p:cNvSpPr/>
              <p:nvPr/>
            </p:nvSpPr>
            <p:spPr>
              <a:xfrm>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spc="-120">
                  <a:latin typeface="Arial" panose="020B0604020202020204" pitchFamily="34" charset="0"/>
                  <a:cs typeface="Arial" panose="020B0604020202020204" pitchFamily="34" charset="0"/>
                </a:endParaRPr>
              </a:p>
            </p:txBody>
          </p:sp>
          <p:sp>
            <p:nvSpPr>
              <p:cNvPr id="11" name="PHẠM DUYÊN 2 - 9Slide.vn">
                <a:extLst>
                  <a:ext uri="{FF2B5EF4-FFF2-40B4-BE49-F238E27FC236}">
                    <a16:creationId xmlns:a16="http://schemas.microsoft.com/office/drawing/2014/main" id="{D9228AAC-F55A-BD01-E6DB-5AFB9D135BC2}"/>
                  </a:ext>
                </a:extLst>
              </p:cNvPr>
              <p:cNvSpPr txBox="1"/>
              <p:nvPr/>
            </p:nvSpPr>
            <p:spPr>
              <a:xfrm>
                <a:off x="609928" y="2399081"/>
                <a:ext cx="1903544" cy="909199"/>
              </a:xfrm>
              <a:prstGeom prst="rect">
                <a:avLst/>
              </a:prstGeom>
            </p:spPr>
            <p:txBody>
              <a:bodyPr wrap="square" rtlCol="0">
                <a:spAutoFit/>
              </a:bodyPr>
              <a:lstStyle/>
              <a:p>
                <a:pPr algn="ctr">
                  <a:lnSpc>
                    <a:spcPct val="95000"/>
                  </a:lnSpc>
                </a:pPr>
                <a:r>
                  <a:rPr lang="en-US" sz="1400" spc="-120">
                    <a:solidFill>
                      <a:schemeClr val="tx1">
                        <a:lumMod val="85000"/>
                        <a:lumOff val="15000"/>
                      </a:schemeClr>
                    </a:solidFill>
                    <a:latin typeface="Arial" panose="020B0604020202020204" pitchFamily="34" charset="0"/>
                    <a:cs typeface="Arial" panose="020B0604020202020204" pitchFamily="34" charset="0"/>
                  </a:rPr>
                  <a:t>Vệ tinh cách</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mặt đất khoảng</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40 000 km.</a:t>
                </a:r>
              </a:p>
            </p:txBody>
          </p:sp>
        </p:grpSp>
      </p:grpSp>
      <p:graphicFrame>
        <p:nvGraphicFramePr>
          <p:cNvPr id="13" name="PHẠM DUYÊN 2 - 9Slide.vn">
            <a:extLst>
              <a:ext uri="{FF2B5EF4-FFF2-40B4-BE49-F238E27FC236}">
                <a16:creationId xmlns:a16="http://schemas.microsoft.com/office/drawing/2014/main" id="{AE45A384-7AA8-03D9-8736-48C07F5C1ED5}"/>
              </a:ext>
            </a:extLst>
          </p:cNvPr>
          <p:cNvGraphicFramePr>
            <a:graphicFrameLocks noGrp="1"/>
          </p:cNvGraphicFramePr>
          <p:nvPr>
            <p:extLst>
              <p:ext uri="{D42A27DB-BD31-4B8C-83A1-F6EECF244321}">
                <p14:modId xmlns:p14="http://schemas.microsoft.com/office/powerpoint/2010/main" val="240287808"/>
              </p:ext>
            </p:extLst>
          </p:nvPr>
        </p:nvGraphicFramePr>
        <p:xfrm>
          <a:off x="600254" y="4479905"/>
          <a:ext cx="10991493" cy="169229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61893">
                  <a:extLst>
                    <a:ext uri="{9D8B030D-6E8A-4147-A177-3AD203B41FA5}">
                      <a16:colId xmlns:a16="http://schemas.microsoft.com/office/drawing/2014/main" val="1538297999"/>
                    </a:ext>
                  </a:extLst>
                </a:gridCol>
                <a:gridCol w="3126788">
                  <a:extLst>
                    <a:ext uri="{9D8B030D-6E8A-4147-A177-3AD203B41FA5}">
                      <a16:colId xmlns:a16="http://schemas.microsoft.com/office/drawing/2014/main" val="2352640127"/>
                    </a:ext>
                  </a:extLst>
                </a:gridCol>
                <a:gridCol w="2451052">
                  <a:extLst>
                    <a:ext uri="{9D8B030D-6E8A-4147-A177-3AD203B41FA5}">
                      <a16:colId xmlns:a16="http://schemas.microsoft.com/office/drawing/2014/main" val="611187274"/>
                    </a:ext>
                  </a:extLst>
                </a:gridCol>
                <a:gridCol w="2651760">
                  <a:extLst>
                    <a:ext uri="{9D8B030D-6E8A-4147-A177-3AD203B41FA5}">
                      <a16:colId xmlns:a16="http://schemas.microsoft.com/office/drawing/2014/main" val="1572493593"/>
                    </a:ext>
                  </a:extLst>
                </a:gridCol>
              </a:tblGrid>
              <a:tr h="822960">
                <a:tc>
                  <a:txBody>
                    <a:bodyPr/>
                    <a:lstStyle/>
                    <a:p>
                      <a:pPr algn="ctr"/>
                      <a:r>
                        <a:rPr lang="en-US" sz="2800">
                          <a:solidFill>
                            <a:schemeClr val="tx1">
                              <a:lumMod val="85000"/>
                              <a:lumOff val="15000"/>
                            </a:schemeClr>
                          </a:solidFill>
                          <a:effectLst/>
                          <a:latin typeface="Arial" panose="020B0604020202020204" pitchFamily="34" charset="0"/>
                          <a:cs typeface="Arial" panose="020B0604020202020204" pitchFamily="34" charset="0"/>
                        </a:rPr>
                        <a:t>Làm tròn đến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2800">
                          <a:solidFill>
                            <a:schemeClr val="tx1">
                              <a:lumMod val="85000"/>
                              <a:lumOff val="15000"/>
                            </a:schemeClr>
                          </a:solidFill>
                          <a:effectLst/>
                          <a:latin typeface="Arial" panose="020B0604020202020204" pitchFamily="34" charset="0"/>
                          <a:cs typeface="Arial" panose="020B0604020202020204" pitchFamily="34" charset="0"/>
                        </a:rPr>
                        <a:t>Hàng chục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2800">
                          <a:solidFill>
                            <a:schemeClr val="tx1">
                              <a:lumMod val="85000"/>
                              <a:lumOff val="15000"/>
                            </a:schemeClr>
                          </a:solidFill>
                          <a:effectLst/>
                          <a:latin typeface="Arial" panose="020B0604020202020204" pitchFamily="34" charset="0"/>
                          <a:cs typeface="Arial" panose="020B0604020202020204" pitchFamily="34" charset="0"/>
                        </a:rPr>
                        <a:t>Hàng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chemeClr val="tx1">
                              <a:lumMod val="85000"/>
                              <a:lumOff val="15000"/>
                            </a:schemeClr>
                          </a:solidFill>
                          <a:effectLst/>
                          <a:latin typeface="Arial" panose="020B0604020202020204" pitchFamily="34" charset="0"/>
                          <a:cs typeface="Arial" panose="020B0604020202020204" pitchFamily="34" charset="0"/>
                        </a:rPr>
                        <a:t>Hàng trăm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extLst>
                  <a:ext uri="{0D108BD9-81ED-4DB2-BD59-A6C34878D82A}">
                    <a16:rowId xmlns:a16="http://schemas.microsoft.com/office/drawing/2014/main" val="4059180668"/>
                  </a:ext>
                </a:extLst>
              </a:tr>
              <a:tr h="869335">
                <a:tc>
                  <a:txBody>
                    <a:bodyPr/>
                    <a:lstStyle/>
                    <a:p>
                      <a:pPr algn="ctr"/>
                      <a:r>
                        <a:rPr lang="en-US" sz="3600" b="1">
                          <a:solidFill>
                            <a:schemeClr val="tx1">
                              <a:lumMod val="75000"/>
                              <a:lumOff val="25000"/>
                            </a:schemeClr>
                          </a:solidFill>
                          <a:latin typeface="Arial" panose="020B0604020202020204" pitchFamily="34" charset="0"/>
                          <a:cs typeface="Arial" panose="020B0604020202020204" pitchFamily="34" charset="0"/>
                        </a:rPr>
                        <a:t>35 786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32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32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32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12076204"/>
                  </a:ext>
                </a:extLst>
              </a:tr>
            </a:tbl>
          </a:graphicData>
        </a:graphic>
      </p:graphicFrame>
      <p:sp>
        <p:nvSpPr>
          <p:cNvPr id="16" name="PHẠM DUYÊN 3 - 9Slide.vn">
            <a:extLst>
              <a:ext uri="{FF2B5EF4-FFF2-40B4-BE49-F238E27FC236}">
                <a16:creationId xmlns:a16="http://schemas.microsoft.com/office/drawing/2014/main" id="{F6191588-00D6-0437-5BA6-3DFB1C8702CA}"/>
              </a:ext>
            </a:extLst>
          </p:cNvPr>
          <p:cNvSpPr/>
          <p:nvPr/>
        </p:nvSpPr>
        <p:spPr>
          <a:xfrm>
            <a:off x="3746500" y="5366477"/>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40 000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7" name="PHẠM DUYÊN 4 - 9Slide.vn">
            <a:extLst>
              <a:ext uri="{FF2B5EF4-FFF2-40B4-BE49-F238E27FC236}">
                <a16:creationId xmlns:a16="http://schemas.microsoft.com/office/drawing/2014/main" id="{F5A04646-4355-A17D-2660-4DD7C5D0E33A}"/>
              </a:ext>
            </a:extLst>
          </p:cNvPr>
          <p:cNvSpPr/>
          <p:nvPr/>
        </p:nvSpPr>
        <p:spPr>
          <a:xfrm>
            <a:off x="6555015" y="5366477"/>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36 000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8" name="PHẠM DUYÊN 5 - 9Slide.vn">
            <a:extLst>
              <a:ext uri="{FF2B5EF4-FFF2-40B4-BE49-F238E27FC236}">
                <a16:creationId xmlns:a16="http://schemas.microsoft.com/office/drawing/2014/main" id="{24D3114D-720D-F3C6-8BB0-65C7F1B58AE5}"/>
              </a:ext>
            </a:extLst>
          </p:cNvPr>
          <p:cNvSpPr/>
          <p:nvPr/>
        </p:nvSpPr>
        <p:spPr>
          <a:xfrm>
            <a:off x="9242231" y="5366477"/>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35 800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cxnSp>
        <p:nvCxnSpPr>
          <p:cNvPr id="19" name="PHẠM DUYÊN 6 - 9Slide.vn">
            <a:extLst>
              <a:ext uri="{FF2B5EF4-FFF2-40B4-BE49-F238E27FC236}">
                <a16:creationId xmlns:a16="http://schemas.microsoft.com/office/drawing/2014/main" id="{1BE2D301-8559-05FD-2C40-D04FB77DB154}"/>
              </a:ext>
            </a:extLst>
          </p:cNvPr>
          <p:cNvCxnSpPr>
            <a:cxnSpLocks/>
          </p:cNvCxnSpPr>
          <p:nvPr/>
        </p:nvCxnSpPr>
        <p:spPr>
          <a:xfrm flipV="1">
            <a:off x="4786604" y="3735355"/>
            <a:ext cx="457200" cy="774441"/>
          </a:xfrm>
          <a:prstGeom prst="straightConnector1">
            <a:avLst/>
          </a:prstGeom>
          <a:ln w="34925" cap="rnd" cmpd="thickThin">
            <a:solidFill>
              <a:srgbClr val="1E7678"/>
            </a:solidFill>
            <a:tailEnd type="stealth"/>
          </a:ln>
        </p:spPr>
        <p:style>
          <a:lnRef idx="1">
            <a:schemeClr val="accent1"/>
          </a:lnRef>
          <a:fillRef idx="0">
            <a:schemeClr val="accent1"/>
          </a:fillRef>
          <a:effectRef idx="0">
            <a:schemeClr val="accent1"/>
          </a:effectRef>
          <a:fontRef idx="minor">
            <a:schemeClr val="tx1"/>
          </a:fontRef>
        </p:style>
      </p:cxnSp>
      <p:cxnSp>
        <p:nvCxnSpPr>
          <p:cNvPr id="22" name="PHẠM DUYÊN 7 - 9Slide.vn">
            <a:extLst>
              <a:ext uri="{FF2B5EF4-FFF2-40B4-BE49-F238E27FC236}">
                <a16:creationId xmlns:a16="http://schemas.microsoft.com/office/drawing/2014/main" id="{183C40BF-8D1F-31B4-19FD-D29B7575546F}"/>
              </a:ext>
            </a:extLst>
          </p:cNvPr>
          <p:cNvCxnSpPr>
            <a:cxnSpLocks/>
          </p:cNvCxnSpPr>
          <p:nvPr/>
        </p:nvCxnSpPr>
        <p:spPr>
          <a:xfrm flipV="1">
            <a:off x="7809723" y="3679371"/>
            <a:ext cx="233265" cy="793103"/>
          </a:xfrm>
          <a:prstGeom prst="straightConnector1">
            <a:avLst/>
          </a:prstGeom>
          <a:ln w="34925" cap="rnd" cmpd="thickThin">
            <a:solidFill>
              <a:srgbClr val="1E7678"/>
            </a:solidFill>
            <a:tailEnd type="stealth"/>
          </a:ln>
        </p:spPr>
        <p:style>
          <a:lnRef idx="1">
            <a:schemeClr val="accent1"/>
          </a:lnRef>
          <a:fillRef idx="0">
            <a:schemeClr val="accent1"/>
          </a:fillRef>
          <a:effectRef idx="0">
            <a:schemeClr val="accent1"/>
          </a:effectRef>
          <a:fontRef idx="minor">
            <a:schemeClr val="tx1"/>
          </a:fontRef>
        </p:style>
      </p:cxnSp>
      <p:cxnSp>
        <p:nvCxnSpPr>
          <p:cNvPr id="29" name="PHẠM DUYÊN 8 - 9Slide.vn">
            <a:extLst>
              <a:ext uri="{FF2B5EF4-FFF2-40B4-BE49-F238E27FC236}">
                <a16:creationId xmlns:a16="http://schemas.microsoft.com/office/drawing/2014/main" id="{C75CAA7F-6936-4AEB-9C67-CA823EA91207}"/>
              </a:ext>
            </a:extLst>
          </p:cNvPr>
          <p:cNvCxnSpPr>
            <a:cxnSpLocks/>
          </p:cNvCxnSpPr>
          <p:nvPr/>
        </p:nvCxnSpPr>
        <p:spPr>
          <a:xfrm flipH="1" flipV="1">
            <a:off x="6820678" y="3726024"/>
            <a:ext cx="3408783" cy="749559"/>
          </a:xfrm>
          <a:prstGeom prst="straightConnector1">
            <a:avLst/>
          </a:prstGeom>
          <a:ln w="34925" cap="rnd" cmpd="thickThin">
            <a:solidFill>
              <a:srgbClr val="1E7678"/>
            </a:solidFill>
            <a:tailEnd type="stealth"/>
          </a:ln>
        </p:spPr>
        <p:style>
          <a:lnRef idx="1">
            <a:schemeClr val="accent1"/>
          </a:lnRef>
          <a:fillRef idx="0">
            <a:schemeClr val="accent1"/>
          </a:fillRef>
          <a:effectRef idx="0">
            <a:schemeClr val="accent1"/>
          </a:effectRef>
          <a:fontRef idx="minor">
            <a:schemeClr val="tx1"/>
          </a:fontRef>
        </p:style>
      </p:cxnSp>
      <p:grpSp>
        <p:nvGrpSpPr>
          <p:cNvPr id="34" name="PHẠM DUYÊN 9 - 9Slide.vn">
            <a:extLst>
              <a:ext uri="{FF2B5EF4-FFF2-40B4-BE49-F238E27FC236}">
                <a16:creationId xmlns:a16="http://schemas.microsoft.com/office/drawing/2014/main" id="{5E9CE60A-AEE6-E5B5-516E-AADB1474064C}"/>
              </a:ext>
            </a:extLst>
          </p:cNvPr>
          <p:cNvGrpSpPr/>
          <p:nvPr/>
        </p:nvGrpSpPr>
        <p:grpSpPr>
          <a:xfrm>
            <a:off x="539966" y="507024"/>
            <a:ext cx="668922" cy="707886"/>
            <a:chOff x="1559434" y="1176116"/>
            <a:chExt cx="668922" cy="707886"/>
          </a:xfrm>
        </p:grpSpPr>
        <p:grpSp>
          <p:nvGrpSpPr>
            <p:cNvPr id="35" name="Group 34">
              <a:extLst>
                <a:ext uri="{FF2B5EF4-FFF2-40B4-BE49-F238E27FC236}">
                  <a16:creationId xmlns:a16="http://schemas.microsoft.com/office/drawing/2014/main" id="{D35D0A24-4B45-4D7E-82C0-A122419474C6}"/>
                </a:ext>
              </a:extLst>
            </p:cNvPr>
            <p:cNvGrpSpPr/>
            <p:nvPr/>
          </p:nvGrpSpPr>
          <p:grpSpPr>
            <a:xfrm>
              <a:off x="1559434" y="1197548"/>
              <a:ext cx="668922" cy="668922"/>
              <a:chOff x="1959266" y="1758940"/>
              <a:chExt cx="668922" cy="668922"/>
            </a:xfrm>
          </p:grpSpPr>
          <p:sp>
            <p:nvSpPr>
              <p:cNvPr id="37" name="Oval 36">
                <a:extLst>
                  <a:ext uri="{FF2B5EF4-FFF2-40B4-BE49-F238E27FC236}">
                    <a16:creationId xmlns:a16="http://schemas.microsoft.com/office/drawing/2014/main" id="{7D26F96B-DEAA-3F4C-3018-4D8F7955E56F}"/>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758B4598-8A62-74A5-2457-903681015823}"/>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CC537F02-190A-ABC2-C909-4B0793D797FD}"/>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627146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2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2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123291"/>
            <a:ext cx="12192000" cy="6480702"/>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254053" y="445944"/>
            <a:ext cx="10372071" cy="1384995"/>
          </a:xfrm>
          <a:prstGeom prst="rect">
            <a:avLst/>
          </a:prstGeom>
          <a:noFill/>
        </p:spPr>
        <p:txBody>
          <a:bodyPr wrap="square" rtlCol="0">
            <a:spAutoFit/>
          </a:bodyPr>
          <a:lstStyle/>
          <a:p>
            <a:pPr lvl="0" algn="just">
              <a:defRPr/>
            </a:pPr>
            <a:r>
              <a:rPr lang="vi-VN" sz="2800" dirty="0">
                <a:solidFill>
                  <a:prstClr val="black"/>
                </a:solidFill>
                <a:latin typeface="Arial" panose="020B0604020202020204" pitchFamily="34" charset="0"/>
                <a:cs typeface="Arial" panose="020B0604020202020204" pitchFamily="34" charset="0"/>
              </a:rPr>
              <a:t>b) Trường hợp vệ tinh bay ở độ cao cách mặt đất 35 425 km. Khi làm tròn số chỉ độ cao đó đến hàng nghìn, hàng chục nghìn em được các số nào?</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FF8EBA6-2F05-41EE-9B7B-357634D8C390}"/>
              </a:ext>
            </a:extLst>
          </p:cNvPr>
          <p:cNvSpPr txBox="1"/>
          <p:nvPr/>
        </p:nvSpPr>
        <p:spPr>
          <a:xfrm>
            <a:off x="5537771" y="2420291"/>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35 425</a:t>
            </a:r>
          </a:p>
        </p:txBody>
      </p:sp>
      <p:cxnSp>
        <p:nvCxnSpPr>
          <p:cNvPr id="13" name="Straight Arrow Connector 12">
            <a:extLst>
              <a:ext uri="{FF2B5EF4-FFF2-40B4-BE49-F238E27FC236}">
                <a16:creationId xmlns:a16="http://schemas.microsoft.com/office/drawing/2014/main" id="{5EBF7977-186F-402F-B20B-2E937DDD738D}"/>
              </a:ext>
            </a:extLst>
          </p:cNvPr>
          <p:cNvCxnSpPr>
            <a:cxnSpLocks/>
          </p:cNvCxnSpPr>
          <p:nvPr/>
        </p:nvCxnSpPr>
        <p:spPr>
          <a:xfrm>
            <a:off x="7002500" y="2706041"/>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E05B13-8762-4FF0-8948-EB7072DFEED4}"/>
              </a:ext>
            </a:extLst>
          </p:cNvPr>
          <p:cNvSpPr txBox="1"/>
          <p:nvPr/>
        </p:nvSpPr>
        <p:spPr>
          <a:xfrm>
            <a:off x="7288250" y="2153591"/>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4 &lt; 5</a:t>
            </a:r>
          </a:p>
        </p:txBody>
      </p:sp>
      <p:sp>
        <p:nvSpPr>
          <p:cNvPr id="15" name="TextBox 14">
            <a:extLst>
              <a:ext uri="{FF2B5EF4-FFF2-40B4-BE49-F238E27FC236}">
                <a16:creationId xmlns:a16="http://schemas.microsoft.com/office/drawing/2014/main" id="{EB6EDA7B-463C-407A-A5C0-9C037EDA10BA}"/>
              </a:ext>
            </a:extLst>
          </p:cNvPr>
          <p:cNvSpPr txBox="1"/>
          <p:nvPr/>
        </p:nvSpPr>
        <p:spPr>
          <a:xfrm>
            <a:off x="6945349" y="2686991"/>
            <a:ext cx="2828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làm</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tròn</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xuống</a:t>
            </a:r>
            <a:endPar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9B808F5-5BFC-4F7B-9683-04EA59ADE0D8}"/>
              </a:ext>
            </a:extLst>
          </p:cNvPr>
          <p:cNvSpPr txBox="1"/>
          <p:nvPr/>
        </p:nvSpPr>
        <p:spPr>
          <a:xfrm>
            <a:off x="9631400" y="2458391"/>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35 000</a:t>
            </a:r>
          </a:p>
        </p:txBody>
      </p:sp>
      <p:sp>
        <p:nvSpPr>
          <p:cNvPr id="19" name="TextBox 18">
            <a:extLst>
              <a:ext uri="{FF2B5EF4-FFF2-40B4-BE49-F238E27FC236}">
                <a16:creationId xmlns:a16="http://schemas.microsoft.com/office/drawing/2014/main" id="{B6BD67FB-FB22-4243-82B6-6FB50A8E4302}"/>
              </a:ext>
            </a:extLst>
          </p:cNvPr>
          <p:cNvSpPr txBox="1"/>
          <p:nvPr/>
        </p:nvSpPr>
        <p:spPr>
          <a:xfrm>
            <a:off x="5756225" y="4136825"/>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35 425</a:t>
            </a:r>
          </a:p>
        </p:txBody>
      </p:sp>
      <p:cxnSp>
        <p:nvCxnSpPr>
          <p:cNvPr id="20" name="Straight Arrow Connector 19">
            <a:extLst>
              <a:ext uri="{FF2B5EF4-FFF2-40B4-BE49-F238E27FC236}">
                <a16:creationId xmlns:a16="http://schemas.microsoft.com/office/drawing/2014/main" id="{9E3BE8CA-4821-46BB-AAE1-D4F1AAA6ECF8}"/>
              </a:ext>
            </a:extLst>
          </p:cNvPr>
          <p:cNvCxnSpPr>
            <a:cxnSpLocks/>
          </p:cNvCxnSpPr>
          <p:nvPr/>
        </p:nvCxnSpPr>
        <p:spPr>
          <a:xfrm>
            <a:off x="7023050" y="44321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2D1894-9D53-43CD-9D15-A48B05D6F911}"/>
              </a:ext>
            </a:extLst>
          </p:cNvPr>
          <p:cNvSpPr txBox="1"/>
          <p:nvPr/>
        </p:nvSpPr>
        <p:spPr>
          <a:xfrm>
            <a:off x="7308800" y="3879650"/>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5 = 5</a:t>
            </a:r>
          </a:p>
        </p:txBody>
      </p:sp>
      <p:sp>
        <p:nvSpPr>
          <p:cNvPr id="22" name="TextBox 21">
            <a:extLst>
              <a:ext uri="{FF2B5EF4-FFF2-40B4-BE49-F238E27FC236}">
                <a16:creationId xmlns:a16="http://schemas.microsoft.com/office/drawing/2014/main" id="{A02B67C4-7175-4523-9DFF-30C456FD28A7}"/>
              </a:ext>
            </a:extLst>
          </p:cNvPr>
          <p:cNvSpPr txBox="1"/>
          <p:nvPr/>
        </p:nvSpPr>
        <p:spPr>
          <a:xfrm>
            <a:off x="6965899" y="4413050"/>
            <a:ext cx="2828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làm</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tròn</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lên</a:t>
            </a:r>
            <a:endPar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A2E88A7-1473-4B64-90B2-9206D8ABD322}"/>
              </a:ext>
            </a:extLst>
          </p:cNvPr>
          <p:cNvSpPr txBox="1"/>
          <p:nvPr/>
        </p:nvSpPr>
        <p:spPr>
          <a:xfrm>
            <a:off x="9651950" y="4184450"/>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40 000</a:t>
            </a:r>
          </a:p>
        </p:txBody>
      </p:sp>
      <p:sp>
        <p:nvSpPr>
          <p:cNvPr id="7" name="Rectangle: Rounded Corners 6">
            <a:extLst>
              <a:ext uri="{FF2B5EF4-FFF2-40B4-BE49-F238E27FC236}">
                <a16:creationId xmlns:a16="http://schemas.microsoft.com/office/drawing/2014/main" id="{C1CA7FBC-FD01-40B6-A712-8FC0EA6E5D2E}"/>
              </a:ext>
            </a:extLst>
          </p:cNvPr>
          <p:cNvSpPr/>
          <p:nvPr/>
        </p:nvSpPr>
        <p:spPr>
          <a:xfrm>
            <a:off x="462708" y="2358326"/>
            <a:ext cx="4829533"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Làm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tròn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số</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đến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hàng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nghìn</a:t>
            </a:r>
            <a:endParaRPr lang="en-US" sz="2800" dirty="0">
              <a:solidFill>
                <a:srgbClr val="002060"/>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2A0233E8-4D6F-4715-89EE-6EA0D69BF080}"/>
              </a:ext>
            </a:extLst>
          </p:cNvPr>
          <p:cNvSpPr/>
          <p:nvPr/>
        </p:nvSpPr>
        <p:spPr>
          <a:xfrm>
            <a:off x="462708" y="4038364"/>
            <a:ext cx="5220633"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Làm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tròn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số</a:t>
            </a:r>
            <a:r>
              <a:rPr lang="en-US" sz="2800" dirty="0">
                <a:solidFill>
                  <a:srgbClr val="002060"/>
                </a:solidFill>
                <a:latin typeface="Arial" panose="020B0604020202020204" pitchFamily="34" charset="0"/>
                <a:cs typeface="Arial" panose="020B0604020202020204" pitchFamily="34" charset="0"/>
              </a:rPr>
              <a:t> </a:t>
            </a:r>
            <a:r>
              <a:rPr lang="en-US" sz="2800" err="1">
                <a:solidFill>
                  <a:srgbClr val="002060"/>
                </a:solidFill>
                <a:latin typeface="Arial" panose="020B0604020202020204" pitchFamily="34" charset="0"/>
                <a:cs typeface="Arial" panose="020B0604020202020204" pitchFamily="34" charset="0"/>
              </a:rPr>
              <a:t>đến</a:t>
            </a:r>
            <a:r>
              <a:rPr lang="en-US" sz="2800">
                <a:solidFill>
                  <a:srgbClr val="002060"/>
                </a:solidFill>
                <a:latin typeface="Arial" panose="020B0604020202020204" pitchFamily="34" charset="0"/>
                <a:cs typeface="Arial" panose="020B0604020202020204" pitchFamily="34" charset="0"/>
              </a:rPr>
              <a:t> hàng </a:t>
            </a:r>
          </a:p>
          <a:p>
            <a:pPr algn="ctr"/>
            <a:r>
              <a:rPr lang="en-US" sz="2800">
                <a:solidFill>
                  <a:srgbClr val="002060"/>
                </a:solidFill>
                <a:latin typeface="Arial" panose="020B0604020202020204" pitchFamily="34" charset="0"/>
                <a:cs typeface="Arial" panose="020B0604020202020204" pitchFamily="34" charset="0"/>
              </a:rPr>
              <a:t>chục </a:t>
            </a:r>
            <a:r>
              <a:rPr lang="en-US" sz="2800" dirty="0" err="1">
                <a:solidFill>
                  <a:srgbClr val="002060"/>
                </a:solidFill>
                <a:latin typeface="Arial" panose="020B0604020202020204" pitchFamily="34" charset="0"/>
                <a:cs typeface="Arial" panose="020B0604020202020204" pitchFamily="34" charset="0"/>
              </a:rPr>
              <a:t>nghìn</a:t>
            </a:r>
            <a:endParaRPr lang="en-US" sz="2800" dirty="0">
              <a:solidFill>
                <a:srgbClr val="002060"/>
              </a:solidFill>
              <a:latin typeface="Arial" panose="020B0604020202020204" pitchFamily="34" charset="0"/>
              <a:cs typeface="Arial" panose="020B0604020202020204" pitchFamily="34" charset="0"/>
            </a:endParaRPr>
          </a:p>
        </p:txBody>
      </p:sp>
      <p:grpSp>
        <p:nvGrpSpPr>
          <p:cNvPr id="5" name="PHẠM DUYÊN 2 - 9Slide.vn">
            <a:extLst>
              <a:ext uri="{FF2B5EF4-FFF2-40B4-BE49-F238E27FC236}">
                <a16:creationId xmlns:a16="http://schemas.microsoft.com/office/drawing/2014/main" id="{E4EB6AD2-0E29-C0B9-2121-656A5D6B131E}"/>
              </a:ext>
            </a:extLst>
          </p:cNvPr>
          <p:cNvGrpSpPr/>
          <p:nvPr/>
        </p:nvGrpSpPr>
        <p:grpSpPr>
          <a:xfrm>
            <a:off x="284347" y="462989"/>
            <a:ext cx="668922" cy="707886"/>
            <a:chOff x="1559434" y="1176116"/>
            <a:chExt cx="668922" cy="707886"/>
          </a:xfrm>
        </p:grpSpPr>
        <p:grpSp>
          <p:nvGrpSpPr>
            <p:cNvPr id="6" name="Group 5">
              <a:extLst>
                <a:ext uri="{FF2B5EF4-FFF2-40B4-BE49-F238E27FC236}">
                  <a16:creationId xmlns:a16="http://schemas.microsoft.com/office/drawing/2014/main" id="{41A4128C-969E-E54F-DEF7-BF67E4674950}"/>
                </a:ext>
              </a:extLst>
            </p:cNvPr>
            <p:cNvGrpSpPr/>
            <p:nvPr/>
          </p:nvGrpSpPr>
          <p:grpSpPr>
            <a:xfrm>
              <a:off x="1559434" y="1197548"/>
              <a:ext cx="668922" cy="668922"/>
              <a:chOff x="1959266" y="1758940"/>
              <a:chExt cx="668922" cy="668922"/>
            </a:xfrm>
          </p:grpSpPr>
          <p:sp>
            <p:nvSpPr>
              <p:cNvPr id="9" name="Oval 8">
                <a:extLst>
                  <a:ext uri="{FF2B5EF4-FFF2-40B4-BE49-F238E27FC236}">
                    <a16:creationId xmlns:a16="http://schemas.microsoft.com/office/drawing/2014/main" id="{58F71BE8-ADA8-39C1-A960-BB4B00E7AB58}"/>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10" name="Oval 9">
                <a:extLst>
                  <a:ext uri="{FF2B5EF4-FFF2-40B4-BE49-F238E27FC236}">
                    <a16:creationId xmlns:a16="http://schemas.microsoft.com/office/drawing/2014/main" id="{8C91C355-D657-0008-7A67-446D660BD552}"/>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8" name="TextBox 7">
              <a:extLst>
                <a:ext uri="{FF2B5EF4-FFF2-40B4-BE49-F238E27FC236}">
                  <a16:creationId xmlns:a16="http://schemas.microsoft.com/office/drawing/2014/main" id="{702294B1-5CA0-30E3-673C-D75F67347647}"/>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24211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fade">
                                      <p:cBhvr>
                                        <p:cTn id="47" dur="500"/>
                                        <p:tgtEl>
                                          <p:spTgt spid="21">
                                            <p:txEl>
                                              <p:pRg st="0" end="0"/>
                                            </p:txEl>
                                          </p:spTgt>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500"/>
                                        <p:tgtEl>
                                          <p:spTgt spid="2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fade">
                                      <p:cBhvr>
                                        <p:cTn id="5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
            <a:extLst>
              <a:ext uri="{FF2B5EF4-FFF2-40B4-BE49-F238E27FC236}">
                <a16:creationId xmlns:a16="http://schemas.microsoft.com/office/drawing/2014/main" id="{5BAA9907-C56A-B4ED-DF30-8DD64AEDEFDA}"/>
              </a:ext>
            </a:extLst>
          </p:cNvPr>
          <p:cNvGrpSpPr/>
          <p:nvPr/>
        </p:nvGrpSpPr>
        <p:grpSpPr>
          <a:xfrm>
            <a:off x="539966" y="507024"/>
            <a:ext cx="668922" cy="707886"/>
            <a:chOff x="1559434" y="1176116"/>
            <a:chExt cx="668922" cy="707886"/>
          </a:xfrm>
        </p:grpSpPr>
        <p:grpSp>
          <p:nvGrpSpPr>
            <p:cNvPr id="3" name="Group 2">
              <a:extLst>
                <a:ext uri="{FF2B5EF4-FFF2-40B4-BE49-F238E27FC236}">
                  <a16:creationId xmlns:a16="http://schemas.microsoft.com/office/drawing/2014/main" id="{EBEACDC3-334B-A2D4-0F35-7DFA966FCF66}"/>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5E0FC7AF-D3AA-8BAA-33E1-C3694BE8B205}"/>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32CC0DEC-DDBE-81FF-BDDE-14CFD20FEA98}"/>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605CDA06-2E0B-559E-02BF-0D02EA0683DE}"/>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b">
            <a:extLst>
              <a:ext uri="{FF2B5EF4-FFF2-40B4-BE49-F238E27FC236}">
                <a16:creationId xmlns:a16="http://schemas.microsoft.com/office/drawing/2014/main" id="{5EBCCD2F-6653-A4A8-C44C-29DAA6F511D7}"/>
              </a:ext>
            </a:extLst>
          </p:cNvPr>
          <p:cNvSpPr txBox="1">
            <a:spLocks noChangeAspect="1"/>
          </p:cNvSpPr>
          <p:nvPr>
            <p:custDataLst>
              <p:tags r:id="rId1"/>
            </p:custDataLst>
          </p:nvPr>
        </p:nvSpPr>
        <p:spPr>
          <a:xfrm>
            <a:off x="1290314" y="495884"/>
            <a:ext cx="10343058" cy="1736646"/>
          </a:xfrm>
          <a:prstGeom prst="roundRect">
            <a:avLst/>
          </a:prstGeom>
          <a:solidFill>
            <a:scrgbClr r="0" g="0" b="0">
              <a:alpha val="0"/>
            </a:scrgbClr>
          </a:solidFill>
        </p:spPr>
        <p:txBody>
          <a:bodyPr wrap="square" rtlCol="0">
            <a:spAutoFit/>
          </a:bodyPr>
          <a:lstStyle/>
          <a:p>
            <a:pPr algn="just"/>
            <a:r>
              <a:rPr lang="vi-VN" sz="3200" spc="-160">
                <a:solidFill>
                  <a:schemeClr val="accent3">
                    <a:lumMod val="50000"/>
                  </a:schemeClr>
                </a:solidFill>
              </a:rPr>
              <a:t>b) Trường hợp vệ tinh bay ở độ cao cách mặt đất </a:t>
            </a:r>
            <a:r>
              <a:rPr lang="vi-VN" sz="3200" spc="-160">
                <a:solidFill>
                  <a:schemeClr val="accent3">
                    <a:lumMod val="50000"/>
                  </a:schemeClr>
                </a:solidFill>
                <a:latin typeface="+mj-lt"/>
              </a:rPr>
              <a:t>35 425</a:t>
            </a:r>
            <a:r>
              <a:rPr lang="vi-VN" sz="3200" spc="-160">
                <a:solidFill>
                  <a:schemeClr val="accent3">
                    <a:lumMod val="50000"/>
                  </a:schemeClr>
                </a:solidFill>
              </a:rPr>
              <a:t> km. Khi làm tròn số chỉ độ cao đó đến hàng nghìn, hàng chục nghìn em được các số nào?</a:t>
            </a:r>
          </a:p>
        </p:txBody>
      </p:sp>
      <p:graphicFrame>
        <p:nvGraphicFramePr>
          <p:cNvPr id="8" name="bang">
            <a:extLst>
              <a:ext uri="{FF2B5EF4-FFF2-40B4-BE49-F238E27FC236}">
                <a16:creationId xmlns:a16="http://schemas.microsoft.com/office/drawing/2014/main" id="{F96719C4-0274-EE9B-1101-887DDDC9B5EB}"/>
              </a:ext>
            </a:extLst>
          </p:cNvPr>
          <p:cNvGraphicFramePr>
            <a:graphicFrameLocks/>
          </p:cNvGraphicFramePr>
          <p:nvPr>
            <p:extLst>
              <p:ext uri="{D42A27DB-BD31-4B8C-83A1-F6EECF244321}">
                <p14:modId xmlns:p14="http://schemas.microsoft.com/office/powerpoint/2010/main" val="1927862033"/>
              </p:ext>
            </p:extLst>
          </p:nvPr>
        </p:nvGraphicFramePr>
        <p:xfrm>
          <a:off x="609600" y="2651105"/>
          <a:ext cx="10991493" cy="193613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61893">
                  <a:extLst>
                    <a:ext uri="{9D8B030D-6E8A-4147-A177-3AD203B41FA5}">
                      <a16:colId xmlns:a16="http://schemas.microsoft.com/office/drawing/2014/main" val="1538297999"/>
                    </a:ext>
                  </a:extLst>
                </a:gridCol>
                <a:gridCol w="3172526">
                  <a:extLst>
                    <a:ext uri="{9D8B030D-6E8A-4147-A177-3AD203B41FA5}">
                      <a16:colId xmlns:a16="http://schemas.microsoft.com/office/drawing/2014/main" val="2352640127"/>
                    </a:ext>
                  </a:extLst>
                </a:gridCol>
                <a:gridCol w="2405314">
                  <a:extLst>
                    <a:ext uri="{9D8B030D-6E8A-4147-A177-3AD203B41FA5}">
                      <a16:colId xmlns:a16="http://schemas.microsoft.com/office/drawing/2014/main" val="611187274"/>
                    </a:ext>
                  </a:extLst>
                </a:gridCol>
                <a:gridCol w="2651760">
                  <a:extLst>
                    <a:ext uri="{9D8B030D-6E8A-4147-A177-3AD203B41FA5}">
                      <a16:colId xmlns:a16="http://schemas.microsoft.com/office/drawing/2014/main" val="1572493593"/>
                    </a:ext>
                  </a:extLst>
                </a:gridCol>
              </a:tblGrid>
              <a:tr h="822960">
                <a:tc>
                  <a:txBody>
                    <a:bodyPr/>
                    <a:lstStyle/>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Làm tròn đến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Hàng </a:t>
                      </a:r>
                    </a:p>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chục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Hàng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schemeClr val="tx1">
                              <a:lumMod val="85000"/>
                              <a:lumOff val="15000"/>
                            </a:schemeClr>
                          </a:solidFill>
                          <a:effectLst/>
                          <a:latin typeface="Arial" panose="020B0604020202020204" pitchFamily="34" charset="0"/>
                          <a:cs typeface="Arial" panose="020B0604020202020204" pitchFamily="34" charset="0"/>
                        </a:rPr>
                        <a:t>Hàng trăm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extLst>
                  <a:ext uri="{0D108BD9-81ED-4DB2-BD59-A6C34878D82A}">
                    <a16:rowId xmlns:a16="http://schemas.microsoft.com/office/drawing/2014/main" val="4059180668"/>
                  </a:ext>
                </a:extLst>
              </a:tr>
              <a:tr h="869335">
                <a:tc>
                  <a:txBody>
                    <a:bodyPr/>
                    <a:lstStyle/>
                    <a:p>
                      <a:pPr algn="ctr"/>
                      <a:r>
                        <a:rPr lang="en-US" sz="3600" b="1">
                          <a:solidFill>
                            <a:schemeClr val="tx1">
                              <a:lumMod val="75000"/>
                              <a:lumOff val="25000"/>
                            </a:schemeClr>
                          </a:solidFill>
                          <a:latin typeface="Arial" panose="020B0604020202020204" pitchFamily="34" charset="0"/>
                          <a:cs typeface="Arial" panose="020B0604020202020204" pitchFamily="34" charset="0"/>
                        </a:rPr>
                        <a:t>35 425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28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28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28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12076204"/>
                  </a:ext>
                </a:extLst>
              </a:tr>
            </a:tbl>
          </a:graphicData>
        </a:graphic>
      </p:graphicFrame>
      <p:sp>
        <p:nvSpPr>
          <p:cNvPr id="9" name="35400">
            <a:extLst>
              <a:ext uri="{FF2B5EF4-FFF2-40B4-BE49-F238E27FC236}">
                <a16:creationId xmlns:a16="http://schemas.microsoft.com/office/drawing/2014/main" id="{1A79C687-B5B4-2E46-437A-A9A88C7900A9}"/>
              </a:ext>
            </a:extLst>
          </p:cNvPr>
          <p:cNvSpPr/>
          <p:nvPr/>
        </p:nvSpPr>
        <p:spPr>
          <a:xfrm>
            <a:off x="3755846" y="3866545"/>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40 000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0" name="35 000">
            <a:extLst>
              <a:ext uri="{FF2B5EF4-FFF2-40B4-BE49-F238E27FC236}">
                <a16:creationId xmlns:a16="http://schemas.microsoft.com/office/drawing/2014/main" id="{8A0FA168-7D8C-B0B4-03C8-BABF5FA3E88D}"/>
              </a:ext>
            </a:extLst>
          </p:cNvPr>
          <p:cNvSpPr/>
          <p:nvPr/>
        </p:nvSpPr>
        <p:spPr>
          <a:xfrm>
            <a:off x="6564361" y="3866545"/>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35 000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1" name="40 000">
            <a:extLst>
              <a:ext uri="{FF2B5EF4-FFF2-40B4-BE49-F238E27FC236}">
                <a16:creationId xmlns:a16="http://schemas.microsoft.com/office/drawing/2014/main" id="{35BF26AF-7621-B3E6-E238-170529E18BB9}"/>
              </a:ext>
            </a:extLst>
          </p:cNvPr>
          <p:cNvSpPr/>
          <p:nvPr/>
        </p:nvSpPr>
        <p:spPr>
          <a:xfrm>
            <a:off x="9251577" y="3866545"/>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35 400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2598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84047726-CB5B-4931-BD8B-11A944590413}"/>
              </a:ext>
            </a:extLst>
          </p:cNvPr>
          <p:cNvPicPr>
            <a:picLocks noChangeAspect="1"/>
          </p:cNvPicPr>
          <p:nvPr/>
        </p:nvPicPr>
        <p:blipFill>
          <a:blip r:embed="rId2"/>
          <a:stretch>
            <a:fillRect/>
          </a:stretch>
        </p:blipFill>
        <p:spPr>
          <a:xfrm>
            <a:off x="3841045" y="2639446"/>
            <a:ext cx="4548010" cy="2798307"/>
          </a:xfrm>
          <a:prstGeom prst="rect">
            <a:avLst/>
          </a:prstGeom>
        </p:spPr>
      </p:pic>
    </p:spTree>
    <p:extLst>
      <p:ext uri="{BB962C8B-B14F-4D97-AF65-F5344CB8AC3E}">
        <p14:creationId xmlns:p14="http://schemas.microsoft.com/office/powerpoint/2010/main" val="416953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Ảnh">
            <a:extLst>
              <a:ext uri="{FF2B5EF4-FFF2-40B4-BE49-F238E27FC236}">
                <a16:creationId xmlns:a16="http://schemas.microsoft.com/office/drawing/2014/main" id="{9DDAAE4F-C956-35CC-4434-AC8B67BC831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3707" b="5202"/>
          <a:stretch/>
        </p:blipFill>
        <p:spPr>
          <a:xfrm>
            <a:off x="1572207" y="592494"/>
            <a:ext cx="9380378" cy="5673012"/>
          </a:xfrm>
          <a:prstGeom prst="roundRect">
            <a:avLst>
              <a:gd name="adj" fmla="val 8772"/>
            </a:avLst>
          </a:prstGeom>
          <a:effectLst>
            <a:softEdge rad="127000"/>
          </a:effectLst>
        </p:spPr>
      </p:pic>
      <p:sp>
        <p:nvSpPr>
          <p:cNvPr id="6" name="Chú Hùng">
            <a:extLst>
              <a:ext uri="{FF2B5EF4-FFF2-40B4-BE49-F238E27FC236}">
                <a16:creationId xmlns:a16="http://schemas.microsoft.com/office/drawing/2014/main" id="{8018DCB8-6C98-959D-33D3-9B566A8D0548}"/>
              </a:ext>
            </a:extLst>
          </p:cNvPr>
          <p:cNvSpPr txBox="1">
            <a:spLocks noGrp="1" noRot="1" noMove="1" noResize="1" noEditPoints="1" noAdjustHandles="1" noChangeArrowheads="1" noChangeShapeType="1"/>
          </p:cNvSpPr>
          <p:nvPr/>
        </p:nvSpPr>
        <p:spPr>
          <a:xfrm>
            <a:off x="1906836" y="1158579"/>
            <a:ext cx="3850434" cy="1729704"/>
          </a:xfrm>
          <a:prstGeom prst="rect">
            <a:avLst/>
          </a:prstGeom>
        </p:spPr>
        <p:txBody>
          <a:bodyPr wrap="square" rtlCol="0">
            <a:spAutoFit/>
          </a:bodyPr>
          <a:lstStyle/>
          <a:p>
            <a:pPr algn="ctr">
              <a:lnSpc>
                <a:spcPct val="95000"/>
              </a:lnSpc>
            </a:pPr>
            <a:r>
              <a:rPr lang="en-US" sz="2800" spc="-40">
                <a:solidFill>
                  <a:schemeClr val="tx1">
                    <a:lumMod val="85000"/>
                    <a:lumOff val="15000"/>
                  </a:schemeClr>
                </a:solidFill>
                <a:latin typeface="+mj-lt"/>
              </a:rPr>
              <a:t>Chú Hùng là phi công,</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chú có </a:t>
            </a:r>
            <a:r>
              <a:rPr lang="en-US" sz="2800" spc="-40">
                <a:solidFill>
                  <a:srgbClr val="5E2399"/>
                </a:solidFill>
                <a:latin typeface="+mj-lt"/>
              </a:rPr>
              <a:t>khoảng</a:t>
            </a:r>
            <a:br>
              <a:rPr lang="en-US" sz="2800" spc="-40">
                <a:solidFill>
                  <a:srgbClr val="5E2399"/>
                </a:solidFill>
                <a:latin typeface="+mj-lt"/>
              </a:rPr>
            </a:br>
            <a:r>
              <a:rPr lang="en-US" sz="2800" spc="-40">
                <a:solidFill>
                  <a:srgbClr val="5E2399"/>
                </a:solidFill>
                <a:latin typeface="+mj-lt"/>
              </a:rPr>
              <a:t>12 000 giờ</a:t>
            </a:r>
            <a:r>
              <a:rPr lang="en-US" sz="2800" spc="-40">
                <a:solidFill>
                  <a:schemeClr val="tx1">
                    <a:lumMod val="85000"/>
                    <a:lumOff val="15000"/>
                  </a:schemeClr>
                </a:solidFill>
                <a:latin typeface="+mj-lt"/>
              </a:rPr>
              <a:t> bay đấy</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các em ạ.</a:t>
            </a:r>
            <a:endParaRPr lang="en-US" sz="2800" spc="-40">
              <a:solidFill>
                <a:schemeClr val="tx1">
                  <a:lumMod val="85000"/>
                  <a:lumOff val="15000"/>
                </a:schemeClr>
              </a:solidFill>
            </a:endParaRPr>
          </a:p>
        </p:txBody>
      </p:sp>
      <p:sp>
        <p:nvSpPr>
          <p:cNvPr id="7" name="Cô giáo">
            <a:extLst>
              <a:ext uri="{FF2B5EF4-FFF2-40B4-BE49-F238E27FC236}">
                <a16:creationId xmlns:a16="http://schemas.microsoft.com/office/drawing/2014/main" id="{0E1F2A38-1E3B-4C37-8F4A-5A3A9EF26355}"/>
              </a:ext>
            </a:extLst>
          </p:cNvPr>
          <p:cNvSpPr txBox="1">
            <a:spLocks noGrp="1" noRot="1" noMove="1" noResize="1" noEditPoints="1" noAdjustHandles="1" noChangeArrowheads="1" noChangeShapeType="1"/>
          </p:cNvSpPr>
          <p:nvPr/>
        </p:nvSpPr>
        <p:spPr>
          <a:xfrm>
            <a:off x="6434730" y="957204"/>
            <a:ext cx="3850434" cy="1729704"/>
          </a:xfrm>
          <a:prstGeom prst="rect">
            <a:avLst/>
          </a:prstGeom>
        </p:spPr>
        <p:txBody>
          <a:bodyPr wrap="square" rtlCol="0">
            <a:spAutoFit/>
          </a:bodyPr>
          <a:lstStyle/>
          <a:p>
            <a:pPr algn="ctr">
              <a:lnSpc>
                <a:spcPct val="95000"/>
              </a:lnSpc>
            </a:pPr>
            <a:r>
              <a:rPr lang="en-US" sz="2800" spc="-40">
                <a:solidFill>
                  <a:schemeClr val="tx1">
                    <a:lumMod val="85000"/>
                    <a:lumOff val="15000"/>
                  </a:schemeClr>
                </a:solidFill>
                <a:latin typeface="+mj-lt"/>
              </a:rPr>
              <a:t>Cô giáo đã làm tròn</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số để dễ nhớ, số</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giờ bay của chú là</a:t>
            </a:r>
            <a:br>
              <a:rPr lang="en-US" sz="2800" spc="-40">
                <a:solidFill>
                  <a:schemeClr val="tx1">
                    <a:lumMod val="85000"/>
                    <a:lumOff val="15000"/>
                  </a:schemeClr>
                </a:solidFill>
                <a:latin typeface="+mj-lt"/>
              </a:rPr>
            </a:br>
            <a:r>
              <a:rPr lang="en-US" sz="2800" spc="-40">
                <a:solidFill>
                  <a:srgbClr val="5E2399"/>
                </a:solidFill>
                <a:latin typeface="+mj-lt"/>
              </a:rPr>
              <a:t>11 678 giờ</a:t>
            </a:r>
            <a:r>
              <a:rPr lang="en-US" sz="2800" spc="-40">
                <a:solidFill>
                  <a:schemeClr val="tx1">
                    <a:lumMod val="85000"/>
                    <a:lumOff val="15000"/>
                  </a:schemeClr>
                </a:solidFill>
                <a:latin typeface="+mj-lt"/>
              </a:rPr>
              <a:t>.</a:t>
            </a:r>
            <a:endParaRPr lang="en-US" sz="2800" spc="-40">
              <a:solidFill>
                <a:schemeClr val="tx1">
                  <a:lumMod val="85000"/>
                  <a:lumOff val="15000"/>
                </a:schemeClr>
              </a:solidFill>
            </a:endParaRPr>
          </a:p>
        </p:txBody>
      </p:sp>
    </p:spTree>
    <p:extLst>
      <p:ext uri="{BB962C8B-B14F-4D97-AF65-F5344CB8AC3E}">
        <p14:creationId xmlns:p14="http://schemas.microsoft.com/office/powerpoint/2010/main" val="14275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Tia số">
            <a:extLst>
              <a:ext uri="{FF2B5EF4-FFF2-40B4-BE49-F238E27FC236}">
                <a16:creationId xmlns:a16="http://schemas.microsoft.com/office/drawing/2014/main" id="{D4B266CD-FFFB-88B7-FFF4-3EC85D72CF24}"/>
              </a:ext>
            </a:extLst>
          </p:cNvPr>
          <p:cNvGrpSpPr/>
          <p:nvPr/>
        </p:nvGrpSpPr>
        <p:grpSpPr>
          <a:xfrm>
            <a:off x="2254280" y="4597888"/>
            <a:ext cx="8042313" cy="2068376"/>
            <a:chOff x="2254280" y="4597888"/>
            <a:chExt cx="8042313" cy="2068376"/>
          </a:xfrm>
        </p:grpSpPr>
        <p:sp>
          <p:nvSpPr>
            <p:cNvPr id="53" name="Khung tia số">
              <a:extLst>
                <a:ext uri="{FF2B5EF4-FFF2-40B4-BE49-F238E27FC236}">
                  <a16:creationId xmlns:a16="http://schemas.microsoft.com/office/drawing/2014/main" id="{BFA82591-24D6-2339-0EDE-F5682F63AC88}"/>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HẠM DUYÊN 17 - 9Slide.vn">
              <a:extLst>
                <a:ext uri="{FF2B5EF4-FFF2-40B4-BE49-F238E27FC236}">
                  <a16:creationId xmlns:a16="http://schemas.microsoft.com/office/drawing/2014/main" id="{94BC2447-A352-4D38-B713-511010D0F781}"/>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21" name="PHẠM DUYÊN 20 - 9Slide.vn">
              <a:extLst>
                <a:ext uri="{FF2B5EF4-FFF2-40B4-BE49-F238E27FC236}">
                  <a16:creationId xmlns:a16="http://schemas.microsoft.com/office/drawing/2014/main" id="{E5EB4631-4423-627B-0A7F-54153A4E43C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4" name="PHẠM DUYÊN 14 - 9Slide.vn">
              <a:extLst>
                <a:ext uri="{FF2B5EF4-FFF2-40B4-BE49-F238E27FC236}">
                  <a16:creationId xmlns:a16="http://schemas.microsoft.com/office/drawing/2014/main" id="{0FFE8B90-1AF0-325D-B6CA-59CBB1FCDB0A}"/>
                </a:ext>
              </a:extLst>
            </p:cNvPr>
            <p:cNvGrpSpPr/>
            <p:nvPr/>
          </p:nvGrpSpPr>
          <p:grpSpPr>
            <a:xfrm>
              <a:off x="2895739" y="5673481"/>
              <a:ext cx="7158990" cy="228600"/>
              <a:chOff x="842010" y="5348492"/>
              <a:chExt cx="7158990" cy="228600"/>
            </a:xfrm>
          </p:grpSpPr>
          <p:cxnSp>
            <p:nvCxnSpPr>
              <p:cNvPr id="5" name="Straight Arrow Connector 4">
                <a:extLst>
                  <a:ext uri="{FF2B5EF4-FFF2-40B4-BE49-F238E27FC236}">
                    <a16:creationId xmlns:a16="http://schemas.microsoft.com/office/drawing/2014/main" id="{CC66522D-65CC-523A-93EF-FAF7E9EE542F}"/>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CA9A5A-FFBC-6C6E-2F8B-5F4B6EB3558C}"/>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326DF58-5B21-FD11-329E-9491F5E03E65}"/>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155B20-0473-9FE0-DEEA-35D65C87B64D}"/>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54133F-46FB-B4A0-CD0D-1DDAD3D4FA03}"/>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51FFD6-4F7D-0843-CA9F-0D2EB27736D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FDBC39-754F-DB75-8B84-2472D1797B4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CD9EF1-C3FE-D869-4D58-A74FBEFF7CA4}"/>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2EACEE-BADB-E143-3A87-6F1173965E71}"/>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2C430B-E82A-3C72-543F-AD3D53ADEEF8}"/>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AD7F8B-9BE2-A6AA-D7CA-15238478AFC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PHẠM DUYÊN 15 - 9Slide.vn">
              <a:extLst>
                <a:ext uri="{FF2B5EF4-FFF2-40B4-BE49-F238E27FC236}">
                  <a16:creationId xmlns:a16="http://schemas.microsoft.com/office/drawing/2014/main" id="{3F86EA5A-4B35-9CC7-0D3E-28B8C4F9E3D9}"/>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7" name="PHẠM DUYÊN 16 - 9Slide.vn">
              <a:extLst>
                <a:ext uri="{FF2B5EF4-FFF2-40B4-BE49-F238E27FC236}">
                  <a16:creationId xmlns:a16="http://schemas.microsoft.com/office/drawing/2014/main" id="{65C424CA-DFAE-F54B-94BA-C472A70B6D5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9" name="PHẠM DUYÊN 18 - 9Slide.vn">
              <a:extLst>
                <a:ext uri="{FF2B5EF4-FFF2-40B4-BE49-F238E27FC236}">
                  <a16:creationId xmlns:a16="http://schemas.microsoft.com/office/drawing/2014/main" id="{98D8CC6F-D0EE-09E6-223F-6E8DC556F2E7}"/>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20" name="PHẠM DUYÊN 19 - 9Slide.vn">
              <a:extLst>
                <a:ext uri="{FF2B5EF4-FFF2-40B4-BE49-F238E27FC236}">
                  <a16:creationId xmlns:a16="http://schemas.microsoft.com/office/drawing/2014/main" id="{13478381-AF81-C3D8-E2E8-FAA675CC9E61}"/>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22" name="6">
              <a:extLst>
                <a:ext uri="{FF2B5EF4-FFF2-40B4-BE49-F238E27FC236}">
                  <a16:creationId xmlns:a16="http://schemas.microsoft.com/office/drawing/2014/main" id="{19C75C4F-EA01-F4DA-846D-2A7F4C1C174D}"/>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23" name="PHẠM DUYÊN 22 - 9Slide.vn">
              <a:extLst>
                <a:ext uri="{FF2B5EF4-FFF2-40B4-BE49-F238E27FC236}">
                  <a16:creationId xmlns:a16="http://schemas.microsoft.com/office/drawing/2014/main" id="{8A970DD5-B482-D54D-6B87-4427A234E6E4}"/>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24" name="PHẠM DUYÊN 23 - 9Slide.vn">
              <a:extLst>
                <a:ext uri="{FF2B5EF4-FFF2-40B4-BE49-F238E27FC236}">
                  <a16:creationId xmlns:a16="http://schemas.microsoft.com/office/drawing/2014/main" id="{259A3C19-ACA6-4F8E-3FD9-BFBB97F04D3E}"/>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25" name="PHẠM DUYÊN 24 - 9Slide.vn">
              <a:extLst>
                <a:ext uri="{FF2B5EF4-FFF2-40B4-BE49-F238E27FC236}">
                  <a16:creationId xmlns:a16="http://schemas.microsoft.com/office/drawing/2014/main" id="{43865C39-7A89-4CF9-E768-DE6AC4963B26}"/>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6" name="khoanh tròn">
            <a:extLst>
              <a:ext uri="{FF2B5EF4-FFF2-40B4-BE49-F238E27FC236}">
                <a16:creationId xmlns:a16="http://schemas.microsoft.com/office/drawing/2014/main" id="{2BDF8620-64C6-6749-5E2A-0263AE63BF24}"/>
              </a:ext>
            </a:extLst>
          </p:cNvPr>
          <p:cNvSpPr/>
          <p:nvPr/>
        </p:nvSpPr>
        <p:spPr>
          <a:xfrm>
            <a:off x="6156119" y="5577662"/>
            <a:ext cx="602666" cy="838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27" name="khung tròn xuống">
            <a:extLst>
              <a:ext uri="{FF2B5EF4-FFF2-40B4-BE49-F238E27FC236}">
                <a16:creationId xmlns:a16="http://schemas.microsoft.com/office/drawing/2014/main" id="{8BD86F47-E16D-81F6-7ABF-F4EB6B02C57E}"/>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8" name="Khung tròn lên">
            <a:extLst>
              <a:ext uri="{FF2B5EF4-FFF2-40B4-BE49-F238E27FC236}">
                <a16:creationId xmlns:a16="http://schemas.microsoft.com/office/drawing/2014/main" id="{43B36848-FE81-1594-B8AD-F82F4126EA47}"/>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9" name="Làm tròn lên">
            <a:extLst>
              <a:ext uri="{FF2B5EF4-FFF2-40B4-BE49-F238E27FC236}">
                <a16:creationId xmlns:a16="http://schemas.microsoft.com/office/drawing/2014/main" id="{19FE7400-42D3-B940-9220-574E2186E701}"/>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0" name="5">
            <a:extLst>
              <a:ext uri="{FF2B5EF4-FFF2-40B4-BE49-F238E27FC236}">
                <a16:creationId xmlns:a16="http://schemas.microsoft.com/office/drawing/2014/main" id="{D4099356-6B64-51BD-9416-441950A2E192}"/>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1" name="tia số">
            <a:extLst>
              <a:ext uri="{FF2B5EF4-FFF2-40B4-BE49-F238E27FC236}">
                <a16:creationId xmlns:a16="http://schemas.microsoft.com/office/drawing/2014/main" id="{350CE19A-4F8E-39C5-403E-00F4BC1FE770}"/>
              </a:ext>
            </a:extLst>
          </p:cNvPr>
          <p:cNvSpPr/>
          <p:nvPr/>
        </p:nvSpPr>
        <p:spPr>
          <a:xfrm>
            <a:off x="6924177" y="5880047"/>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6</a:t>
            </a:r>
            <a:endParaRPr lang="vi-VN" sz="3200" b="1" dirty="0">
              <a:solidFill>
                <a:srgbClr val="FF0000"/>
              </a:solidFill>
              <a:latin typeface="Cambria" panose="02040503050406030204" pitchFamily="18" charset="0"/>
              <a:ea typeface="Cambria" panose="02040503050406030204" pitchFamily="18" charset="0"/>
            </a:endParaRPr>
          </a:p>
        </p:txBody>
      </p:sp>
      <p:sp>
        <p:nvSpPr>
          <p:cNvPr id="32" name="Rounded Rectangular Callout 2">
            <a:extLst>
              <a:ext uri="{FF2B5EF4-FFF2-40B4-BE49-F238E27FC236}">
                <a16:creationId xmlns:a16="http://schemas.microsoft.com/office/drawing/2014/main" id="{5C0F1603-C2CA-0C33-28D3-1F82397F7F47}"/>
              </a:ext>
            </a:extLst>
          </p:cNvPr>
          <p:cNvSpPr/>
          <p:nvPr/>
        </p:nvSpPr>
        <p:spPr>
          <a:xfrm>
            <a:off x="1085851" y="471012"/>
            <a:ext cx="3848100" cy="1896903"/>
          </a:xfrm>
          <a:prstGeom prst="wedgeRoundRectCallout">
            <a:avLst>
              <a:gd name="adj1" fmla="val -46905"/>
              <a:gd name="adj2" fmla="val 7056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latin typeface="Arial" panose="020B0604020202020204" pitchFamily="34" charset="0"/>
                <a:cs typeface="Arial" panose="020B0604020202020204" pitchFamily="34" charset="0"/>
              </a:rPr>
              <a:t>Khi </a:t>
            </a:r>
            <a:r>
              <a:rPr lang="en-US" sz="2800" dirty="0" err="1">
                <a:solidFill>
                  <a:prstClr val="black"/>
                </a:solidFill>
                <a:latin typeface="Arial" panose="020B0604020202020204" pitchFamily="34" charset="0"/>
                <a:cs typeface="Arial" panose="020B0604020202020204" pitchFamily="34" charset="0"/>
              </a:rPr>
              <a:t>làm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tròn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hàng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nghìn</a:t>
            </a:r>
            <a:r>
              <a:rPr lang="en-US" sz="2800" dirty="0">
                <a:solidFill>
                  <a:prstClr val="black"/>
                </a:solidFill>
                <a:latin typeface="Arial" panose="020B0604020202020204" pitchFamily="34" charset="0"/>
                <a:cs typeface="Arial" panose="020B0604020202020204" pitchFamily="34" charset="0"/>
              </a:rPr>
              <a:t>, ta so </a:t>
            </a:r>
            <a:r>
              <a:rPr lang="en-US" sz="2800" dirty="0" err="1">
                <a:solidFill>
                  <a:prstClr val="black"/>
                </a:solidFill>
                <a:latin typeface="Arial" panose="020B0604020202020204" pitchFamily="34" charset="0"/>
                <a:cs typeface="Arial" panose="020B0604020202020204" pitchFamily="34" charset="0"/>
              </a:rPr>
              <a:t>sánh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hàng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trăm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với</a:t>
            </a:r>
            <a:r>
              <a:rPr lang="en-US" sz="2800" dirty="0">
                <a:solidFill>
                  <a:prstClr val="black"/>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a:t>
            </a:r>
            <a:r>
              <a:rPr lang="en-US" sz="2800" dirty="0">
                <a:solidFill>
                  <a:prstClr val="black"/>
                </a:solidFill>
                <a:latin typeface="Arial" panose="020B0604020202020204" pitchFamily="34" charset="0"/>
                <a:cs typeface="Arial" panose="020B0604020202020204" pitchFamily="34" charset="0"/>
              </a:rPr>
              <a:t>. </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6A7D21E-F08F-E91C-3518-31ADBB9624A4}"/>
              </a:ext>
            </a:extLst>
          </p:cNvPr>
          <p:cNvSpPr/>
          <p:nvPr/>
        </p:nvSpPr>
        <p:spPr>
          <a:xfrm>
            <a:off x="5229225" y="619125"/>
            <a:ext cx="5781675" cy="3429000"/>
          </a:xfrm>
          <a:prstGeom prst="round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CC73FC-8AB8-4054-3F20-55DA93E16E68}"/>
              </a:ext>
            </a:extLst>
          </p:cNvPr>
          <p:cNvSpPr txBox="1"/>
          <p:nvPr/>
        </p:nvSpPr>
        <p:spPr>
          <a:xfrm>
            <a:off x="5343525" y="83820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11 678</a:t>
            </a:r>
          </a:p>
        </p:txBody>
      </p:sp>
      <p:cxnSp>
        <p:nvCxnSpPr>
          <p:cNvPr id="36" name="Mũi tên 1">
            <a:extLst>
              <a:ext uri="{FF2B5EF4-FFF2-40B4-BE49-F238E27FC236}">
                <a16:creationId xmlns:a16="http://schemas.microsoft.com/office/drawing/2014/main" id="{F2E0C5B9-1D57-2F7A-F60C-A8AE98F5A2F6}"/>
              </a:ext>
            </a:extLst>
          </p:cNvPr>
          <p:cNvCxnSpPr>
            <a:cxnSpLocks/>
          </p:cNvCxnSpPr>
          <p:nvPr/>
        </p:nvCxnSpPr>
        <p:spPr>
          <a:xfrm>
            <a:off x="6610350" y="1133475"/>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D20386-5EE8-4792-1C51-95196296E138}"/>
              </a:ext>
            </a:extLst>
          </p:cNvPr>
          <p:cNvSpPr txBox="1"/>
          <p:nvPr/>
        </p:nvSpPr>
        <p:spPr>
          <a:xfrm>
            <a:off x="6896100" y="581025"/>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6 &gt; 5</a:t>
            </a:r>
          </a:p>
        </p:txBody>
      </p:sp>
      <p:sp>
        <p:nvSpPr>
          <p:cNvPr id="38" name="Tròn lên 1">
            <a:extLst>
              <a:ext uri="{FF2B5EF4-FFF2-40B4-BE49-F238E27FC236}">
                <a16:creationId xmlns:a16="http://schemas.microsoft.com/office/drawing/2014/main" id="{D582049E-2446-6AD8-09C3-FDBB3DD4F712}"/>
              </a:ext>
            </a:extLst>
          </p:cNvPr>
          <p:cNvSpPr txBox="1"/>
          <p:nvPr/>
        </p:nvSpPr>
        <p:spPr>
          <a:xfrm>
            <a:off x="6734175" y="1104900"/>
            <a:ext cx="23812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lên</a:t>
            </a:r>
            <a:endParaRPr lang="en-US" sz="2800" dirty="0">
              <a:solidFill>
                <a:srgbClr val="FF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515209D-A9F0-7BAF-484E-2039508A928C}"/>
              </a:ext>
            </a:extLst>
          </p:cNvPr>
          <p:cNvSpPr txBox="1"/>
          <p:nvPr/>
        </p:nvSpPr>
        <p:spPr>
          <a:xfrm>
            <a:off x="9239250" y="885825"/>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12 000</a:t>
            </a:r>
          </a:p>
        </p:txBody>
      </p:sp>
      <p:sp>
        <p:nvSpPr>
          <p:cNvPr id="40" name="TextBox 39">
            <a:extLst>
              <a:ext uri="{FF2B5EF4-FFF2-40B4-BE49-F238E27FC236}">
                <a16:creationId xmlns:a16="http://schemas.microsoft.com/office/drawing/2014/main" id="{8AB0C1CA-F3AC-3D7D-62EB-CB3DB97C5987}"/>
              </a:ext>
            </a:extLst>
          </p:cNvPr>
          <p:cNvSpPr txBox="1"/>
          <p:nvPr/>
        </p:nvSpPr>
        <p:spPr>
          <a:xfrm>
            <a:off x="5372100" y="1914525"/>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11 204</a:t>
            </a:r>
          </a:p>
        </p:txBody>
      </p:sp>
      <p:cxnSp>
        <p:nvCxnSpPr>
          <p:cNvPr id="41" name="Mũi tên 2">
            <a:extLst>
              <a:ext uri="{FF2B5EF4-FFF2-40B4-BE49-F238E27FC236}">
                <a16:creationId xmlns:a16="http://schemas.microsoft.com/office/drawing/2014/main" id="{425CAA2A-DE87-3E56-9D0B-8F72B46F91F9}"/>
              </a:ext>
            </a:extLst>
          </p:cNvPr>
          <p:cNvCxnSpPr>
            <a:cxnSpLocks/>
          </p:cNvCxnSpPr>
          <p:nvPr/>
        </p:nvCxnSpPr>
        <p:spPr>
          <a:xfrm>
            <a:off x="6638925" y="2209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143575-75BE-A48C-C900-B7DB65E8770D}"/>
              </a:ext>
            </a:extLst>
          </p:cNvPr>
          <p:cNvSpPr txBox="1"/>
          <p:nvPr/>
        </p:nvSpPr>
        <p:spPr>
          <a:xfrm>
            <a:off x="6924675" y="1657350"/>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2 &lt; 5</a:t>
            </a:r>
          </a:p>
        </p:txBody>
      </p:sp>
      <p:sp>
        <p:nvSpPr>
          <p:cNvPr id="43" name="Tròn xuống">
            <a:extLst>
              <a:ext uri="{FF2B5EF4-FFF2-40B4-BE49-F238E27FC236}">
                <a16:creationId xmlns:a16="http://schemas.microsoft.com/office/drawing/2014/main" id="{6F5794C6-CA4A-3C33-B486-6869654DD610}"/>
              </a:ext>
            </a:extLst>
          </p:cNvPr>
          <p:cNvSpPr txBox="1"/>
          <p:nvPr/>
        </p:nvSpPr>
        <p:spPr>
          <a:xfrm>
            <a:off x="6543674" y="2181225"/>
            <a:ext cx="2962275"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xuống</a:t>
            </a:r>
            <a:endParaRPr lang="en-US" sz="2800" dirty="0">
              <a:solidFill>
                <a:srgbClr val="FF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9386C3F-5FEE-C235-9808-A4E32D68F8F2}"/>
              </a:ext>
            </a:extLst>
          </p:cNvPr>
          <p:cNvSpPr txBox="1"/>
          <p:nvPr/>
        </p:nvSpPr>
        <p:spPr>
          <a:xfrm>
            <a:off x="9267825" y="196215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11 000</a:t>
            </a:r>
          </a:p>
        </p:txBody>
      </p:sp>
      <p:sp>
        <p:nvSpPr>
          <p:cNvPr id="45" name="TextBox 44">
            <a:extLst>
              <a:ext uri="{FF2B5EF4-FFF2-40B4-BE49-F238E27FC236}">
                <a16:creationId xmlns:a16="http://schemas.microsoft.com/office/drawing/2014/main" id="{60DE3F99-5847-10EE-A3A4-F46933BB8510}"/>
              </a:ext>
            </a:extLst>
          </p:cNvPr>
          <p:cNvSpPr txBox="1"/>
          <p:nvPr/>
        </p:nvSpPr>
        <p:spPr>
          <a:xfrm>
            <a:off x="5400675" y="3057525"/>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11 515</a:t>
            </a:r>
          </a:p>
        </p:txBody>
      </p:sp>
      <p:cxnSp>
        <p:nvCxnSpPr>
          <p:cNvPr id="46" name="Mũi tên 3">
            <a:extLst>
              <a:ext uri="{FF2B5EF4-FFF2-40B4-BE49-F238E27FC236}">
                <a16:creationId xmlns:a16="http://schemas.microsoft.com/office/drawing/2014/main" id="{83167B71-A874-66D2-E078-B93EB2A2C5E9}"/>
              </a:ext>
            </a:extLst>
          </p:cNvPr>
          <p:cNvCxnSpPr>
            <a:cxnSpLocks/>
          </p:cNvCxnSpPr>
          <p:nvPr/>
        </p:nvCxnSpPr>
        <p:spPr>
          <a:xfrm>
            <a:off x="6667500" y="3352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4540C6-C73E-B07B-52C2-E2DE3248AAD1}"/>
              </a:ext>
            </a:extLst>
          </p:cNvPr>
          <p:cNvSpPr txBox="1"/>
          <p:nvPr/>
        </p:nvSpPr>
        <p:spPr>
          <a:xfrm>
            <a:off x="6953250" y="2800350"/>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 = 5</a:t>
            </a:r>
          </a:p>
        </p:txBody>
      </p:sp>
      <p:sp>
        <p:nvSpPr>
          <p:cNvPr id="48" name="tròn lên 2">
            <a:extLst>
              <a:ext uri="{FF2B5EF4-FFF2-40B4-BE49-F238E27FC236}">
                <a16:creationId xmlns:a16="http://schemas.microsoft.com/office/drawing/2014/main" id="{41984B7A-6F42-7EAE-8DB8-6953C9D9075C}"/>
              </a:ext>
            </a:extLst>
          </p:cNvPr>
          <p:cNvSpPr txBox="1"/>
          <p:nvPr/>
        </p:nvSpPr>
        <p:spPr>
          <a:xfrm>
            <a:off x="6791325" y="3324225"/>
            <a:ext cx="23812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lên</a:t>
            </a:r>
            <a:endParaRPr lang="en-US" sz="2800" dirty="0">
              <a:solidFill>
                <a:srgbClr val="FF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7DC1BB9-FAC2-E870-B18A-818185F89314}"/>
              </a:ext>
            </a:extLst>
          </p:cNvPr>
          <p:cNvSpPr txBox="1"/>
          <p:nvPr/>
        </p:nvSpPr>
        <p:spPr>
          <a:xfrm>
            <a:off x="9296400" y="310515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12 000</a:t>
            </a:r>
          </a:p>
        </p:txBody>
      </p:sp>
      <p:sp>
        <p:nvSpPr>
          <p:cNvPr id="50" name="TextBox 49">
            <a:extLst>
              <a:ext uri="{FF2B5EF4-FFF2-40B4-BE49-F238E27FC236}">
                <a16:creationId xmlns:a16="http://schemas.microsoft.com/office/drawing/2014/main" id="{8DDE0F50-8FFE-8271-E595-C0768D40B9FC}"/>
              </a:ext>
            </a:extLst>
          </p:cNvPr>
          <p:cNvSpPr txBox="1"/>
          <p:nvPr/>
        </p:nvSpPr>
        <p:spPr>
          <a:xfrm>
            <a:off x="5816102" y="839219"/>
            <a:ext cx="377902" cy="523220"/>
          </a:xfrm>
          <a:prstGeom prst="rect">
            <a:avLst/>
          </a:prstGeom>
          <a:noFill/>
        </p:spPr>
        <p:txBody>
          <a:bodyPr wrap="square" rtlCol="0">
            <a:spAutoFit/>
          </a:bodyPr>
          <a:lstStyle/>
          <a:p>
            <a:r>
              <a:rPr lang="en-US" sz="2800">
                <a:solidFill>
                  <a:srgbClr val="FF0000"/>
                </a:solidFill>
              </a:rPr>
              <a:t>6</a:t>
            </a:r>
          </a:p>
        </p:txBody>
      </p:sp>
      <p:sp>
        <p:nvSpPr>
          <p:cNvPr id="51" name="TextBox 50">
            <a:extLst>
              <a:ext uri="{FF2B5EF4-FFF2-40B4-BE49-F238E27FC236}">
                <a16:creationId xmlns:a16="http://schemas.microsoft.com/office/drawing/2014/main" id="{F6EE7429-8B5C-329B-DA67-6F579B121007}"/>
              </a:ext>
            </a:extLst>
          </p:cNvPr>
          <p:cNvSpPr txBox="1"/>
          <p:nvPr/>
        </p:nvSpPr>
        <p:spPr>
          <a:xfrm>
            <a:off x="5840224" y="1913796"/>
            <a:ext cx="377902" cy="523220"/>
          </a:xfrm>
          <a:prstGeom prst="rect">
            <a:avLst/>
          </a:prstGeom>
          <a:noFill/>
        </p:spPr>
        <p:txBody>
          <a:bodyPr wrap="square" rtlCol="0">
            <a:spAutoFit/>
          </a:bodyPr>
          <a:lstStyle/>
          <a:p>
            <a:r>
              <a:rPr lang="en-US" sz="2800">
                <a:solidFill>
                  <a:srgbClr val="FF0000"/>
                </a:solidFill>
              </a:rPr>
              <a:t>2</a:t>
            </a:r>
          </a:p>
        </p:txBody>
      </p:sp>
      <p:sp>
        <p:nvSpPr>
          <p:cNvPr id="52" name="TextBox 51">
            <a:extLst>
              <a:ext uri="{FF2B5EF4-FFF2-40B4-BE49-F238E27FC236}">
                <a16:creationId xmlns:a16="http://schemas.microsoft.com/office/drawing/2014/main" id="{1297CA08-C100-6F59-909C-709374EC7501}"/>
              </a:ext>
            </a:extLst>
          </p:cNvPr>
          <p:cNvSpPr txBox="1"/>
          <p:nvPr/>
        </p:nvSpPr>
        <p:spPr>
          <a:xfrm>
            <a:off x="5872287" y="3058139"/>
            <a:ext cx="377902" cy="523220"/>
          </a:xfrm>
          <a:prstGeom prst="rect">
            <a:avLst/>
          </a:prstGeom>
          <a:noFill/>
        </p:spPr>
        <p:txBody>
          <a:bodyPr wrap="square" rtlCol="0">
            <a:spAutoFit/>
          </a:bodyPr>
          <a:lstStyle/>
          <a:p>
            <a:r>
              <a:rPr lang="en-US" sz="2800">
                <a:solidFill>
                  <a:srgbClr val="FF0000"/>
                </a:solidFill>
              </a:rPr>
              <a:t>5</a:t>
            </a:r>
          </a:p>
        </p:txBody>
      </p:sp>
      <p:pic>
        <p:nvPicPr>
          <p:cNvPr id="54" name="Số 5">
            <a:extLst>
              <a:ext uri="{FF2B5EF4-FFF2-40B4-BE49-F238E27FC236}">
                <a16:creationId xmlns:a16="http://schemas.microsoft.com/office/drawing/2014/main" id="{D5B4EEFB-7938-21E7-2363-70EF80AE6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48" y="2796220"/>
            <a:ext cx="2467491" cy="2111485"/>
          </a:xfrm>
          <a:prstGeom prst="rect">
            <a:avLst/>
          </a:prstGeom>
          <a:effectLst>
            <a:outerShdw blurRad="50800" dist="38100" dir="2700000" algn="tl" rotWithShape="0">
              <a:prstClr val="black">
                <a:alpha val="40000"/>
              </a:prstClr>
            </a:outerShdw>
          </a:effectLst>
        </p:spPr>
      </p:pic>
      <p:sp>
        <p:nvSpPr>
          <p:cNvPr id="2" name="tia số">
            <a:extLst>
              <a:ext uri="{FF2B5EF4-FFF2-40B4-BE49-F238E27FC236}">
                <a16:creationId xmlns:a16="http://schemas.microsoft.com/office/drawing/2014/main" id="{0FF181D1-898E-962E-CBE3-1D4B17854ACE}"/>
              </a:ext>
            </a:extLst>
          </p:cNvPr>
          <p:cNvSpPr/>
          <p:nvPr/>
        </p:nvSpPr>
        <p:spPr>
          <a:xfrm>
            <a:off x="4090267" y="587979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2</a:t>
            </a:r>
            <a:endParaRPr lang="vi-VN" sz="3200" b="1" dirty="0">
              <a:solidFill>
                <a:srgbClr val="FF0000"/>
              </a:solidFill>
              <a:latin typeface="Cambria" panose="02040503050406030204" pitchFamily="18" charset="0"/>
              <a:ea typeface="Cambria" panose="02040503050406030204" pitchFamily="18" charset="0"/>
            </a:endParaRPr>
          </a:p>
        </p:txBody>
      </p:sp>
      <p:sp>
        <p:nvSpPr>
          <p:cNvPr id="55" name="5">
            <a:extLst>
              <a:ext uri="{FF2B5EF4-FFF2-40B4-BE49-F238E27FC236}">
                <a16:creationId xmlns:a16="http://schemas.microsoft.com/office/drawing/2014/main" id="{EC598FA7-3F70-C7B2-9A4E-CA23C4DC1BF8}"/>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3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up)">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22" presetClass="entr" presetSubtype="8" fill="hold" nodeType="afterEffect">
                                  <p:stCondLst>
                                    <p:cond delay="50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wipe(left)">
                                      <p:cBhvr>
                                        <p:cTn id="43" dur="500"/>
                                        <p:tgtEl>
                                          <p:spTgt spid="3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xEl>
                                              <p:pRg st="0" end="0"/>
                                            </p:txEl>
                                          </p:spTgt>
                                        </p:tgtEl>
                                        <p:attrNameLst>
                                          <p:attrName>style.visibility</p:attrName>
                                        </p:attrNameLst>
                                      </p:cBhvr>
                                      <p:to>
                                        <p:strVal val="visible"/>
                                      </p:to>
                                    </p:set>
                                    <p:animEffect transition="in" filter="fade">
                                      <p:cBhvr>
                                        <p:cTn id="48" dur="500"/>
                                        <p:tgtEl>
                                          <p:spTgt spid="3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Effect transition="in" filter="fade">
                                      <p:cBhvr>
                                        <p:cTn id="53" dur="500"/>
                                        <p:tgtEl>
                                          <p:spTgt spid="3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up)">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up)">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par>
                          <p:cTn id="73" fill="hold">
                            <p:stCondLst>
                              <p:cond delay="500"/>
                            </p:stCondLst>
                            <p:childTnLst>
                              <p:par>
                                <p:cTn id="74" presetID="22" presetClass="entr" presetSubtype="8" fill="hold" nodeType="afterEffect">
                                  <p:stCondLst>
                                    <p:cond delay="500"/>
                                  </p:stCondLst>
                                  <p:childTnLst>
                                    <p:set>
                                      <p:cBhvr>
                                        <p:cTn id="75" dur="1" fill="hold">
                                          <p:stCondLst>
                                            <p:cond delay="0"/>
                                          </p:stCondLst>
                                        </p:cTn>
                                        <p:tgtEl>
                                          <p:spTgt spid="42">
                                            <p:txEl>
                                              <p:pRg st="0" end="0"/>
                                            </p:txEl>
                                          </p:spTgt>
                                        </p:tgtEl>
                                        <p:attrNameLst>
                                          <p:attrName>style.visibility</p:attrName>
                                        </p:attrNameLst>
                                      </p:cBhvr>
                                      <p:to>
                                        <p:strVal val="visible"/>
                                      </p:to>
                                    </p:set>
                                    <p:animEffect transition="in" filter="wipe(left)">
                                      <p:cBhvr>
                                        <p:cTn id="76" dur="500"/>
                                        <p:tgtEl>
                                          <p:spTgt spid="42">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500"/>
                                        <p:tgtEl>
                                          <p:spTgt spid="4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fade">
                                      <p:cBhvr>
                                        <p:cTn id="91" dur="500"/>
                                        <p:tgtEl>
                                          <p:spTgt spid="45">
                                            <p:txEl>
                                              <p:pRg st="0" end="0"/>
                                            </p:txEl>
                                          </p:spTgt>
                                        </p:tgtEl>
                                      </p:cBhvr>
                                    </p:animEffect>
                                  </p:childTnLst>
                                </p:cTn>
                              </p:par>
                            </p:childTnLst>
                          </p:cTn>
                        </p:par>
                        <p:par>
                          <p:cTn id="92" fill="hold">
                            <p:stCondLst>
                              <p:cond delay="500"/>
                            </p:stCondLst>
                            <p:childTnLst>
                              <p:par>
                                <p:cTn id="93" presetID="22" presetClass="entr" presetSubtype="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up)">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down)">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childTnLst>
                          </p:cTn>
                        </p:par>
                        <p:par>
                          <p:cTn id="106" fill="hold">
                            <p:stCondLst>
                              <p:cond delay="500"/>
                            </p:stCondLst>
                            <p:childTnLst>
                              <p:par>
                                <p:cTn id="107" presetID="22" presetClass="entr" presetSubtype="8" fill="hold" nodeType="afterEffect">
                                  <p:stCondLst>
                                    <p:cond delay="500"/>
                                  </p:stCondLst>
                                  <p:childTnLst>
                                    <p:set>
                                      <p:cBhvr>
                                        <p:cTn id="108" dur="1" fill="hold">
                                          <p:stCondLst>
                                            <p:cond delay="0"/>
                                          </p:stCondLst>
                                        </p:cTn>
                                        <p:tgtEl>
                                          <p:spTgt spid="47">
                                            <p:txEl>
                                              <p:pRg st="0" end="0"/>
                                            </p:txEl>
                                          </p:spTgt>
                                        </p:tgtEl>
                                        <p:attrNameLst>
                                          <p:attrName>style.visibility</p:attrName>
                                        </p:attrNameLst>
                                      </p:cBhvr>
                                      <p:to>
                                        <p:strVal val="visible"/>
                                      </p:to>
                                    </p:set>
                                    <p:animEffect transition="in" filter="wipe(left)">
                                      <p:cBhvr>
                                        <p:cTn id="109" dur="500"/>
                                        <p:tgtEl>
                                          <p:spTgt spid="47">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8">
                                            <p:txEl>
                                              <p:pRg st="0" end="0"/>
                                            </p:txEl>
                                          </p:spTgt>
                                        </p:tgtEl>
                                        <p:attrNameLst>
                                          <p:attrName>style.visibility</p:attrName>
                                        </p:attrNameLst>
                                      </p:cBhvr>
                                      <p:to>
                                        <p:strVal val="visible"/>
                                      </p:to>
                                    </p:set>
                                    <p:animEffect transition="in" filter="fade">
                                      <p:cBhvr>
                                        <p:cTn id="114" dur="500"/>
                                        <p:tgtEl>
                                          <p:spTgt spid="48">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9">
                                            <p:txEl>
                                              <p:pRg st="0" end="0"/>
                                            </p:txEl>
                                          </p:spTgt>
                                        </p:tgtEl>
                                        <p:attrNameLst>
                                          <p:attrName>style.visibility</p:attrName>
                                        </p:attrNameLst>
                                      </p:cBhvr>
                                      <p:to>
                                        <p:strVal val="visible"/>
                                      </p:to>
                                    </p:set>
                                    <p:animEffect transition="in" filter="fade">
                                      <p:cBhvr>
                                        <p:cTn id="119" dur="500"/>
                                        <p:tgtEl>
                                          <p:spTgt spid="4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down)">
                                      <p:cBhvr>
                                        <p:cTn id="124" dur="500"/>
                                        <p:tgtEl>
                                          <p:spTgt spid="27"/>
                                        </p:tgtEl>
                                      </p:cBhvr>
                                    </p:animEffect>
                                  </p:childTnLst>
                                </p:cTn>
                              </p:par>
                            </p:childTnLst>
                          </p:cTn>
                        </p:par>
                        <p:par>
                          <p:cTn id="125" fill="hold">
                            <p:stCondLst>
                              <p:cond delay="500"/>
                            </p:stCondLst>
                            <p:childTnLst>
                              <p:par>
                                <p:cTn id="126" presetID="22" presetClass="entr" presetSubtype="1" fill="hold" grpId="0"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up)">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ipe(down)">
                                      <p:cBhvr>
                                        <p:cTn id="133" dur="500"/>
                                        <p:tgtEl>
                                          <p:spTgt spid="28"/>
                                        </p:tgtEl>
                                      </p:cBhvr>
                                    </p:animEffect>
                                  </p:childTnLst>
                                </p:cTn>
                              </p:par>
                              <p:par>
                                <p:cTn id="134" presetID="53" presetClass="exit" presetSubtype="32" fill="hold" grpId="1" nodeType="withEffect">
                                  <p:stCondLst>
                                    <p:cond delay="0"/>
                                  </p:stCondLst>
                                  <p:childTnLst>
                                    <p:anim calcmode="lin" valueType="num">
                                      <p:cBhvr>
                                        <p:cTn id="135" dur="500"/>
                                        <p:tgtEl>
                                          <p:spTgt spid="26"/>
                                        </p:tgtEl>
                                        <p:attrNameLst>
                                          <p:attrName>ppt_w</p:attrName>
                                        </p:attrNameLst>
                                      </p:cBhvr>
                                      <p:tavLst>
                                        <p:tav tm="0">
                                          <p:val>
                                            <p:strVal val="ppt_w"/>
                                          </p:val>
                                        </p:tav>
                                        <p:tav tm="100000">
                                          <p:val>
                                            <p:fltVal val="0"/>
                                          </p:val>
                                        </p:tav>
                                      </p:tavLst>
                                    </p:anim>
                                    <p:anim calcmode="lin" valueType="num">
                                      <p:cBhvr>
                                        <p:cTn id="136" dur="500"/>
                                        <p:tgtEl>
                                          <p:spTgt spid="26"/>
                                        </p:tgtEl>
                                        <p:attrNameLst>
                                          <p:attrName>ppt_h</p:attrName>
                                        </p:attrNameLst>
                                      </p:cBhvr>
                                      <p:tavLst>
                                        <p:tav tm="0">
                                          <p:val>
                                            <p:strVal val="ppt_h"/>
                                          </p:val>
                                        </p:tav>
                                        <p:tav tm="100000">
                                          <p:val>
                                            <p:fltVal val="0"/>
                                          </p:val>
                                        </p:tav>
                                      </p:tavLst>
                                    </p:anim>
                                    <p:animEffect transition="out" filter="fade">
                                      <p:cBhvr>
                                        <p:cTn id="137" dur="500"/>
                                        <p:tgtEl>
                                          <p:spTgt spid="26"/>
                                        </p:tgtEl>
                                      </p:cBhvr>
                                    </p:animEffect>
                                    <p:set>
                                      <p:cBhvr>
                                        <p:cTn id="138" dur="1" fill="hold">
                                          <p:stCondLst>
                                            <p:cond delay="499"/>
                                          </p:stCondLst>
                                        </p:cTn>
                                        <p:tgtEl>
                                          <p:spTgt spid="26"/>
                                        </p:tgtEl>
                                        <p:attrNameLst>
                                          <p:attrName>style.visibility</p:attrName>
                                        </p:attrNameLst>
                                      </p:cBhvr>
                                      <p:to>
                                        <p:strVal val="hidden"/>
                                      </p:to>
                                    </p:se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wipe(down)">
                                      <p:cBhvr>
                                        <p:cTn id="1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8" grpId="0" animBg="1"/>
      <p:bldP spid="29" grpId="0" animBg="1"/>
      <p:bldP spid="30" grpId="0" animBg="1"/>
      <p:bldP spid="31" grpId="0"/>
      <p:bldP spid="32" grpId="0" animBg="1"/>
      <p:bldP spid="34" grpId="0" animBg="1"/>
      <p:bldP spid="50" grpId="0"/>
      <p:bldP spid="51" grpId="0"/>
      <p:bldP spid="52" grpId="0"/>
      <p:bldP spid="2"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D">
            <a:extLst>
              <a:ext uri="{FF2B5EF4-FFF2-40B4-BE49-F238E27FC236}">
                <a16:creationId xmlns:a16="http://schemas.microsoft.com/office/drawing/2014/main" id="{577C6119-E049-46A8-A2FE-F0DFFFC29B17}"/>
              </a:ext>
            </a:extLst>
          </p:cNvPr>
          <p:cNvPicPr>
            <a:picLocks noChangeAspect="1"/>
          </p:cNvPicPr>
          <p:nvPr/>
        </p:nvPicPr>
        <p:blipFill rotWithShape="1">
          <a:blip r:embed="rId4"/>
          <a:srcRect l="21193" t="34362" r="22126" b="32266"/>
          <a:stretch/>
        </p:blipFill>
        <p:spPr>
          <a:xfrm>
            <a:off x="4482946" y="411180"/>
            <a:ext cx="2895600" cy="1035702"/>
          </a:xfrm>
          <a:prstGeom prst="rect">
            <a:avLst/>
          </a:prstGeom>
        </p:spPr>
      </p:pic>
      <p:sp>
        <p:nvSpPr>
          <p:cNvPr id="3" name="Ghi nhớ">
            <a:extLst>
              <a:ext uri="{FF2B5EF4-FFF2-40B4-BE49-F238E27FC236}">
                <a16:creationId xmlns:a16="http://schemas.microsoft.com/office/drawing/2014/main" id="{A5353035-B8D8-956B-194C-290F0F1F64CF}"/>
              </a:ext>
            </a:extLst>
          </p:cNvPr>
          <p:cNvSpPr txBox="1"/>
          <p:nvPr/>
        </p:nvSpPr>
        <p:spPr>
          <a:xfrm>
            <a:off x="1031694" y="1524000"/>
            <a:ext cx="10326914" cy="2800767"/>
          </a:xfrm>
          <a:prstGeom prst="rect">
            <a:avLst/>
          </a:prstGeom>
          <a:noFill/>
        </p:spPr>
        <p:txBody>
          <a:bodyPr wrap="square" rtlCol="0">
            <a:spAutoFit/>
          </a:bodyPr>
          <a:lstStyle/>
          <a:p>
            <a:pPr algn="just"/>
            <a:r>
              <a:rPr lang="vi-VN" sz="4400" b="1" spc="-60">
                <a:solidFill>
                  <a:schemeClr val="tx1">
                    <a:lumMod val="75000"/>
                    <a:lumOff val="25000"/>
                  </a:schemeClr>
                </a:solidFill>
              </a:rPr>
              <a:t>Khi làm tròn số đến </a:t>
            </a:r>
            <a:r>
              <a:rPr lang="vi-VN" sz="4400" b="1" spc="-60">
                <a:solidFill>
                  <a:srgbClr val="0070C0"/>
                </a:solidFill>
              </a:rPr>
              <a:t>hàng </a:t>
            </a:r>
            <a:r>
              <a:rPr lang="en-US" sz="4400" b="1" spc="-60">
                <a:solidFill>
                  <a:srgbClr val="0070C0"/>
                </a:solidFill>
              </a:rPr>
              <a:t>nghìn</a:t>
            </a:r>
            <a:r>
              <a:rPr lang="vi-VN" sz="4400" b="1" spc="-60">
                <a:solidFill>
                  <a:schemeClr val="tx1">
                    <a:lumMod val="75000"/>
                    <a:lumOff val="25000"/>
                  </a:schemeClr>
                </a:solidFill>
              </a:rPr>
              <a:t>, ta so sánh chữ số </a:t>
            </a:r>
            <a:r>
              <a:rPr lang="en-US" sz="4400" b="1" spc="-60">
                <a:solidFill>
                  <a:schemeClr val="accent5"/>
                </a:solidFill>
              </a:rPr>
              <a:t>hàng</a:t>
            </a:r>
            <a:r>
              <a:rPr lang="en-US" sz="4400" b="1" spc="-60">
                <a:solidFill>
                  <a:schemeClr val="tx1">
                    <a:lumMod val="75000"/>
                    <a:lumOff val="25000"/>
                  </a:schemeClr>
                </a:solidFill>
              </a:rPr>
              <a:t> </a:t>
            </a:r>
            <a:r>
              <a:rPr lang="en-US" sz="4400" b="1" spc="-60">
                <a:solidFill>
                  <a:schemeClr val="accent5"/>
                </a:solidFill>
              </a:rPr>
              <a:t>trăm</a:t>
            </a:r>
            <a:r>
              <a:rPr lang="vi-VN" sz="4400" b="1" spc="-60">
                <a:solidFill>
                  <a:schemeClr val="tx1">
                    <a:lumMod val="75000"/>
                    <a:lumOff val="25000"/>
                  </a:schemeClr>
                </a:solidFill>
              </a:rPr>
              <a:t> với 5. Nếu chữ số hàng </a:t>
            </a:r>
            <a:r>
              <a:rPr lang="en-US" sz="4400" b="1" spc="-60">
                <a:solidFill>
                  <a:schemeClr val="tx1">
                    <a:lumMod val="75000"/>
                    <a:lumOff val="25000"/>
                  </a:schemeClr>
                </a:solidFill>
              </a:rPr>
              <a:t>trăm</a:t>
            </a:r>
            <a:r>
              <a:rPr lang="vi-VN" sz="4400" b="1" spc="-60">
                <a:solidFill>
                  <a:schemeClr val="tx1">
                    <a:lumMod val="75000"/>
                    <a:lumOff val="25000"/>
                  </a:schemeClr>
                </a:solidFill>
              </a:rPr>
              <a:t> bé hơn 5 thì làm tròn xuống, còn lại thì làm tròn lên.</a:t>
            </a:r>
            <a:endParaRPr lang="en-US" sz="4400" b="1" spc="-60">
              <a:solidFill>
                <a:schemeClr val="tx1">
                  <a:lumMod val="75000"/>
                  <a:lumOff val="25000"/>
                </a:schemeClr>
              </a:solidFill>
            </a:endParaRPr>
          </a:p>
        </p:txBody>
      </p:sp>
      <p:grpSp>
        <p:nvGrpSpPr>
          <p:cNvPr id="4" name="Tia số">
            <a:extLst>
              <a:ext uri="{FF2B5EF4-FFF2-40B4-BE49-F238E27FC236}">
                <a16:creationId xmlns:a16="http://schemas.microsoft.com/office/drawing/2014/main" id="{B1B3CD77-6AF2-9D19-8D7B-C9097487826A}"/>
              </a:ext>
            </a:extLst>
          </p:cNvPr>
          <p:cNvGrpSpPr/>
          <p:nvPr/>
        </p:nvGrpSpPr>
        <p:grpSpPr>
          <a:xfrm>
            <a:off x="2254280" y="4597888"/>
            <a:ext cx="8042313" cy="2068376"/>
            <a:chOff x="2254280" y="4597888"/>
            <a:chExt cx="8042313" cy="2068376"/>
          </a:xfrm>
        </p:grpSpPr>
        <p:sp>
          <p:nvSpPr>
            <p:cNvPr id="5" name="Khung tia số">
              <a:extLst>
                <a:ext uri="{FF2B5EF4-FFF2-40B4-BE49-F238E27FC236}">
                  <a16:creationId xmlns:a16="http://schemas.microsoft.com/office/drawing/2014/main" id="{9B7F24B7-AB54-9B55-EB83-2FF0A497B09D}"/>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HẠM DUYÊN 17 - 9Slide.vn">
              <a:extLst>
                <a:ext uri="{FF2B5EF4-FFF2-40B4-BE49-F238E27FC236}">
                  <a16:creationId xmlns:a16="http://schemas.microsoft.com/office/drawing/2014/main" id="{72656E4C-805F-2423-C021-D4017EFEF965}"/>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7" name="PHẠM DUYÊN 20 - 9Slide.vn">
              <a:extLst>
                <a:ext uri="{FF2B5EF4-FFF2-40B4-BE49-F238E27FC236}">
                  <a16:creationId xmlns:a16="http://schemas.microsoft.com/office/drawing/2014/main" id="{69C0D6E0-53C9-B30D-850F-96AEB77004A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8" name="PHẠM DUYÊN 14 - 9Slide.vn">
              <a:extLst>
                <a:ext uri="{FF2B5EF4-FFF2-40B4-BE49-F238E27FC236}">
                  <a16:creationId xmlns:a16="http://schemas.microsoft.com/office/drawing/2014/main" id="{62B8322C-DDC4-9624-C2E9-D4C6F14DA696}"/>
                </a:ext>
              </a:extLst>
            </p:cNvPr>
            <p:cNvGrpSpPr/>
            <p:nvPr/>
          </p:nvGrpSpPr>
          <p:grpSpPr>
            <a:xfrm>
              <a:off x="2895739" y="5673481"/>
              <a:ext cx="7158990" cy="228600"/>
              <a:chOff x="842010" y="5348492"/>
              <a:chExt cx="7158990" cy="228600"/>
            </a:xfrm>
          </p:grpSpPr>
          <p:cxnSp>
            <p:nvCxnSpPr>
              <p:cNvPr id="17" name="Straight Arrow Connector 16">
                <a:extLst>
                  <a:ext uri="{FF2B5EF4-FFF2-40B4-BE49-F238E27FC236}">
                    <a16:creationId xmlns:a16="http://schemas.microsoft.com/office/drawing/2014/main" id="{380ACBBB-DE65-1491-D7B3-E9C5749A62C6}"/>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45E78-4D12-0414-F530-4FF90895EBD3}"/>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5A3A66-9B81-6FD9-3D8B-AD719F41C417}"/>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C3226C-10D2-74A8-0D0A-B6DBC5C65458}"/>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F1DF78-3573-CF14-91CD-678F41A73088}"/>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418154-991C-DF94-4974-3AF73AD646A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24E2C6-1C04-57DE-4344-E606F32C639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516D6F-9CE0-3BA0-BC96-47C764DE888C}"/>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96C675-F825-06E7-0089-08C2275AADFA}"/>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2416CD-C559-50B0-716D-BE267649FE2D}"/>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E18D1B-B036-0B69-5058-09D3A54CB78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 name="PHẠM DUYÊN 15 - 9Slide.vn">
              <a:extLst>
                <a:ext uri="{FF2B5EF4-FFF2-40B4-BE49-F238E27FC236}">
                  <a16:creationId xmlns:a16="http://schemas.microsoft.com/office/drawing/2014/main" id="{6DD77F66-6F73-A3C8-0423-662D5D6C1E0C}"/>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0" name="PHẠM DUYÊN 16 - 9Slide.vn">
              <a:extLst>
                <a:ext uri="{FF2B5EF4-FFF2-40B4-BE49-F238E27FC236}">
                  <a16:creationId xmlns:a16="http://schemas.microsoft.com/office/drawing/2014/main" id="{EB8998FB-2C2C-922D-58F8-9F19FA0C462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1" name="PHẠM DUYÊN 18 - 9Slide.vn">
              <a:extLst>
                <a:ext uri="{FF2B5EF4-FFF2-40B4-BE49-F238E27FC236}">
                  <a16:creationId xmlns:a16="http://schemas.microsoft.com/office/drawing/2014/main" id="{4FF433E2-ABBE-F4FF-088A-F0A5486662FB}"/>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12" name="PHẠM DUYÊN 19 - 9Slide.vn">
              <a:extLst>
                <a:ext uri="{FF2B5EF4-FFF2-40B4-BE49-F238E27FC236}">
                  <a16:creationId xmlns:a16="http://schemas.microsoft.com/office/drawing/2014/main" id="{6A70D515-F5A5-54EC-D181-F9F6C242BE9D}"/>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13" name="6">
              <a:extLst>
                <a:ext uri="{FF2B5EF4-FFF2-40B4-BE49-F238E27FC236}">
                  <a16:creationId xmlns:a16="http://schemas.microsoft.com/office/drawing/2014/main" id="{00D6D312-C316-4E17-4BDE-12849170974C}"/>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14" name="PHẠM DUYÊN 22 - 9Slide.vn">
              <a:extLst>
                <a:ext uri="{FF2B5EF4-FFF2-40B4-BE49-F238E27FC236}">
                  <a16:creationId xmlns:a16="http://schemas.microsoft.com/office/drawing/2014/main" id="{AA8F0FBD-0FC3-329A-A1EE-DB5525B43DD6}"/>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15" name="PHẠM DUYÊN 23 - 9Slide.vn">
              <a:extLst>
                <a:ext uri="{FF2B5EF4-FFF2-40B4-BE49-F238E27FC236}">
                  <a16:creationId xmlns:a16="http://schemas.microsoft.com/office/drawing/2014/main" id="{F8EBEB61-B484-5711-3E2D-C83DD93B8FEF}"/>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16" name="PHẠM DUYÊN 24 - 9Slide.vn">
              <a:extLst>
                <a:ext uri="{FF2B5EF4-FFF2-40B4-BE49-F238E27FC236}">
                  <a16:creationId xmlns:a16="http://schemas.microsoft.com/office/drawing/2014/main" id="{3954BB8B-CC70-BD23-70F9-141EEFE65052}"/>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9" name="khung tròn xuống">
            <a:extLst>
              <a:ext uri="{FF2B5EF4-FFF2-40B4-BE49-F238E27FC236}">
                <a16:creationId xmlns:a16="http://schemas.microsoft.com/office/drawing/2014/main" id="{E1405092-F979-CA99-F401-27E28A661A5D}"/>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0" name="Khung tròn lên">
            <a:extLst>
              <a:ext uri="{FF2B5EF4-FFF2-40B4-BE49-F238E27FC236}">
                <a16:creationId xmlns:a16="http://schemas.microsoft.com/office/drawing/2014/main" id="{87E41C7B-81BD-CC81-11FA-9592C7E0D5DF}"/>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1" name="Làm tròn lên">
            <a:extLst>
              <a:ext uri="{FF2B5EF4-FFF2-40B4-BE49-F238E27FC236}">
                <a16:creationId xmlns:a16="http://schemas.microsoft.com/office/drawing/2014/main" id="{4CC7D000-E67F-3657-77FC-707BD45C0533}"/>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2" name="5">
            <a:extLst>
              <a:ext uri="{FF2B5EF4-FFF2-40B4-BE49-F238E27FC236}">
                <a16:creationId xmlns:a16="http://schemas.microsoft.com/office/drawing/2014/main" id="{0D3C9223-CDF7-08FA-B8AE-409C46198227}"/>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5" name="5">
            <a:extLst>
              <a:ext uri="{FF2B5EF4-FFF2-40B4-BE49-F238E27FC236}">
                <a16:creationId xmlns:a16="http://schemas.microsoft.com/office/drawing/2014/main" id="{965CD098-4503-3472-640D-77FBBC378007}"/>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71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Tia số">
            <a:extLst>
              <a:ext uri="{FF2B5EF4-FFF2-40B4-BE49-F238E27FC236}">
                <a16:creationId xmlns:a16="http://schemas.microsoft.com/office/drawing/2014/main" id="{D4B266CD-FFFB-88B7-FFF4-3EC85D72CF24}"/>
              </a:ext>
            </a:extLst>
          </p:cNvPr>
          <p:cNvGrpSpPr/>
          <p:nvPr/>
        </p:nvGrpSpPr>
        <p:grpSpPr>
          <a:xfrm>
            <a:off x="2254280" y="4597888"/>
            <a:ext cx="8042313" cy="2068376"/>
            <a:chOff x="2254280" y="4597888"/>
            <a:chExt cx="8042313" cy="2068376"/>
          </a:xfrm>
        </p:grpSpPr>
        <p:sp>
          <p:nvSpPr>
            <p:cNvPr id="53" name="Khung tia số">
              <a:extLst>
                <a:ext uri="{FF2B5EF4-FFF2-40B4-BE49-F238E27FC236}">
                  <a16:creationId xmlns:a16="http://schemas.microsoft.com/office/drawing/2014/main" id="{BFA82591-24D6-2339-0EDE-F5682F63AC88}"/>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HẠM DUYÊN 17 - 9Slide.vn">
              <a:extLst>
                <a:ext uri="{FF2B5EF4-FFF2-40B4-BE49-F238E27FC236}">
                  <a16:creationId xmlns:a16="http://schemas.microsoft.com/office/drawing/2014/main" id="{94BC2447-A352-4D38-B713-511010D0F781}"/>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21" name="PHẠM DUYÊN 20 - 9Slide.vn">
              <a:extLst>
                <a:ext uri="{FF2B5EF4-FFF2-40B4-BE49-F238E27FC236}">
                  <a16:creationId xmlns:a16="http://schemas.microsoft.com/office/drawing/2014/main" id="{E5EB4631-4423-627B-0A7F-54153A4E43C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4" name="PHẠM DUYÊN 14 - 9Slide.vn">
              <a:extLst>
                <a:ext uri="{FF2B5EF4-FFF2-40B4-BE49-F238E27FC236}">
                  <a16:creationId xmlns:a16="http://schemas.microsoft.com/office/drawing/2014/main" id="{0FFE8B90-1AF0-325D-B6CA-59CBB1FCDB0A}"/>
                </a:ext>
              </a:extLst>
            </p:cNvPr>
            <p:cNvGrpSpPr/>
            <p:nvPr/>
          </p:nvGrpSpPr>
          <p:grpSpPr>
            <a:xfrm>
              <a:off x="2895739" y="5673481"/>
              <a:ext cx="7158990" cy="228600"/>
              <a:chOff x="842010" y="5348492"/>
              <a:chExt cx="7158990" cy="228600"/>
            </a:xfrm>
          </p:grpSpPr>
          <p:cxnSp>
            <p:nvCxnSpPr>
              <p:cNvPr id="5" name="Straight Arrow Connector 4">
                <a:extLst>
                  <a:ext uri="{FF2B5EF4-FFF2-40B4-BE49-F238E27FC236}">
                    <a16:creationId xmlns:a16="http://schemas.microsoft.com/office/drawing/2014/main" id="{CC66522D-65CC-523A-93EF-FAF7E9EE542F}"/>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CA9A5A-FFBC-6C6E-2F8B-5F4B6EB3558C}"/>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326DF58-5B21-FD11-329E-9491F5E03E65}"/>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155B20-0473-9FE0-DEEA-35D65C87B64D}"/>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54133F-46FB-B4A0-CD0D-1DDAD3D4FA03}"/>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51FFD6-4F7D-0843-CA9F-0D2EB27736D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FDBC39-754F-DB75-8B84-2472D1797B4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CD9EF1-C3FE-D869-4D58-A74FBEFF7CA4}"/>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2EACEE-BADB-E143-3A87-6F1173965E71}"/>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2C430B-E82A-3C72-543F-AD3D53ADEEF8}"/>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AD7F8B-9BE2-A6AA-D7CA-15238478AFC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PHẠM DUYÊN 15 - 9Slide.vn">
              <a:extLst>
                <a:ext uri="{FF2B5EF4-FFF2-40B4-BE49-F238E27FC236}">
                  <a16:creationId xmlns:a16="http://schemas.microsoft.com/office/drawing/2014/main" id="{3F86EA5A-4B35-9CC7-0D3E-28B8C4F9E3D9}"/>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7" name="PHẠM DUYÊN 16 - 9Slide.vn">
              <a:extLst>
                <a:ext uri="{FF2B5EF4-FFF2-40B4-BE49-F238E27FC236}">
                  <a16:creationId xmlns:a16="http://schemas.microsoft.com/office/drawing/2014/main" id="{65C424CA-DFAE-F54B-94BA-C472A70B6D5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9" name="PHẠM DUYÊN 18 - 9Slide.vn">
              <a:extLst>
                <a:ext uri="{FF2B5EF4-FFF2-40B4-BE49-F238E27FC236}">
                  <a16:creationId xmlns:a16="http://schemas.microsoft.com/office/drawing/2014/main" id="{98D8CC6F-D0EE-09E6-223F-6E8DC556F2E7}"/>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20" name="PHẠM DUYÊN 19 - 9Slide.vn">
              <a:extLst>
                <a:ext uri="{FF2B5EF4-FFF2-40B4-BE49-F238E27FC236}">
                  <a16:creationId xmlns:a16="http://schemas.microsoft.com/office/drawing/2014/main" id="{13478381-AF81-C3D8-E2E8-FAA675CC9E61}"/>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22" name="6">
              <a:extLst>
                <a:ext uri="{FF2B5EF4-FFF2-40B4-BE49-F238E27FC236}">
                  <a16:creationId xmlns:a16="http://schemas.microsoft.com/office/drawing/2014/main" id="{19C75C4F-EA01-F4DA-846D-2A7F4C1C174D}"/>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23" name="PHẠM DUYÊN 22 - 9Slide.vn">
              <a:extLst>
                <a:ext uri="{FF2B5EF4-FFF2-40B4-BE49-F238E27FC236}">
                  <a16:creationId xmlns:a16="http://schemas.microsoft.com/office/drawing/2014/main" id="{8A970DD5-B482-D54D-6B87-4427A234E6E4}"/>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24" name="PHẠM DUYÊN 23 - 9Slide.vn">
              <a:extLst>
                <a:ext uri="{FF2B5EF4-FFF2-40B4-BE49-F238E27FC236}">
                  <a16:creationId xmlns:a16="http://schemas.microsoft.com/office/drawing/2014/main" id="{259A3C19-ACA6-4F8E-3FD9-BFBB97F04D3E}"/>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25" name="PHẠM DUYÊN 24 - 9Slide.vn">
              <a:extLst>
                <a:ext uri="{FF2B5EF4-FFF2-40B4-BE49-F238E27FC236}">
                  <a16:creationId xmlns:a16="http://schemas.microsoft.com/office/drawing/2014/main" id="{43865C39-7A89-4CF9-E768-DE6AC4963B26}"/>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6" name="khoanh tròn">
            <a:extLst>
              <a:ext uri="{FF2B5EF4-FFF2-40B4-BE49-F238E27FC236}">
                <a16:creationId xmlns:a16="http://schemas.microsoft.com/office/drawing/2014/main" id="{2BDF8620-64C6-6749-5E2A-0263AE63BF24}"/>
              </a:ext>
            </a:extLst>
          </p:cNvPr>
          <p:cNvSpPr/>
          <p:nvPr/>
        </p:nvSpPr>
        <p:spPr>
          <a:xfrm>
            <a:off x="6156119" y="5577662"/>
            <a:ext cx="602666" cy="838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27" name="khung tròn xuống">
            <a:extLst>
              <a:ext uri="{FF2B5EF4-FFF2-40B4-BE49-F238E27FC236}">
                <a16:creationId xmlns:a16="http://schemas.microsoft.com/office/drawing/2014/main" id="{8BD86F47-E16D-81F6-7ABF-F4EB6B02C57E}"/>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8" name="Khung tròn lên">
            <a:extLst>
              <a:ext uri="{FF2B5EF4-FFF2-40B4-BE49-F238E27FC236}">
                <a16:creationId xmlns:a16="http://schemas.microsoft.com/office/drawing/2014/main" id="{43B36848-FE81-1594-B8AD-F82F4126EA47}"/>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9" name="Làm tròn lên">
            <a:extLst>
              <a:ext uri="{FF2B5EF4-FFF2-40B4-BE49-F238E27FC236}">
                <a16:creationId xmlns:a16="http://schemas.microsoft.com/office/drawing/2014/main" id="{19FE7400-42D3-B940-9220-574E2186E701}"/>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0" name="5">
            <a:extLst>
              <a:ext uri="{FF2B5EF4-FFF2-40B4-BE49-F238E27FC236}">
                <a16:creationId xmlns:a16="http://schemas.microsoft.com/office/drawing/2014/main" id="{D4099356-6B64-51BD-9416-441950A2E192}"/>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1" name="tia số">
            <a:extLst>
              <a:ext uri="{FF2B5EF4-FFF2-40B4-BE49-F238E27FC236}">
                <a16:creationId xmlns:a16="http://schemas.microsoft.com/office/drawing/2014/main" id="{350CE19A-4F8E-39C5-403E-00F4BC1FE770}"/>
              </a:ext>
            </a:extLst>
          </p:cNvPr>
          <p:cNvSpPr/>
          <p:nvPr/>
        </p:nvSpPr>
        <p:spPr>
          <a:xfrm>
            <a:off x="6913159" y="5885672"/>
            <a:ext cx="1958343" cy="57915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7</a:t>
            </a:r>
            <a:endParaRPr lang="vi-VN" sz="3200" b="1" dirty="0">
              <a:solidFill>
                <a:srgbClr val="FF0000"/>
              </a:solidFill>
              <a:latin typeface="Cambria" panose="02040503050406030204" pitchFamily="18" charset="0"/>
              <a:ea typeface="Cambria" panose="02040503050406030204" pitchFamily="18" charset="0"/>
            </a:endParaRPr>
          </a:p>
        </p:txBody>
      </p:sp>
      <p:sp>
        <p:nvSpPr>
          <p:cNvPr id="32" name="Rounded Rectangular Callout 2">
            <a:extLst>
              <a:ext uri="{FF2B5EF4-FFF2-40B4-BE49-F238E27FC236}">
                <a16:creationId xmlns:a16="http://schemas.microsoft.com/office/drawing/2014/main" id="{5C0F1603-C2CA-0C33-28D3-1F82397F7F47}"/>
              </a:ext>
            </a:extLst>
          </p:cNvPr>
          <p:cNvSpPr/>
          <p:nvPr/>
        </p:nvSpPr>
        <p:spPr>
          <a:xfrm>
            <a:off x="1085851" y="471012"/>
            <a:ext cx="3848100" cy="1896903"/>
          </a:xfrm>
          <a:prstGeom prst="wedgeRoundRectCallout">
            <a:avLst>
              <a:gd name="adj1" fmla="val -46905"/>
              <a:gd name="adj2" fmla="val 7056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latin typeface="Arial" panose="020B0604020202020204" pitchFamily="34" charset="0"/>
                <a:cs typeface="Arial" panose="020B0604020202020204" pitchFamily="34" charset="0"/>
              </a:rPr>
              <a:t>Khi </a:t>
            </a:r>
            <a:r>
              <a:rPr lang="en-US" sz="2800" dirty="0" err="1">
                <a:solidFill>
                  <a:prstClr val="black"/>
                </a:solidFill>
                <a:latin typeface="Arial" panose="020B0604020202020204" pitchFamily="34" charset="0"/>
                <a:cs typeface="Arial" panose="020B0604020202020204" pitchFamily="34" charset="0"/>
              </a:rPr>
              <a:t>làm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tròn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hàng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nghìn</a:t>
            </a:r>
            <a:r>
              <a:rPr lang="en-US" sz="2800" dirty="0">
                <a:solidFill>
                  <a:prstClr val="black"/>
                </a:solidFill>
                <a:latin typeface="Arial" panose="020B0604020202020204" pitchFamily="34" charset="0"/>
                <a:cs typeface="Arial" panose="020B0604020202020204" pitchFamily="34" charset="0"/>
              </a:rPr>
              <a:t>, ta so </a:t>
            </a:r>
            <a:r>
              <a:rPr lang="en-US" sz="2800" dirty="0" err="1">
                <a:solidFill>
                  <a:prstClr val="black"/>
                </a:solidFill>
                <a:latin typeface="Arial" panose="020B0604020202020204" pitchFamily="34" charset="0"/>
                <a:cs typeface="Arial" panose="020B0604020202020204" pitchFamily="34" charset="0"/>
              </a:rPr>
              <a:t>sánh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hàng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trăm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với</a:t>
            </a:r>
            <a:r>
              <a:rPr lang="en-US" sz="2800" dirty="0">
                <a:solidFill>
                  <a:prstClr val="black"/>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a:t>
            </a:r>
            <a:r>
              <a:rPr lang="en-US" sz="2800" dirty="0">
                <a:solidFill>
                  <a:prstClr val="black"/>
                </a:solidFill>
                <a:latin typeface="Arial" panose="020B0604020202020204" pitchFamily="34" charset="0"/>
                <a:cs typeface="Arial" panose="020B0604020202020204" pitchFamily="34" charset="0"/>
              </a:rPr>
              <a:t>. </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6A7D21E-F08F-E91C-3518-31ADBB9624A4}"/>
              </a:ext>
            </a:extLst>
          </p:cNvPr>
          <p:cNvSpPr/>
          <p:nvPr/>
        </p:nvSpPr>
        <p:spPr>
          <a:xfrm>
            <a:off x="5229225" y="619125"/>
            <a:ext cx="5781675" cy="3429000"/>
          </a:xfrm>
          <a:prstGeom prst="round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CC73FC-8AB8-4054-3F20-55DA93E16E68}"/>
              </a:ext>
            </a:extLst>
          </p:cNvPr>
          <p:cNvSpPr txBox="1"/>
          <p:nvPr/>
        </p:nvSpPr>
        <p:spPr>
          <a:xfrm>
            <a:off x="5343525" y="83820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11 678</a:t>
            </a:r>
          </a:p>
        </p:txBody>
      </p:sp>
      <p:cxnSp>
        <p:nvCxnSpPr>
          <p:cNvPr id="36" name="Mũi tên 1">
            <a:extLst>
              <a:ext uri="{FF2B5EF4-FFF2-40B4-BE49-F238E27FC236}">
                <a16:creationId xmlns:a16="http://schemas.microsoft.com/office/drawing/2014/main" id="{F2E0C5B9-1D57-2F7A-F60C-A8AE98F5A2F6}"/>
              </a:ext>
            </a:extLst>
          </p:cNvPr>
          <p:cNvCxnSpPr>
            <a:cxnSpLocks/>
          </p:cNvCxnSpPr>
          <p:nvPr/>
        </p:nvCxnSpPr>
        <p:spPr>
          <a:xfrm>
            <a:off x="6610350" y="1133475"/>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D20386-5EE8-4792-1C51-95196296E138}"/>
              </a:ext>
            </a:extLst>
          </p:cNvPr>
          <p:cNvSpPr txBox="1"/>
          <p:nvPr/>
        </p:nvSpPr>
        <p:spPr>
          <a:xfrm>
            <a:off x="6896100" y="581025"/>
            <a:ext cx="1847850" cy="523220"/>
          </a:xfrm>
          <a:prstGeom prst="rect">
            <a:avLst/>
          </a:prstGeom>
          <a:noFill/>
        </p:spPr>
        <p:txBody>
          <a:bodyPr wrap="square" rtlCol="0">
            <a:spAutoFit/>
          </a:bodyPr>
          <a:lstStyle/>
          <a:p>
            <a:r>
              <a:rPr lang="en-US" sz="2800" err="1">
                <a:latin typeface="Arial" panose="020B0604020202020204" pitchFamily="34" charset="0"/>
                <a:cs typeface="Arial" panose="020B0604020202020204" pitchFamily="34" charset="0"/>
              </a:rPr>
              <a:t>vì</a:t>
            </a:r>
            <a:r>
              <a:rPr lang="en-US" sz="2800">
                <a:latin typeface="Arial" panose="020B0604020202020204" pitchFamily="34" charset="0"/>
                <a:cs typeface="Arial" panose="020B0604020202020204" pitchFamily="34" charset="0"/>
              </a:rPr>
              <a:t> </a:t>
            </a:r>
            <a:r>
              <a:rPr lang="en-US" sz="2800">
                <a:solidFill>
                  <a:srgbClr val="FF0000"/>
                </a:solidFill>
                <a:latin typeface="Arial" panose="020B0604020202020204" pitchFamily="34" charset="0"/>
                <a:cs typeface="Arial" panose="020B0604020202020204" pitchFamily="34" charset="0"/>
              </a:rPr>
              <a:t>1 &lt; </a:t>
            </a:r>
            <a:r>
              <a:rPr lang="en-US" sz="2800" dirty="0">
                <a:solidFill>
                  <a:srgbClr val="FF0000"/>
                </a:solidFill>
                <a:latin typeface="Arial" panose="020B0604020202020204" pitchFamily="34" charset="0"/>
                <a:cs typeface="Arial" panose="020B0604020202020204" pitchFamily="34" charset="0"/>
              </a:rPr>
              <a:t>5</a:t>
            </a:r>
          </a:p>
        </p:txBody>
      </p:sp>
      <p:sp>
        <p:nvSpPr>
          <p:cNvPr id="38" name="Tròn lên 1">
            <a:extLst>
              <a:ext uri="{FF2B5EF4-FFF2-40B4-BE49-F238E27FC236}">
                <a16:creationId xmlns:a16="http://schemas.microsoft.com/office/drawing/2014/main" id="{D582049E-2446-6AD8-09C3-FDBB3DD4F712}"/>
              </a:ext>
            </a:extLst>
          </p:cNvPr>
          <p:cNvSpPr txBox="1"/>
          <p:nvPr/>
        </p:nvSpPr>
        <p:spPr>
          <a:xfrm>
            <a:off x="6615285" y="1172230"/>
            <a:ext cx="2771774"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tròn</a:t>
            </a:r>
            <a:r>
              <a:rPr lang="en-US" sz="2800">
                <a:solidFill>
                  <a:srgbClr val="FF0000"/>
                </a:solidFill>
                <a:latin typeface="Arial" panose="020B0604020202020204" pitchFamily="34" charset="0"/>
                <a:cs typeface="Arial" panose="020B0604020202020204" pitchFamily="34" charset="0"/>
              </a:rPr>
              <a:t> xuống</a:t>
            </a:r>
            <a:endParaRPr lang="en-US" sz="2800" dirty="0">
              <a:solidFill>
                <a:srgbClr val="FF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515209D-A9F0-7BAF-484E-2039508A928C}"/>
              </a:ext>
            </a:extLst>
          </p:cNvPr>
          <p:cNvSpPr txBox="1"/>
          <p:nvPr/>
        </p:nvSpPr>
        <p:spPr>
          <a:xfrm>
            <a:off x="9239250" y="885825"/>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10 </a:t>
            </a:r>
            <a:r>
              <a:rPr lang="en-US" sz="2800" dirty="0">
                <a:latin typeface="Arial" panose="020B0604020202020204" pitchFamily="34" charset="0"/>
                <a:cs typeface="Arial" panose="020B0604020202020204" pitchFamily="34" charset="0"/>
              </a:rPr>
              <a:t>000</a:t>
            </a:r>
          </a:p>
        </p:txBody>
      </p:sp>
      <p:sp>
        <p:nvSpPr>
          <p:cNvPr id="40" name="TextBox 39">
            <a:extLst>
              <a:ext uri="{FF2B5EF4-FFF2-40B4-BE49-F238E27FC236}">
                <a16:creationId xmlns:a16="http://schemas.microsoft.com/office/drawing/2014/main" id="{8AB0C1CA-F3AC-3D7D-62EB-CB3DB97C5987}"/>
              </a:ext>
            </a:extLst>
          </p:cNvPr>
          <p:cNvSpPr txBox="1"/>
          <p:nvPr/>
        </p:nvSpPr>
        <p:spPr>
          <a:xfrm>
            <a:off x="5372100" y="1914525"/>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17 051</a:t>
            </a:r>
            <a:endParaRPr lang="en-US" sz="2800" dirty="0">
              <a:latin typeface="Arial" panose="020B0604020202020204" pitchFamily="34" charset="0"/>
              <a:cs typeface="Arial" panose="020B0604020202020204" pitchFamily="34" charset="0"/>
            </a:endParaRPr>
          </a:p>
        </p:txBody>
      </p:sp>
      <p:cxnSp>
        <p:nvCxnSpPr>
          <p:cNvPr id="41" name="Mũi tên 2">
            <a:extLst>
              <a:ext uri="{FF2B5EF4-FFF2-40B4-BE49-F238E27FC236}">
                <a16:creationId xmlns:a16="http://schemas.microsoft.com/office/drawing/2014/main" id="{425CAA2A-DE87-3E56-9D0B-8F72B46F91F9}"/>
              </a:ext>
            </a:extLst>
          </p:cNvPr>
          <p:cNvCxnSpPr>
            <a:cxnSpLocks/>
          </p:cNvCxnSpPr>
          <p:nvPr/>
        </p:nvCxnSpPr>
        <p:spPr>
          <a:xfrm>
            <a:off x="6638925" y="2209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143575-75BE-A48C-C900-B7DB65E8770D}"/>
              </a:ext>
            </a:extLst>
          </p:cNvPr>
          <p:cNvSpPr txBox="1"/>
          <p:nvPr/>
        </p:nvSpPr>
        <p:spPr>
          <a:xfrm>
            <a:off x="6924675" y="1657350"/>
            <a:ext cx="1847850" cy="523220"/>
          </a:xfrm>
          <a:prstGeom prst="rect">
            <a:avLst/>
          </a:prstGeom>
          <a:noFill/>
        </p:spPr>
        <p:txBody>
          <a:bodyPr wrap="square" rtlCol="0">
            <a:spAutoFit/>
          </a:bodyPr>
          <a:lstStyle/>
          <a:p>
            <a:r>
              <a:rPr lang="en-US" sz="2800" err="1">
                <a:latin typeface="Arial" panose="020B0604020202020204" pitchFamily="34" charset="0"/>
                <a:cs typeface="Arial" panose="020B0604020202020204" pitchFamily="34" charset="0"/>
              </a:rPr>
              <a:t>vì</a:t>
            </a:r>
            <a:r>
              <a:rPr lang="en-US" sz="2800">
                <a:latin typeface="Arial" panose="020B0604020202020204" pitchFamily="34" charset="0"/>
                <a:cs typeface="Arial" panose="020B0604020202020204" pitchFamily="34" charset="0"/>
              </a:rPr>
              <a:t> </a:t>
            </a:r>
            <a:r>
              <a:rPr lang="en-US" sz="2800">
                <a:solidFill>
                  <a:srgbClr val="FF0000"/>
                </a:solidFill>
                <a:latin typeface="Arial" panose="020B0604020202020204" pitchFamily="34" charset="0"/>
                <a:cs typeface="Arial" panose="020B0604020202020204" pitchFamily="34" charset="0"/>
              </a:rPr>
              <a:t>7 &gt; </a:t>
            </a:r>
            <a:r>
              <a:rPr lang="en-US" sz="2800" dirty="0">
                <a:solidFill>
                  <a:srgbClr val="FF0000"/>
                </a:solidFill>
                <a:latin typeface="Arial" panose="020B0604020202020204" pitchFamily="34" charset="0"/>
                <a:cs typeface="Arial" panose="020B0604020202020204" pitchFamily="34" charset="0"/>
              </a:rPr>
              <a:t>5</a:t>
            </a:r>
          </a:p>
        </p:txBody>
      </p:sp>
      <p:sp>
        <p:nvSpPr>
          <p:cNvPr id="43" name="Tròn xuống">
            <a:extLst>
              <a:ext uri="{FF2B5EF4-FFF2-40B4-BE49-F238E27FC236}">
                <a16:creationId xmlns:a16="http://schemas.microsoft.com/office/drawing/2014/main" id="{6F5794C6-CA4A-3C33-B486-6869654DD610}"/>
              </a:ext>
            </a:extLst>
          </p:cNvPr>
          <p:cNvSpPr txBox="1"/>
          <p:nvPr/>
        </p:nvSpPr>
        <p:spPr>
          <a:xfrm>
            <a:off x="6543674" y="2181225"/>
            <a:ext cx="2962275"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tròn</a:t>
            </a:r>
            <a:r>
              <a:rPr lang="en-US" sz="2800">
                <a:solidFill>
                  <a:srgbClr val="FF0000"/>
                </a:solidFill>
                <a:latin typeface="Arial" panose="020B0604020202020204" pitchFamily="34" charset="0"/>
                <a:cs typeface="Arial" panose="020B0604020202020204" pitchFamily="34" charset="0"/>
              </a:rPr>
              <a:t> lên</a:t>
            </a:r>
            <a:endParaRPr lang="en-US" sz="2800" dirty="0">
              <a:solidFill>
                <a:srgbClr val="FF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9386C3F-5FEE-C235-9808-A4E32D68F8F2}"/>
              </a:ext>
            </a:extLst>
          </p:cNvPr>
          <p:cNvSpPr txBox="1"/>
          <p:nvPr/>
        </p:nvSpPr>
        <p:spPr>
          <a:xfrm>
            <a:off x="9267825" y="1962150"/>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20 </a:t>
            </a:r>
            <a:r>
              <a:rPr lang="en-US" sz="2800" dirty="0">
                <a:latin typeface="Arial" panose="020B0604020202020204" pitchFamily="34" charset="0"/>
                <a:cs typeface="Arial" panose="020B0604020202020204" pitchFamily="34" charset="0"/>
              </a:rPr>
              <a:t>000</a:t>
            </a:r>
          </a:p>
        </p:txBody>
      </p:sp>
      <p:sp>
        <p:nvSpPr>
          <p:cNvPr id="45" name="TextBox 44">
            <a:extLst>
              <a:ext uri="{FF2B5EF4-FFF2-40B4-BE49-F238E27FC236}">
                <a16:creationId xmlns:a16="http://schemas.microsoft.com/office/drawing/2014/main" id="{60DE3F99-5847-10EE-A3A4-F46933BB8510}"/>
              </a:ext>
            </a:extLst>
          </p:cNvPr>
          <p:cNvSpPr txBox="1"/>
          <p:nvPr/>
        </p:nvSpPr>
        <p:spPr>
          <a:xfrm>
            <a:off x="5400675" y="3057525"/>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15 001</a:t>
            </a:r>
            <a:endParaRPr lang="en-US" sz="2800" dirty="0">
              <a:latin typeface="Arial" panose="020B0604020202020204" pitchFamily="34" charset="0"/>
              <a:cs typeface="Arial" panose="020B0604020202020204" pitchFamily="34" charset="0"/>
            </a:endParaRPr>
          </a:p>
        </p:txBody>
      </p:sp>
      <p:cxnSp>
        <p:nvCxnSpPr>
          <p:cNvPr id="46" name="Mũi tên 3">
            <a:extLst>
              <a:ext uri="{FF2B5EF4-FFF2-40B4-BE49-F238E27FC236}">
                <a16:creationId xmlns:a16="http://schemas.microsoft.com/office/drawing/2014/main" id="{83167B71-A874-66D2-E078-B93EB2A2C5E9}"/>
              </a:ext>
            </a:extLst>
          </p:cNvPr>
          <p:cNvCxnSpPr>
            <a:cxnSpLocks/>
          </p:cNvCxnSpPr>
          <p:nvPr/>
        </p:nvCxnSpPr>
        <p:spPr>
          <a:xfrm>
            <a:off x="6667500" y="3352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4540C6-C73E-B07B-52C2-E2DE3248AAD1}"/>
              </a:ext>
            </a:extLst>
          </p:cNvPr>
          <p:cNvSpPr txBox="1"/>
          <p:nvPr/>
        </p:nvSpPr>
        <p:spPr>
          <a:xfrm>
            <a:off x="6953250" y="2800350"/>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 = 5</a:t>
            </a:r>
          </a:p>
        </p:txBody>
      </p:sp>
      <p:sp>
        <p:nvSpPr>
          <p:cNvPr id="48" name="tròn lên 2">
            <a:extLst>
              <a:ext uri="{FF2B5EF4-FFF2-40B4-BE49-F238E27FC236}">
                <a16:creationId xmlns:a16="http://schemas.microsoft.com/office/drawing/2014/main" id="{41984B7A-6F42-7EAE-8DB8-6953C9D9075C}"/>
              </a:ext>
            </a:extLst>
          </p:cNvPr>
          <p:cNvSpPr txBox="1"/>
          <p:nvPr/>
        </p:nvSpPr>
        <p:spPr>
          <a:xfrm>
            <a:off x="6791325" y="3324225"/>
            <a:ext cx="23812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lên</a:t>
            </a:r>
            <a:endParaRPr lang="en-US" sz="2800" dirty="0">
              <a:solidFill>
                <a:srgbClr val="FF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7DC1BB9-FAC2-E870-B18A-818185F89314}"/>
              </a:ext>
            </a:extLst>
          </p:cNvPr>
          <p:cNvSpPr txBox="1"/>
          <p:nvPr/>
        </p:nvSpPr>
        <p:spPr>
          <a:xfrm>
            <a:off x="9296400" y="3105150"/>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20 </a:t>
            </a:r>
            <a:r>
              <a:rPr lang="en-US" sz="2800" dirty="0">
                <a:latin typeface="Arial" panose="020B0604020202020204" pitchFamily="34" charset="0"/>
                <a:cs typeface="Arial" panose="020B0604020202020204" pitchFamily="34" charset="0"/>
              </a:rPr>
              <a:t>000</a:t>
            </a:r>
          </a:p>
        </p:txBody>
      </p:sp>
      <p:sp>
        <p:nvSpPr>
          <p:cNvPr id="50" name="TextBox 49">
            <a:extLst>
              <a:ext uri="{FF2B5EF4-FFF2-40B4-BE49-F238E27FC236}">
                <a16:creationId xmlns:a16="http://schemas.microsoft.com/office/drawing/2014/main" id="{8DDE0F50-8FFE-8271-E595-C0768D40B9FC}"/>
              </a:ext>
            </a:extLst>
          </p:cNvPr>
          <p:cNvSpPr txBox="1"/>
          <p:nvPr/>
        </p:nvSpPr>
        <p:spPr>
          <a:xfrm>
            <a:off x="5518643" y="839219"/>
            <a:ext cx="377902" cy="523220"/>
          </a:xfrm>
          <a:prstGeom prst="rect">
            <a:avLst/>
          </a:prstGeom>
          <a:noFill/>
        </p:spPr>
        <p:txBody>
          <a:bodyPr wrap="square" rtlCol="0">
            <a:spAutoFit/>
          </a:bodyPr>
          <a:lstStyle/>
          <a:p>
            <a:r>
              <a:rPr lang="en-US" sz="2800">
                <a:solidFill>
                  <a:srgbClr val="FF0000"/>
                </a:solidFill>
              </a:rPr>
              <a:t>1</a:t>
            </a:r>
          </a:p>
        </p:txBody>
      </p:sp>
      <p:sp>
        <p:nvSpPr>
          <p:cNvPr id="51" name="TextBox 50">
            <a:extLst>
              <a:ext uri="{FF2B5EF4-FFF2-40B4-BE49-F238E27FC236}">
                <a16:creationId xmlns:a16="http://schemas.microsoft.com/office/drawing/2014/main" id="{F6EE7429-8B5C-329B-DA67-6F579B121007}"/>
              </a:ext>
            </a:extLst>
          </p:cNvPr>
          <p:cNvSpPr txBox="1"/>
          <p:nvPr/>
        </p:nvSpPr>
        <p:spPr>
          <a:xfrm>
            <a:off x="5570518" y="1914525"/>
            <a:ext cx="377902" cy="523220"/>
          </a:xfrm>
          <a:prstGeom prst="rect">
            <a:avLst/>
          </a:prstGeom>
          <a:noFill/>
        </p:spPr>
        <p:txBody>
          <a:bodyPr wrap="square" rtlCol="0">
            <a:spAutoFit/>
          </a:bodyPr>
          <a:lstStyle/>
          <a:p>
            <a:r>
              <a:rPr lang="en-US" sz="2800">
                <a:solidFill>
                  <a:srgbClr val="FF0000"/>
                </a:solidFill>
              </a:rPr>
              <a:t>7</a:t>
            </a:r>
          </a:p>
        </p:txBody>
      </p:sp>
      <p:sp>
        <p:nvSpPr>
          <p:cNvPr id="52" name="TextBox 51">
            <a:extLst>
              <a:ext uri="{FF2B5EF4-FFF2-40B4-BE49-F238E27FC236}">
                <a16:creationId xmlns:a16="http://schemas.microsoft.com/office/drawing/2014/main" id="{1297CA08-C100-6F59-909C-709374EC7501}"/>
              </a:ext>
            </a:extLst>
          </p:cNvPr>
          <p:cNvSpPr txBox="1"/>
          <p:nvPr/>
        </p:nvSpPr>
        <p:spPr>
          <a:xfrm>
            <a:off x="5599093" y="3057525"/>
            <a:ext cx="377902" cy="523220"/>
          </a:xfrm>
          <a:prstGeom prst="rect">
            <a:avLst/>
          </a:prstGeom>
          <a:noFill/>
        </p:spPr>
        <p:txBody>
          <a:bodyPr wrap="square" rtlCol="0">
            <a:spAutoFit/>
          </a:bodyPr>
          <a:lstStyle/>
          <a:p>
            <a:r>
              <a:rPr lang="en-US" sz="2800">
                <a:solidFill>
                  <a:srgbClr val="FF0000"/>
                </a:solidFill>
              </a:rPr>
              <a:t>5</a:t>
            </a:r>
          </a:p>
        </p:txBody>
      </p:sp>
      <p:pic>
        <p:nvPicPr>
          <p:cNvPr id="54" name="Số 5">
            <a:extLst>
              <a:ext uri="{FF2B5EF4-FFF2-40B4-BE49-F238E27FC236}">
                <a16:creationId xmlns:a16="http://schemas.microsoft.com/office/drawing/2014/main" id="{D5B4EEFB-7938-21E7-2363-70EF80AE6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48" y="2796220"/>
            <a:ext cx="2467491" cy="2111485"/>
          </a:xfrm>
          <a:prstGeom prst="rect">
            <a:avLst/>
          </a:prstGeom>
          <a:effectLst>
            <a:outerShdw blurRad="50800" dist="38100" dir="2700000" algn="tl" rotWithShape="0">
              <a:prstClr val="black">
                <a:alpha val="40000"/>
              </a:prstClr>
            </a:outerShdw>
          </a:effectLst>
        </p:spPr>
      </p:pic>
      <p:sp>
        <p:nvSpPr>
          <p:cNvPr id="2" name="tia số">
            <a:extLst>
              <a:ext uri="{FF2B5EF4-FFF2-40B4-BE49-F238E27FC236}">
                <a16:creationId xmlns:a16="http://schemas.microsoft.com/office/drawing/2014/main" id="{0FF181D1-898E-962E-CBE3-1D4B17854ACE}"/>
              </a:ext>
            </a:extLst>
          </p:cNvPr>
          <p:cNvSpPr/>
          <p:nvPr/>
        </p:nvSpPr>
        <p:spPr>
          <a:xfrm>
            <a:off x="3384641" y="5891063"/>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1</a:t>
            </a:r>
            <a:endParaRPr lang="vi-VN" sz="3200" b="1" dirty="0">
              <a:solidFill>
                <a:srgbClr val="FF0000"/>
              </a:solidFill>
              <a:latin typeface="Cambria" panose="02040503050406030204" pitchFamily="18" charset="0"/>
              <a:ea typeface="Cambria" panose="02040503050406030204" pitchFamily="18" charset="0"/>
            </a:endParaRPr>
          </a:p>
        </p:txBody>
      </p:sp>
      <p:sp>
        <p:nvSpPr>
          <p:cNvPr id="55" name="5">
            <a:extLst>
              <a:ext uri="{FF2B5EF4-FFF2-40B4-BE49-F238E27FC236}">
                <a16:creationId xmlns:a16="http://schemas.microsoft.com/office/drawing/2014/main" id="{EC598FA7-3F70-C7B2-9A4E-CA23C4DC1BF8}"/>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29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up)">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22" presetClass="entr" presetSubtype="8" fill="hold" nodeType="afterEffect">
                                  <p:stCondLst>
                                    <p:cond delay="50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wipe(left)">
                                      <p:cBhvr>
                                        <p:cTn id="43" dur="500"/>
                                        <p:tgtEl>
                                          <p:spTgt spid="3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xEl>
                                              <p:pRg st="0" end="0"/>
                                            </p:txEl>
                                          </p:spTgt>
                                        </p:tgtEl>
                                        <p:attrNameLst>
                                          <p:attrName>style.visibility</p:attrName>
                                        </p:attrNameLst>
                                      </p:cBhvr>
                                      <p:to>
                                        <p:strVal val="visible"/>
                                      </p:to>
                                    </p:set>
                                    <p:animEffect transition="in" filter="fade">
                                      <p:cBhvr>
                                        <p:cTn id="48" dur="500"/>
                                        <p:tgtEl>
                                          <p:spTgt spid="3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Effect transition="in" filter="fade">
                                      <p:cBhvr>
                                        <p:cTn id="53" dur="500"/>
                                        <p:tgtEl>
                                          <p:spTgt spid="3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up)">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par>
                          <p:cTn id="73" fill="hold">
                            <p:stCondLst>
                              <p:cond delay="500"/>
                            </p:stCondLst>
                            <p:childTnLst>
                              <p:par>
                                <p:cTn id="74" presetID="22" presetClass="entr" presetSubtype="8" fill="hold" nodeType="afterEffect">
                                  <p:stCondLst>
                                    <p:cond delay="500"/>
                                  </p:stCondLst>
                                  <p:childTnLst>
                                    <p:set>
                                      <p:cBhvr>
                                        <p:cTn id="75" dur="1" fill="hold">
                                          <p:stCondLst>
                                            <p:cond delay="0"/>
                                          </p:stCondLst>
                                        </p:cTn>
                                        <p:tgtEl>
                                          <p:spTgt spid="42">
                                            <p:txEl>
                                              <p:pRg st="0" end="0"/>
                                            </p:txEl>
                                          </p:spTgt>
                                        </p:tgtEl>
                                        <p:attrNameLst>
                                          <p:attrName>style.visibility</p:attrName>
                                        </p:attrNameLst>
                                      </p:cBhvr>
                                      <p:to>
                                        <p:strVal val="visible"/>
                                      </p:to>
                                    </p:set>
                                    <p:animEffect transition="in" filter="wipe(left)">
                                      <p:cBhvr>
                                        <p:cTn id="76" dur="500"/>
                                        <p:tgtEl>
                                          <p:spTgt spid="42">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500"/>
                                        <p:tgtEl>
                                          <p:spTgt spid="4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fade">
                                      <p:cBhvr>
                                        <p:cTn id="91" dur="500"/>
                                        <p:tgtEl>
                                          <p:spTgt spid="45">
                                            <p:txEl>
                                              <p:pRg st="0" end="0"/>
                                            </p:txEl>
                                          </p:spTgt>
                                        </p:tgtEl>
                                      </p:cBhvr>
                                    </p:animEffect>
                                  </p:childTnLst>
                                </p:cTn>
                              </p:par>
                            </p:childTnLst>
                          </p:cTn>
                        </p:par>
                        <p:par>
                          <p:cTn id="92" fill="hold">
                            <p:stCondLst>
                              <p:cond delay="500"/>
                            </p:stCondLst>
                            <p:childTnLst>
                              <p:par>
                                <p:cTn id="93" presetID="22" presetClass="entr" presetSubtype="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up)">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down)">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childTnLst>
                          </p:cTn>
                        </p:par>
                        <p:par>
                          <p:cTn id="106" fill="hold">
                            <p:stCondLst>
                              <p:cond delay="500"/>
                            </p:stCondLst>
                            <p:childTnLst>
                              <p:par>
                                <p:cTn id="107" presetID="22" presetClass="entr" presetSubtype="8" fill="hold" nodeType="afterEffect">
                                  <p:stCondLst>
                                    <p:cond delay="500"/>
                                  </p:stCondLst>
                                  <p:childTnLst>
                                    <p:set>
                                      <p:cBhvr>
                                        <p:cTn id="108" dur="1" fill="hold">
                                          <p:stCondLst>
                                            <p:cond delay="0"/>
                                          </p:stCondLst>
                                        </p:cTn>
                                        <p:tgtEl>
                                          <p:spTgt spid="47">
                                            <p:txEl>
                                              <p:pRg st="0" end="0"/>
                                            </p:txEl>
                                          </p:spTgt>
                                        </p:tgtEl>
                                        <p:attrNameLst>
                                          <p:attrName>style.visibility</p:attrName>
                                        </p:attrNameLst>
                                      </p:cBhvr>
                                      <p:to>
                                        <p:strVal val="visible"/>
                                      </p:to>
                                    </p:set>
                                    <p:animEffect transition="in" filter="wipe(left)">
                                      <p:cBhvr>
                                        <p:cTn id="109" dur="500"/>
                                        <p:tgtEl>
                                          <p:spTgt spid="47">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8">
                                            <p:txEl>
                                              <p:pRg st="0" end="0"/>
                                            </p:txEl>
                                          </p:spTgt>
                                        </p:tgtEl>
                                        <p:attrNameLst>
                                          <p:attrName>style.visibility</p:attrName>
                                        </p:attrNameLst>
                                      </p:cBhvr>
                                      <p:to>
                                        <p:strVal val="visible"/>
                                      </p:to>
                                    </p:set>
                                    <p:animEffect transition="in" filter="fade">
                                      <p:cBhvr>
                                        <p:cTn id="114" dur="500"/>
                                        <p:tgtEl>
                                          <p:spTgt spid="48">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9">
                                            <p:txEl>
                                              <p:pRg st="0" end="0"/>
                                            </p:txEl>
                                          </p:spTgt>
                                        </p:tgtEl>
                                        <p:attrNameLst>
                                          <p:attrName>style.visibility</p:attrName>
                                        </p:attrNameLst>
                                      </p:cBhvr>
                                      <p:to>
                                        <p:strVal val="visible"/>
                                      </p:to>
                                    </p:set>
                                    <p:animEffect transition="in" filter="fade">
                                      <p:cBhvr>
                                        <p:cTn id="119" dur="500"/>
                                        <p:tgtEl>
                                          <p:spTgt spid="4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down)">
                                      <p:cBhvr>
                                        <p:cTn id="124" dur="500"/>
                                        <p:tgtEl>
                                          <p:spTgt spid="27"/>
                                        </p:tgtEl>
                                      </p:cBhvr>
                                    </p:animEffect>
                                  </p:childTnLst>
                                </p:cTn>
                              </p:par>
                            </p:childTnLst>
                          </p:cTn>
                        </p:par>
                        <p:par>
                          <p:cTn id="125" fill="hold">
                            <p:stCondLst>
                              <p:cond delay="500"/>
                            </p:stCondLst>
                            <p:childTnLst>
                              <p:par>
                                <p:cTn id="126" presetID="22" presetClass="entr" presetSubtype="1" fill="hold" grpId="0"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up)">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ipe(down)">
                                      <p:cBhvr>
                                        <p:cTn id="133" dur="500"/>
                                        <p:tgtEl>
                                          <p:spTgt spid="28"/>
                                        </p:tgtEl>
                                      </p:cBhvr>
                                    </p:animEffect>
                                  </p:childTnLst>
                                </p:cTn>
                              </p:par>
                              <p:par>
                                <p:cTn id="134" presetID="53" presetClass="exit" presetSubtype="32" fill="hold" grpId="1" nodeType="withEffect">
                                  <p:stCondLst>
                                    <p:cond delay="0"/>
                                  </p:stCondLst>
                                  <p:childTnLst>
                                    <p:anim calcmode="lin" valueType="num">
                                      <p:cBhvr>
                                        <p:cTn id="135" dur="500"/>
                                        <p:tgtEl>
                                          <p:spTgt spid="26"/>
                                        </p:tgtEl>
                                        <p:attrNameLst>
                                          <p:attrName>ppt_w</p:attrName>
                                        </p:attrNameLst>
                                      </p:cBhvr>
                                      <p:tavLst>
                                        <p:tav tm="0">
                                          <p:val>
                                            <p:strVal val="ppt_w"/>
                                          </p:val>
                                        </p:tav>
                                        <p:tav tm="100000">
                                          <p:val>
                                            <p:fltVal val="0"/>
                                          </p:val>
                                        </p:tav>
                                      </p:tavLst>
                                    </p:anim>
                                    <p:anim calcmode="lin" valueType="num">
                                      <p:cBhvr>
                                        <p:cTn id="136" dur="500"/>
                                        <p:tgtEl>
                                          <p:spTgt spid="26"/>
                                        </p:tgtEl>
                                        <p:attrNameLst>
                                          <p:attrName>ppt_h</p:attrName>
                                        </p:attrNameLst>
                                      </p:cBhvr>
                                      <p:tavLst>
                                        <p:tav tm="0">
                                          <p:val>
                                            <p:strVal val="ppt_h"/>
                                          </p:val>
                                        </p:tav>
                                        <p:tav tm="100000">
                                          <p:val>
                                            <p:fltVal val="0"/>
                                          </p:val>
                                        </p:tav>
                                      </p:tavLst>
                                    </p:anim>
                                    <p:animEffect transition="out" filter="fade">
                                      <p:cBhvr>
                                        <p:cTn id="137" dur="500"/>
                                        <p:tgtEl>
                                          <p:spTgt spid="26"/>
                                        </p:tgtEl>
                                      </p:cBhvr>
                                    </p:animEffect>
                                    <p:set>
                                      <p:cBhvr>
                                        <p:cTn id="138" dur="1" fill="hold">
                                          <p:stCondLst>
                                            <p:cond delay="499"/>
                                          </p:stCondLst>
                                        </p:cTn>
                                        <p:tgtEl>
                                          <p:spTgt spid="26"/>
                                        </p:tgtEl>
                                        <p:attrNameLst>
                                          <p:attrName>style.visibility</p:attrName>
                                        </p:attrNameLst>
                                      </p:cBhvr>
                                      <p:to>
                                        <p:strVal val="hidden"/>
                                      </p:to>
                                    </p:se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wipe(down)">
                                      <p:cBhvr>
                                        <p:cTn id="1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8" grpId="0" animBg="1"/>
      <p:bldP spid="29" grpId="0" animBg="1"/>
      <p:bldP spid="30" grpId="0" animBg="1"/>
      <p:bldP spid="31" grpId="0"/>
      <p:bldP spid="32" grpId="0" animBg="1"/>
      <p:bldP spid="34" grpId="0" animBg="1"/>
      <p:bldP spid="50" grpId="0"/>
      <p:bldP spid="51" grpId="0"/>
      <p:bldP spid="52" grpId="0"/>
      <p:bldP spid="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D">
            <a:extLst>
              <a:ext uri="{FF2B5EF4-FFF2-40B4-BE49-F238E27FC236}">
                <a16:creationId xmlns:a16="http://schemas.microsoft.com/office/drawing/2014/main" id="{577C6119-E049-46A8-A2FE-F0DFFFC29B17}"/>
              </a:ext>
            </a:extLst>
          </p:cNvPr>
          <p:cNvPicPr>
            <a:picLocks noChangeAspect="1"/>
          </p:cNvPicPr>
          <p:nvPr/>
        </p:nvPicPr>
        <p:blipFill rotWithShape="1">
          <a:blip r:embed="rId4"/>
          <a:srcRect l="21193" t="34362" r="22126" b="32266"/>
          <a:stretch/>
        </p:blipFill>
        <p:spPr>
          <a:xfrm>
            <a:off x="4546741" y="334085"/>
            <a:ext cx="2895600" cy="1035702"/>
          </a:xfrm>
          <a:prstGeom prst="rect">
            <a:avLst/>
          </a:prstGeom>
        </p:spPr>
      </p:pic>
      <p:sp>
        <p:nvSpPr>
          <p:cNvPr id="3" name="Ghi nhớ">
            <a:extLst>
              <a:ext uri="{FF2B5EF4-FFF2-40B4-BE49-F238E27FC236}">
                <a16:creationId xmlns:a16="http://schemas.microsoft.com/office/drawing/2014/main" id="{A5353035-B8D8-956B-194C-290F0F1F64CF}"/>
              </a:ext>
            </a:extLst>
          </p:cNvPr>
          <p:cNvSpPr txBox="1"/>
          <p:nvPr/>
        </p:nvSpPr>
        <p:spPr>
          <a:xfrm>
            <a:off x="1065793" y="1446882"/>
            <a:ext cx="10326914" cy="2800767"/>
          </a:xfrm>
          <a:prstGeom prst="rect">
            <a:avLst/>
          </a:prstGeom>
          <a:noFill/>
        </p:spPr>
        <p:txBody>
          <a:bodyPr wrap="square" rtlCol="0">
            <a:spAutoFit/>
          </a:bodyPr>
          <a:lstStyle/>
          <a:p>
            <a:pPr algn="just"/>
            <a:r>
              <a:rPr lang="vi-VN" sz="4400" b="1" spc="-60">
                <a:solidFill>
                  <a:schemeClr val="tx1">
                    <a:lumMod val="75000"/>
                    <a:lumOff val="25000"/>
                  </a:schemeClr>
                </a:solidFill>
              </a:rPr>
              <a:t>Khi làm tròn số đến </a:t>
            </a:r>
            <a:r>
              <a:rPr lang="vi-VN" sz="4400" b="1" spc="-60">
                <a:solidFill>
                  <a:srgbClr val="0070C0"/>
                </a:solidFill>
              </a:rPr>
              <a:t>hàng </a:t>
            </a:r>
            <a:r>
              <a:rPr lang="en-US" sz="4400" b="1" spc="-60">
                <a:solidFill>
                  <a:srgbClr val="0070C0"/>
                </a:solidFill>
              </a:rPr>
              <a:t>chục nghìn</a:t>
            </a:r>
            <a:r>
              <a:rPr lang="vi-VN" sz="4400" b="1" spc="-60">
                <a:solidFill>
                  <a:schemeClr val="tx1">
                    <a:lumMod val="75000"/>
                    <a:lumOff val="25000"/>
                  </a:schemeClr>
                </a:solidFill>
              </a:rPr>
              <a:t>, ta so sánh chữ số </a:t>
            </a:r>
            <a:r>
              <a:rPr lang="en-US" sz="4400" b="1" spc="-60">
                <a:solidFill>
                  <a:schemeClr val="accent5"/>
                </a:solidFill>
              </a:rPr>
              <a:t>hàng</a:t>
            </a:r>
            <a:r>
              <a:rPr lang="en-US" sz="4400" b="1" spc="-60">
                <a:solidFill>
                  <a:schemeClr val="tx1">
                    <a:lumMod val="75000"/>
                    <a:lumOff val="25000"/>
                  </a:schemeClr>
                </a:solidFill>
              </a:rPr>
              <a:t> </a:t>
            </a:r>
            <a:r>
              <a:rPr lang="en-US" sz="4400" b="1" spc="-60">
                <a:solidFill>
                  <a:schemeClr val="accent5"/>
                </a:solidFill>
              </a:rPr>
              <a:t>nghìn</a:t>
            </a:r>
            <a:r>
              <a:rPr lang="vi-VN" sz="4400" b="1" spc="-60">
                <a:solidFill>
                  <a:schemeClr val="tx1">
                    <a:lumMod val="75000"/>
                    <a:lumOff val="25000"/>
                  </a:schemeClr>
                </a:solidFill>
              </a:rPr>
              <a:t> với 5. Nếu chữ số hàng </a:t>
            </a:r>
            <a:r>
              <a:rPr lang="en-US" sz="4400" b="1" spc="-60">
                <a:solidFill>
                  <a:schemeClr val="tx1">
                    <a:lumMod val="75000"/>
                    <a:lumOff val="25000"/>
                  </a:schemeClr>
                </a:solidFill>
              </a:rPr>
              <a:t>nghìn</a:t>
            </a:r>
            <a:r>
              <a:rPr lang="vi-VN" sz="4400" b="1" spc="-60">
                <a:solidFill>
                  <a:schemeClr val="tx1">
                    <a:lumMod val="75000"/>
                    <a:lumOff val="25000"/>
                  </a:schemeClr>
                </a:solidFill>
              </a:rPr>
              <a:t> bé hơn 5 thì làm tròn xuống, còn lại thì làm tròn lên.</a:t>
            </a:r>
            <a:endParaRPr lang="en-US" sz="4400" b="1" spc="-60">
              <a:solidFill>
                <a:schemeClr val="tx1">
                  <a:lumMod val="75000"/>
                  <a:lumOff val="25000"/>
                </a:schemeClr>
              </a:solidFill>
            </a:endParaRPr>
          </a:p>
        </p:txBody>
      </p:sp>
      <p:grpSp>
        <p:nvGrpSpPr>
          <p:cNvPr id="4" name="Tia số">
            <a:extLst>
              <a:ext uri="{FF2B5EF4-FFF2-40B4-BE49-F238E27FC236}">
                <a16:creationId xmlns:a16="http://schemas.microsoft.com/office/drawing/2014/main" id="{B1B3CD77-6AF2-9D19-8D7B-C9097487826A}"/>
              </a:ext>
            </a:extLst>
          </p:cNvPr>
          <p:cNvGrpSpPr/>
          <p:nvPr/>
        </p:nvGrpSpPr>
        <p:grpSpPr>
          <a:xfrm>
            <a:off x="2254280" y="4597888"/>
            <a:ext cx="8042313" cy="2068376"/>
            <a:chOff x="2254280" y="4597888"/>
            <a:chExt cx="8042313" cy="2068376"/>
          </a:xfrm>
        </p:grpSpPr>
        <p:sp>
          <p:nvSpPr>
            <p:cNvPr id="5" name="Khung tia số">
              <a:extLst>
                <a:ext uri="{FF2B5EF4-FFF2-40B4-BE49-F238E27FC236}">
                  <a16:creationId xmlns:a16="http://schemas.microsoft.com/office/drawing/2014/main" id="{9B7F24B7-AB54-9B55-EB83-2FF0A497B09D}"/>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HẠM DUYÊN 17 - 9Slide.vn">
              <a:extLst>
                <a:ext uri="{FF2B5EF4-FFF2-40B4-BE49-F238E27FC236}">
                  <a16:creationId xmlns:a16="http://schemas.microsoft.com/office/drawing/2014/main" id="{72656E4C-805F-2423-C021-D4017EFEF965}"/>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7" name="PHẠM DUYÊN 20 - 9Slide.vn">
              <a:extLst>
                <a:ext uri="{FF2B5EF4-FFF2-40B4-BE49-F238E27FC236}">
                  <a16:creationId xmlns:a16="http://schemas.microsoft.com/office/drawing/2014/main" id="{69C0D6E0-53C9-B30D-850F-96AEB77004A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8" name="PHẠM DUYÊN 14 - 9Slide.vn">
              <a:extLst>
                <a:ext uri="{FF2B5EF4-FFF2-40B4-BE49-F238E27FC236}">
                  <a16:creationId xmlns:a16="http://schemas.microsoft.com/office/drawing/2014/main" id="{62B8322C-DDC4-9624-C2E9-D4C6F14DA696}"/>
                </a:ext>
              </a:extLst>
            </p:cNvPr>
            <p:cNvGrpSpPr/>
            <p:nvPr/>
          </p:nvGrpSpPr>
          <p:grpSpPr>
            <a:xfrm>
              <a:off x="2895739" y="5673481"/>
              <a:ext cx="7158990" cy="228600"/>
              <a:chOff x="842010" y="5348492"/>
              <a:chExt cx="7158990" cy="228600"/>
            </a:xfrm>
          </p:grpSpPr>
          <p:cxnSp>
            <p:nvCxnSpPr>
              <p:cNvPr id="17" name="Straight Arrow Connector 16">
                <a:extLst>
                  <a:ext uri="{FF2B5EF4-FFF2-40B4-BE49-F238E27FC236}">
                    <a16:creationId xmlns:a16="http://schemas.microsoft.com/office/drawing/2014/main" id="{380ACBBB-DE65-1491-D7B3-E9C5749A62C6}"/>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45E78-4D12-0414-F530-4FF90895EBD3}"/>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5A3A66-9B81-6FD9-3D8B-AD719F41C417}"/>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C3226C-10D2-74A8-0D0A-B6DBC5C65458}"/>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F1DF78-3573-CF14-91CD-678F41A73088}"/>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418154-991C-DF94-4974-3AF73AD646A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24E2C6-1C04-57DE-4344-E606F32C639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516D6F-9CE0-3BA0-BC96-47C764DE888C}"/>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96C675-F825-06E7-0089-08C2275AADFA}"/>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2416CD-C559-50B0-716D-BE267649FE2D}"/>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E18D1B-B036-0B69-5058-09D3A54CB78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 name="PHẠM DUYÊN 15 - 9Slide.vn">
              <a:extLst>
                <a:ext uri="{FF2B5EF4-FFF2-40B4-BE49-F238E27FC236}">
                  <a16:creationId xmlns:a16="http://schemas.microsoft.com/office/drawing/2014/main" id="{6DD77F66-6F73-A3C8-0423-662D5D6C1E0C}"/>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0" name="PHẠM DUYÊN 16 - 9Slide.vn">
              <a:extLst>
                <a:ext uri="{FF2B5EF4-FFF2-40B4-BE49-F238E27FC236}">
                  <a16:creationId xmlns:a16="http://schemas.microsoft.com/office/drawing/2014/main" id="{EB8998FB-2C2C-922D-58F8-9F19FA0C462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1" name="PHẠM DUYÊN 18 - 9Slide.vn">
              <a:extLst>
                <a:ext uri="{FF2B5EF4-FFF2-40B4-BE49-F238E27FC236}">
                  <a16:creationId xmlns:a16="http://schemas.microsoft.com/office/drawing/2014/main" id="{4FF433E2-ABBE-F4FF-088A-F0A5486662FB}"/>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12" name="PHẠM DUYÊN 19 - 9Slide.vn">
              <a:extLst>
                <a:ext uri="{FF2B5EF4-FFF2-40B4-BE49-F238E27FC236}">
                  <a16:creationId xmlns:a16="http://schemas.microsoft.com/office/drawing/2014/main" id="{6A70D515-F5A5-54EC-D181-F9F6C242BE9D}"/>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13" name="6">
              <a:extLst>
                <a:ext uri="{FF2B5EF4-FFF2-40B4-BE49-F238E27FC236}">
                  <a16:creationId xmlns:a16="http://schemas.microsoft.com/office/drawing/2014/main" id="{00D6D312-C316-4E17-4BDE-12849170974C}"/>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14" name="PHẠM DUYÊN 22 - 9Slide.vn">
              <a:extLst>
                <a:ext uri="{FF2B5EF4-FFF2-40B4-BE49-F238E27FC236}">
                  <a16:creationId xmlns:a16="http://schemas.microsoft.com/office/drawing/2014/main" id="{AA8F0FBD-0FC3-329A-A1EE-DB5525B43DD6}"/>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15" name="PHẠM DUYÊN 23 - 9Slide.vn">
              <a:extLst>
                <a:ext uri="{FF2B5EF4-FFF2-40B4-BE49-F238E27FC236}">
                  <a16:creationId xmlns:a16="http://schemas.microsoft.com/office/drawing/2014/main" id="{F8EBEB61-B484-5711-3E2D-C83DD93B8FEF}"/>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16" name="PHẠM DUYÊN 24 - 9Slide.vn">
              <a:extLst>
                <a:ext uri="{FF2B5EF4-FFF2-40B4-BE49-F238E27FC236}">
                  <a16:creationId xmlns:a16="http://schemas.microsoft.com/office/drawing/2014/main" id="{3954BB8B-CC70-BD23-70F9-141EEFE65052}"/>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9" name="khung tròn xuống">
            <a:extLst>
              <a:ext uri="{FF2B5EF4-FFF2-40B4-BE49-F238E27FC236}">
                <a16:creationId xmlns:a16="http://schemas.microsoft.com/office/drawing/2014/main" id="{E1405092-F979-CA99-F401-27E28A661A5D}"/>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0" name="Khung tròn lên">
            <a:extLst>
              <a:ext uri="{FF2B5EF4-FFF2-40B4-BE49-F238E27FC236}">
                <a16:creationId xmlns:a16="http://schemas.microsoft.com/office/drawing/2014/main" id="{87E41C7B-81BD-CC81-11FA-9592C7E0D5DF}"/>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1" name="Làm tròn lên">
            <a:extLst>
              <a:ext uri="{FF2B5EF4-FFF2-40B4-BE49-F238E27FC236}">
                <a16:creationId xmlns:a16="http://schemas.microsoft.com/office/drawing/2014/main" id="{4CC7D000-E67F-3657-77FC-707BD45C0533}"/>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2" name="5">
            <a:extLst>
              <a:ext uri="{FF2B5EF4-FFF2-40B4-BE49-F238E27FC236}">
                <a16:creationId xmlns:a16="http://schemas.microsoft.com/office/drawing/2014/main" id="{0D3C9223-CDF7-08FA-B8AE-409C46198227}"/>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5" name="5">
            <a:extLst>
              <a:ext uri="{FF2B5EF4-FFF2-40B4-BE49-F238E27FC236}">
                <a16:creationId xmlns:a16="http://schemas.microsoft.com/office/drawing/2014/main" id="{965CD098-4503-3472-640D-77FBBC378007}"/>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04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838D7A87-47D1-415E-B0EA-815095D8BA3B}"/>
              </a:ext>
            </a:extLst>
          </p:cNvPr>
          <p:cNvPicPr>
            <a:picLocks noChangeAspect="1"/>
          </p:cNvPicPr>
          <p:nvPr/>
        </p:nvPicPr>
        <p:blipFill>
          <a:blip r:embed="rId2"/>
          <a:stretch>
            <a:fillRect/>
          </a:stretch>
        </p:blipFill>
        <p:spPr>
          <a:xfrm>
            <a:off x="4070045" y="2487046"/>
            <a:ext cx="4109060" cy="2798307"/>
          </a:xfrm>
          <a:prstGeom prst="rect">
            <a:avLst/>
          </a:prstGeom>
        </p:spPr>
      </p:pic>
    </p:spTree>
    <p:extLst>
      <p:ext uri="{BB962C8B-B14F-4D97-AF65-F5344CB8AC3E}">
        <p14:creationId xmlns:p14="http://schemas.microsoft.com/office/powerpoint/2010/main" val="3621542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40675" y="470232"/>
            <a:ext cx="11270256" cy="5104304"/>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333500" y="539116"/>
            <a:ext cx="9925050" cy="584775"/>
          </a:xfrm>
          <a:prstGeom prst="rect">
            <a:avLst/>
          </a:prstGeom>
          <a:noFill/>
        </p:spPr>
        <p:txBody>
          <a:bodyPr wrap="square" rtlCol="0">
            <a:spAutoFit/>
          </a:bodyPr>
          <a:lstStyle/>
          <a:p>
            <a:pPr lvl="0"/>
            <a:r>
              <a:rPr lang="en-US" sz="3200" b="1" dirty="0">
                <a:solidFill>
                  <a:prstClr val="black"/>
                </a:solidFill>
              </a:rPr>
              <a:t>a)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65 341, 10 501, 9 805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marR="0" lvl="0" algn="just" defTabSz="914400" rtl="0" eaLnBrk="1" fontAlgn="auto" latinLnBrk="0" hangingPunct="1">
              <a:lnSpc>
                <a:spcPct val="130000"/>
              </a:lnSpc>
              <a:spcBef>
                <a:spcPts val="0"/>
              </a:spcBef>
              <a:spcAft>
                <a:spcPts val="0"/>
              </a:spcAft>
              <a:buClrTx/>
              <a:buSzTx/>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Số 65 341 làm tròn đến hàng nghìn là: 65 000</a:t>
            </a: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10 501 làm tròn đến hàng nghìn là: 11 000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9 805 làm tròn đến hàng nghìn là: 10 000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5" name="PHẠM DUYÊN 2 - 9Slide.vn">
            <a:extLst>
              <a:ext uri="{FF2B5EF4-FFF2-40B4-BE49-F238E27FC236}">
                <a16:creationId xmlns:a16="http://schemas.microsoft.com/office/drawing/2014/main" id="{7689B4F5-ED4C-DA32-B5EA-889129A9C4AA}"/>
              </a:ext>
            </a:extLst>
          </p:cNvPr>
          <p:cNvGrpSpPr/>
          <p:nvPr/>
        </p:nvGrpSpPr>
        <p:grpSpPr>
          <a:xfrm>
            <a:off x="539966" y="507024"/>
            <a:ext cx="668922" cy="707886"/>
            <a:chOff x="1559434" y="1176116"/>
            <a:chExt cx="668922" cy="707886"/>
          </a:xfrm>
        </p:grpSpPr>
        <p:grpSp>
          <p:nvGrpSpPr>
            <p:cNvPr id="6" name="Group 5">
              <a:extLst>
                <a:ext uri="{FF2B5EF4-FFF2-40B4-BE49-F238E27FC236}">
                  <a16:creationId xmlns:a16="http://schemas.microsoft.com/office/drawing/2014/main" id="{C78CCF93-3CAD-14C7-0DD9-DAE890168B0D}"/>
                </a:ext>
              </a:extLst>
            </p:cNvPr>
            <p:cNvGrpSpPr/>
            <p:nvPr/>
          </p:nvGrpSpPr>
          <p:grpSpPr>
            <a:xfrm>
              <a:off x="1559434" y="1197548"/>
              <a:ext cx="668922" cy="668922"/>
              <a:chOff x="1959266" y="1758940"/>
              <a:chExt cx="668922" cy="668922"/>
            </a:xfrm>
          </p:grpSpPr>
          <p:sp>
            <p:nvSpPr>
              <p:cNvPr id="11" name="Oval 10">
                <a:extLst>
                  <a:ext uri="{FF2B5EF4-FFF2-40B4-BE49-F238E27FC236}">
                    <a16:creationId xmlns:a16="http://schemas.microsoft.com/office/drawing/2014/main" id="{FDA0AA8C-D3E5-6857-63F4-B56FAF75B3B6}"/>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12" name="Oval 11">
                <a:extLst>
                  <a:ext uri="{FF2B5EF4-FFF2-40B4-BE49-F238E27FC236}">
                    <a16:creationId xmlns:a16="http://schemas.microsoft.com/office/drawing/2014/main" id="{ADCED000-3B19-E789-D148-CB8DF58CA067}"/>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8" name="TextBox 7">
              <a:extLst>
                <a:ext uri="{FF2B5EF4-FFF2-40B4-BE49-F238E27FC236}">
                  <a16:creationId xmlns:a16="http://schemas.microsoft.com/office/drawing/2014/main" id="{EA06906D-80E2-6694-F67C-3E41F1AB466F}"/>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1127258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4" presetClass="emph" presetSubtype="0" fill="hold" grpId="0" nodeType="afterEffect">
                                  <p:stCondLst>
                                    <p:cond delay="0"/>
                                  </p:stCondLst>
                                  <p:iterate type="lt">
                                    <p:tmPct val="10000"/>
                                  </p:iterate>
                                  <p:childTnLst>
                                    <p:animMotion origin="layout" path="M 3.75E-6 3.7037E-6 L 3.75E-6 -0.07223 " pathEditMode="relative" rAng="0" ptsTypes="AA">
                                      <p:cBhvr>
                                        <p:cTn id="12" dur="250" accel="50000" decel="50000" autoRev="1" fill="hold">
                                          <p:stCondLst>
                                            <p:cond delay="0"/>
                                          </p:stCondLst>
                                        </p:cTn>
                                        <p:tgtEl>
                                          <p:spTgt spid="4"/>
                                        </p:tgtEl>
                                        <p:attrNameLst>
                                          <p:attrName>ppt_x</p:attrName>
                                          <p:attrName>ppt_y</p:attrName>
                                        </p:attrNameLst>
                                      </p:cBhvr>
                                      <p:rCtr x="0" y="-3611"/>
                                    </p:animMotion>
                                    <p:animRot by="1500000">
                                      <p:cBhvr>
                                        <p:cTn id="13" dur="125" fill="hold">
                                          <p:stCondLst>
                                            <p:cond delay="0"/>
                                          </p:stCondLst>
                                        </p:cTn>
                                        <p:tgtEl>
                                          <p:spTgt spid="4"/>
                                        </p:tgtEl>
                                        <p:attrNameLst>
                                          <p:attrName>r</p:attrName>
                                        </p:attrNameLst>
                                      </p:cBhvr>
                                    </p:animRot>
                                    <p:animRot by="-1500000">
                                      <p:cBhvr>
                                        <p:cTn id="14" dur="125" fill="hold">
                                          <p:stCondLst>
                                            <p:cond delay="125"/>
                                          </p:stCondLst>
                                        </p:cTn>
                                        <p:tgtEl>
                                          <p:spTgt spid="4"/>
                                        </p:tgtEl>
                                        <p:attrNameLst>
                                          <p:attrName>r</p:attrName>
                                        </p:attrNameLst>
                                      </p:cBhvr>
                                    </p:animRot>
                                    <p:animRot by="-1500000">
                                      <p:cBhvr>
                                        <p:cTn id="15" dur="125" fill="hold">
                                          <p:stCondLst>
                                            <p:cond delay="250"/>
                                          </p:stCondLst>
                                        </p:cTn>
                                        <p:tgtEl>
                                          <p:spTgt spid="4"/>
                                        </p:tgtEl>
                                        <p:attrNameLst>
                                          <p:attrName>r</p:attrName>
                                        </p:attrNameLst>
                                      </p:cBhvr>
                                    </p:animRot>
                                    <p:animRot by="1500000">
                                      <p:cBhvr>
                                        <p:cTn id="16" dur="125" fill="hold">
                                          <p:stCondLst>
                                            <p:cond delay="375"/>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880</Words>
  <Application>Microsoft Office PowerPoint</Application>
  <PresentationFormat>Widescreen</PresentationFormat>
  <Paragraphs>167</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#9Slide03 Arima Madurai Bold</vt:lpstr>
      <vt:lpstr>#9Slide03 Comfortaa</vt:lpstr>
      <vt:lpstr>#9Slide03 Sofia Pro Soft Bold</vt: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59</cp:revision>
  <dcterms:created xsi:type="dcterms:W3CDTF">2022-12-26T11:58:38Z</dcterms:created>
  <dcterms:modified xsi:type="dcterms:W3CDTF">2026-04-10T09:52:37Z</dcterms:modified>
</cp:coreProperties>
</file>