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007577471" r:id="rId2"/>
    <p:sldId id="2007577473" r:id="rId3"/>
    <p:sldId id="2007577493" r:id="rId4"/>
    <p:sldId id="2007577479" r:id="rId5"/>
    <p:sldId id="2007577494" r:id="rId6"/>
    <p:sldId id="2007577484" r:id="rId7"/>
    <p:sldId id="2007577495" r:id="rId8"/>
    <p:sldId id="200757748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9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0C93AF86-2556-4280-BFE4-996948C0F6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CA6625E-0A28-4BDC-94AE-23EF1F1D2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40146374-2D39-43F2-A5F1-6611CE4CA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0713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51114B8-B1FD-439E-B60D-117F0CFE3F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BB1EE872-6C25-4AD9-9B02-FE68C55F7E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920D3594-05F5-4A7D-BF8C-C99ABE024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67787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A2E64237-E9D8-470C-BA68-8CA19F8CC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32682FE-35CA-40AC-A1D4-7CA5D7EB1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D9415D5-690C-417C-8CC1-526B8FFA5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99596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3179CEC1-9C2B-4C3A-A3EE-55CCDA952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28437583-F050-4C81-9034-509698BCC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384668-FEC8-4D8D-A543-F9B8D52730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2039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8F4EB9F-C6BD-4D17-8CEB-4D947F9C0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796B883-6131-48A3-BC16-8C6C95D0D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F5B5C34-2D47-4A9D-A5FA-CAC6896DB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315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3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07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27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55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93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0EE28C6F-743A-47A8-B906-3BB695090F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FDD1DE7-387B-43E8-B752-DE3072568D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5D1C522-4C41-4F95-A4D0-1198EE0DA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10436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CF64879-5873-4B1F-9AFE-58868528B5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66700"/>
            <a:ext cx="1199852" cy="1199852"/>
          </a:xfrm>
          <a:prstGeom prst="rect">
            <a:avLst/>
          </a:prstGeom>
        </p:spPr>
      </p:pic>
    </p:spTree>
    <p:extLst>
      <p:ext uri="{BB962C8B-B14F-4D97-AF65-F5344CB8AC3E}">
        <p14:creationId xmlns:p14="http://schemas.microsoft.com/office/powerpoint/2010/main" val="113718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sp>
        <p:nvSpPr>
          <p:cNvPr id="10" name="TextBox 9">
            <a:extLst>
              <a:ext uri="{FF2B5EF4-FFF2-40B4-BE49-F238E27FC236}">
                <a16:creationId xmlns:a16="http://schemas.microsoft.com/office/drawing/2014/main" id="{788F4393-A9F8-4037-AC19-43FD941AD72F}"/>
              </a:ext>
            </a:extLst>
          </p:cNvPr>
          <p:cNvSpPr txBox="1"/>
          <p:nvPr/>
        </p:nvSpPr>
        <p:spPr>
          <a:xfrm>
            <a:off x="4890553" y="1260354"/>
            <a:ext cx="1636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Toán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8" name="Picture 7">
            <a:extLst>
              <a:ext uri="{FF2B5EF4-FFF2-40B4-BE49-F238E27FC236}">
                <a16:creationId xmlns:a16="http://schemas.microsoft.com/office/drawing/2014/main" id="{B46F7856-E212-4172-AE71-833C4DCF1F76}"/>
              </a:ext>
            </a:extLst>
          </p:cNvPr>
          <p:cNvPicPr>
            <a:picLocks noChangeAspect="1"/>
          </p:cNvPicPr>
          <p:nvPr/>
        </p:nvPicPr>
        <p:blipFill>
          <a:blip r:embed="rId5"/>
          <a:stretch>
            <a:fillRect/>
          </a:stretch>
        </p:blipFill>
        <p:spPr>
          <a:xfrm>
            <a:off x="2369690" y="2309522"/>
            <a:ext cx="7096359" cy="2523963"/>
          </a:xfrm>
          <a:prstGeom prst="rect">
            <a:avLst/>
          </a:prstGeom>
        </p:spPr>
      </p:pic>
      <p:pic>
        <p:nvPicPr>
          <p:cNvPr id="6" name="Picture 5">
            <a:extLst>
              <a:ext uri="{FF2B5EF4-FFF2-40B4-BE49-F238E27FC236}">
                <a16:creationId xmlns:a16="http://schemas.microsoft.com/office/drawing/2014/main" id="{1C63521D-6167-4EEB-8A15-562503646CC7}"/>
              </a:ext>
            </a:extLst>
          </p:cNvPr>
          <p:cNvPicPr>
            <a:picLocks noChangeAspect="1"/>
          </p:cNvPicPr>
          <p:nvPr/>
        </p:nvPicPr>
        <p:blipFill>
          <a:blip r:embed="rId6"/>
          <a:stretch>
            <a:fillRect/>
          </a:stretch>
        </p:blipFill>
        <p:spPr>
          <a:xfrm>
            <a:off x="4951367" y="4252299"/>
            <a:ext cx="2517866" cy="963251"/>
          </a:xfrm>
          <a:prstGeom prst="rect">
            <a:avLst/>
          </a:prstGeom>
        </p:spPr>
      </p:pic>
      <p:pic>
        <p:nvPicPr>
          <p:cNvPr id="7" name="Picture 6">
            <a:extLst>
              <a:ext uri="{FF2B5EF4-FFF2-40B4-BE49-F238E27FC236}">
                <a16:creationId xmlns:a16="http://schemas.microsoft.com/office/drawing/2014/main" id="{74FCF6F4-E065-47B2-10C4-5DD3DDC460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7554" y="105701"/>
            <a:ext cx="1310754" cy="1539373"/>
          </a:xfrm>
          <a:prstGeom prst="rect">
            <a:avLst/>
          </a:prstGeom>
        </p:spPr>
      </p:pic>
    </p:spTree>
    <p:extLst>
      <p:ext uri="{BB962C8B-B14F-4D97-AF65-F5344CB8AC3E}">
        <p14:creationId xmlns:p14="http://schemas.microsoft.com/office/powerpoint/2010/main" val="27377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CA302D0D-E9FB-4731-9FB1-944A9DC3BD57}"/>
              </a:ext>
            </a:extLst>
          </p:cNvPr>
          <p:cNvSpPr/>
          <p:nvPr/>
        </p:nvSpPr>
        <p:spPr>
          <a:xfrm>
            <a:off x="434108" y="483927"/>
            <a:ext cx="11037455" cy="157347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B050"/>
                </a:solidFill>
                <a:cs typeface="Arial" panose="020B0604020202020204" pitchFamily="34" charset="0"/>
              </a:rPr>
              <a:t>1</a:t>
            </a:r>
            <a:r>
              <a:rPr lang="en-US" sz="2400" b="1" dirty="0">
                <a:solidFill>
                  <a:srgbClr val="00B050"/>
                </a:solidFill>
                <a:cs typeface="Arial" panose="020B0604020202020204" pitchFamily="34" charset="0"/>
              </a:rPr>
              <a:t>. </a:t>
            </a:r>
            <a:r>
              <a:rPr lang="vi-VN" sz="2400" b="1" dirty="0">
                <a:solidFill>
                  <a:srgbClr val="00B050"/>
                </a:solidFill>
                <a:cs typeface="Arial" panose="020B0604020202020204" pitchFamily="34" charset="0"/>
              </a:rPr>
              <a:t> Dùng que tính có thể xếp thành các số La Mã như hình bên:</a:t>
            </a:r>
          </a:p>
          <a:p>
            <a:pPr lvl="0" algn="just"/>
            <a:r>
              <a:rPr lang="vi-VN" sz="2400" b="1" dirty="0">
                <a:solidFill>
                  <a:srgbClr val="00B050"/>
                </a:solidFill>
                <a:cs typeface="Arial" panose="020B0604020202020204" pitchFamily="34" charset="0"/>
              </a:rPr>
              <a:t>a) Dùng 5 que tính hãy xếp thành số 8, số 13 bằng chữ số La Mã.</a:t>
            </a:r>
          </a:p>
          <a:p>
            <a:pPr lvl="0" algn="just"/>
            <a:r>
              <a:rPr lang="vi-VN" sz="2400" b="1" dirty="0">
                <a:solidFill>
                  <a:srgbClr val="00B050"/>
                </a:solidFill>
                <a:cs typeface="Arial" panose="020B0604020202020204" pitchFamily="34" charset="0"/>
              </a:rPr>
              <a:t>b) Để xếp được ba số 9 bằng chữ số La Mã thì dùng hết mấy que tính?</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5C9AB0-F97A-406F-A7EB-6B5555030BDA}"/>
              </a:ext>
            </a:extLst>
          </p:cNvPr>
          <p:cNvPicPr>
            <a:picLocks noChangeAspect="1"/>
          </p:cNvPicPr>
          <p:nvPr/>
        </p:nvPicPr>
        <p:blipFill>
          <a:blip r:embed="rId3"/>
          <a:stretch>
            <a:fillRect/>
          </a:stretch>
        </p:blipFill>
        <p:spPr>
          <a:xfrm>
            <a:off x="8686079" y="2057400"/>
            <a:ext cx="3071813" cy="1807601"/>
          </a:xfrm>
          <a:prstGeom prst="rect">
            <a:avLst/>
          </a:prstGeom>
        </p:spPr>
      </p:pic>
      <p:sp>
        <p:nvSpPr>
          <p:cNvPr id="4" name="Rectangle: Rounded Corners 3">
            <a:extLst>
              <a:ext uri="{FF2B5EF4-FFF2-40B4-BE49-F238E27FC236}">
                <a16:creationId xmlns:a16="http://schemas.microsoft.com/office/drawing/2014/main" id="{A487101A-D86C-31BF-9806-E80F4E217375}"/>
              </a:ext>
            </a:extLst>
          </p:cNvPr>
          <p:cNvSpPr/>
          <p:nvPr/>
        </p:nvSpPr>
        <p:spPr>
          <a:xfrm>
            <a:off x="1545084" y="2513273"/>
            <a:ext cx="1489062"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Số</a:t>
            </a:r>
            <a:r>
              <a:rPr lang="en-US" sz="3200" b="1" dirty="0">
                <a:solidFill>
                  <a:srgbClr val="FF0000"/>
                </a:solidFill>
              </a:rPr>
              <a:t> 8</a:t>
            </a:r>
          </a:p>
        </p:txBody>
      </p:sp>
      <p:cxnSp>
        <p:nvCxnSpPr>
          <p:cNvPr id="11" name="Straight Connector 10">
            <a:extLst>
              <a:ext uri="{FF2B5EF4-FFF2-40B4-BE49-F238E27FC236}">
                <a16:creationId xmlns:a16="http://schemas.microsoft.com/office/drawing/2014/main" id="{D44C8D3C-382F-6F91-C027-E14D4AF1E0F5}"/>
              </a:ext>
            </a:extLst>
          </p:cNvPr>
          <p:cNvCxnSpPr>
            <a:cxnSpLocks/>
          </p:cNvCxnSpPr>
          <p:nvPr/>
        </p:nvCxnSpPr>
        <p:spPr>
          <a:xfrm>
            <a:off x="6218434" y="4135779"/>
            <a:ext cx="831273"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A2BD442-5E8F-9DE0-6CA0-D03B6060DC18}"/>
              </a:ext>
            </a:extLst>
          </p:cNvPr>
          <p:cNvCxnSpPr>
            <a:cxnSpLocks/>
          </p:cNvCxnSpPr>
          <p:nvPr/>
        </p:nvCxnSpPr>
        <p:spPr>
          <a:xfrm flipH="1">
            <a:off x="6218434" y="4135779"/>
            <a:ext cx="831273"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7D63D16-E4E8-5FCB-00E9-1B5162E295FA}"/>
              </a:ext>
            </a:extLst>
          </p:cNvPr>
          <p:cNvCxnSpPr>
            <a:cxnSpLocks/>
          </p:cNvCxnSpPr>
          <p:nvPr/>
        </p:nvCxnSpPr>
        <p:spPr>
          <a:xfrm>
            <a:off x="7401384" y="4149633"/>
            <a:ext cx="0"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8A8618-A61C-37C7-9FD3-515A04FE6D27}"/>
              </a:ext>
            </a:extLst>
          </p:cNvPr>
          <p:cNvCxnSpPr>
            <a:cxnSpLocks/>
          </p:cNvCxnSpPr>
          <p:nvPr/>
        </p:nvCxnSpPr>
        <p:spPr>
          <a:xfrm>
            <a:off x="7720039" y="4135779"/>
            <a:ext cx="0"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C73962-5B22-063E-CE31-D794F0CF43C0}"/>
              </a:ext>
            </a:extLst>
          </p:cNvPr>
          <p:cNvCxnSpPr>
            <a:cxnSpLocks/>
          </p:cNvCxnSpPr>
          <p:nvPr/>
        </p:nvCxnSpPr>
        <p:spPr>
          <a:xfrm>
            <a:off x="8024839" y="4135779"/>
            <a:ext cx="0"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079AE6-863A-3E6F-191A-EE4F80B94286}"/>
              </a:ext>
            </a:extLst>
          </p:cNvPr>
          <p:cNvCxnSpPr>
            <a:cxnSpLocks/>
          </p:cNvCxnSpPr>
          <p:nvPr/>
        </p:nvCxnSpPr>
        <p:spPr>
          <a:xfrm>
            <a:off x="1320800" y="4135779"/>
            <a:ext cx="639920" cy="13961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43B3A3-5324-EBF1-8B98-224C75FDBBF2}"/>
              </a:ext>
            </a:extLst>
          </p:cNvPr>
          <p:cNvCxnSpPr>
            <a:cxnSpLocks/>
          </p:cNvCxnSpPr>
          <p:nvPr/>
        </p:nvCxnSpPr>
        <p:spPr>
          <a:xfrm flipH="1">
            <a:off x="1959314" y="4135779"/>
            <a:ext cx="579209" cy="14056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CC272B-7B5B-D3F7-4A23-596DD60E8D63}"/>
              </a:ext>
            </a:extLst>
          </p:cNvPr>
          <p:cNvCxnSpPr>
            <a:cxnSpLocks/>
          </p:cNvCxnSpPr>
          <p:nvPr/>
        </p:nvCxnSpPr>
        <p:spPr>
          <a:xfrm>
            <a:off x="2732399" y="4190834"/>
            <a:ext cx="0"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68421B-E1C9-4300-EC94-4CF86FBF86E7}"/>
              </a:ext>
            </a:extLst>
          </p:cNvPr>
          <p:cNvCxnSpPr>
            <a:cxnSpLocks/>
          </p:cNvCxnSpPr>
          <p:nvPr/>
        </p:nvCxnSpPr>
        <p:spPr>
          <a:xfrm>
            <a:off x="3034146" y="4194031"/>
            <a:ext cx="0"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D14196-8A36-8016-6595-65B0545BE07D}"/>
              </a:ext>
            </a:extLst>
          </p:cNvPr>
          <p:cNvCxnSpPr>
            <a:cxnSpLocks/>
          </p:cNvCxnSpPr>
          <p:nvPr/>
        </p:nvCxnSpPr>
        <p:spPr>
          <a:xfrm>
            <a:off x="3338946" y="4190834"/>
            <a:ext cx="0"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DAA45413-FEE5-BD21-0178-AA170AC630EE}"/>
              </a:ext>
            </a:extLst>
          </p:cNvPr>
          <p:cNvSpPr/>
          <p:nvPr/>
        </p:nvSpPr>
        <p:spPr>
          <a:xfrm>
            <a:off x="6577341" y="2513273"/>
            <a:ext cx="1489062"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Số</a:t>
            </a:r>
            <a:r>
              <a:rPr lang="en-US" sz="3200" b="1" dirty="0">
                <a:solidFill>
                  <a:srgbClr val="FF0000"/>
                </a:solidFill>
              </a:rPr>
              <a:t> 13</a:t>
            </a:r>
          </a:p>
        </p:txBody>
      </p:sp>
      <p:pic>
        <p:nvPicPr>
          <p:cNvPr id="9" name="Picture 8">
            <a:extLst>
              <a:ext uri="{FF2B5EF4-FFF2-40B4-BE49-F238E27FC236}">
                <a16:creationId xmlns:a16="http://schemas.microsoft.com/office/drawing/2014/main" id="{9B816E56-018B-BB50-E497-CB54F99DC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083" y="170113"/>
            <a:ext cx="1310754" cy="1539373"/>
          </a:xfrm>
          <a:prstGeom prst="rect">
            <a:avLst/>
          </a:prstGeom>
        </p:spPr>
      </p:pic>
    </p:spTree>
    <p:extLst>
      <p:ext uri="{BB962C8B-B14F-4D97-AF65-F5344CB8AC3E}">
        <p14:creationId xmlns:p14="http://schemas.microsoft.com/office/powerpoint/2010/main" val="1916869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744200" cy="1077218"/>
          </a:xfrm>
          <a:prstGeom prst="rect">
            <a:avLst/>
          </a:prstGeom>
          <a:noFill/>
        </p:spPr>
        <p:txBody>
          <a:bodyPr wrap="square" rtlCol="0">
            <a:spAutoFit/>
          </a:bodyPr>
          <a:lstStyle/>
          <a:p>
            <a:pPr lvl="0"/>
            <a:r>
              <a:rPr lang="vi-VN" sz="3200" dirty="0">
                <a:solidFill>
                  <a:srgbClr val="000000"/>
                </a:solidFill>
                <a:latin typeface="Calibri"/>
              </a:rPr>
              <a:t>b) Để xếp được ba số 9 bằng chữ số La Mã thì dùng hết mấy que tính?</a:t>
            </a:r>
          </a:p>
        </p:txBody>
      </p:sp>
      <p:sp>
        <p:nvSpPr>
          <p:cNvPr id="11" name="TextBox 10">
            <a:extLst>
              <a:ext uri="{FF2B5EF4-FFF2-40B4-BE49-F238E27FC236}">
                <a16:creationId xmlns:a16="http://schemas.microsoft.com/office/drawing/2014/main" id="{8D4A44E1-1D94-44C5-938D-12AB738A060F}"/>
              </a:ext>
            </a:extLst>
          </p:cNvPr>
          <p:cNvSpPr txBox="1"/>
          <p:nvPr/>
        </p:nvSpPr>
        <p:spPr>
          <a:xfrm>
            <a:off x="1769024" y="3624489"/>
            <a:ext cx="8239125" cy="1015663"/>
          </a:xfrm>
          <a:prstGeom prst="rect">
            <a:avLst/>
          </a:prstGeom>
          <a:noFill/>
        </p:spPr>
        <p:txBody>
          <a:bodyPr wrap="square" rtlCol="0">
            <a:spAutoFit/>
          </a:bodyPr>
          <a:lstStyle/>
          <a:p>
            <a:pPr algn="just"/>
            <a:r>
              <a:rPr lang="vi-VN" sz="2800" dirty="0">
                <a:solidFill>
                  <a:srgbClr val="002060"/>
                </a:solidFill>
              </a:rPr>
              <a:t>Để xếp được một số 9 thì dùng hết </a:t>
            </a:r>
            <a:r>
              <a:rPr lang="vi-VN" sz="2800" dirty="0">
                <a:solidFill>
                  <a:srgbClr val="FF0000"/>
                </a:solidFill>
              </a:rPr>
              <a:t>3</a:t>
            </a:r>
            <a:r>
              <a:rPr lang="vi-VN" sz="2800" dirty="0">
                <a:solidFill>
                  <a:srgbClr val="002060"/>
                </a:solidFill>
              </a:rPr>
              <a:t> que tính.</a:t>
            </a:r>
          </a:p>
          <a:p>
            <a:pPr algn="just"/>
            <a:r>
              <a:rPr lang="en-US" sz="2800" dirty="0" err="1">
                <a:solidFill>
                  <a:srgbClr val="002060"/>
                </a:solidFill>
              </a:rPr>
              <a:t>Vậy</a:t>
            </a:r>
            <a:r>
              <a:rPr lang="en-US" sz="2800" dirty="0">
                <a:solidFill>
                  <a:srgbClr val="002060"/>
                </a:solidFill>
              </a:rPr>
              <a:t> đ</a:t>
            </a:r>
            <a:r>
              <a:rPr lang="vi-VN" sz="2800" dirty="0">
                <a:solidFill>
                  <a:srgbClr val="002060"/>
                </a:solidFill>
              </a:rPr>
              <a:t>ể xếp được ba số 9 cần d</a:t>
            </a:r>
            <a:r>
              <a:rPr lang="en-US" sz="2800" dirty="0">
                <a:solidFill>
                  <a:srgbClr val="002060"/>
                </a:solidFill>
              </a:rPr>
              <a:t>ù</a:t>
            </a:r>
            <a:r>
              <a:rPr lang="vi-VN" sz="2800" dirty="0">
                <a:solidFill>
                  <a:srgbClr val="002060"/>
                </a:solidFill>
              </a:rPr>
              <a:t>ng</a:t>
            </a:r>
            <a:r>
              <a:rPr lang="en-US" sz="2800" dirty="0">
                <a:solidFill>
                  <a:srgbClr val="002060"/>
                </a:solidFill>
              </a:rPr>
              <a:t> </a:t>
            </a:r>
            <a:r>
              <a:rPr lang="en-US" sz="2800" dirty="0" err="1">
                <a:solidFill>
                  <a:srgbClr val="002060"/>
                </a:solidFill>
              </a:rPr>
              <a:t>hết</a:t>
            </a:r>
            <a:r>
              <a:rPr lang="vi-VN" sz="2800" dirty="0">
                <a:solidFill>
                  <a:srgbClr val="002060"/>
                </a:solidFill>
              </a:rPr>
              <a:t> </a:t>
            </a:r>
            <a:r>
              <a:rPr lang="en-US" sz="3200" dirty="0">
                <a:solidFill>
                  <a:srgbClr val="FF0000"/>
                </a:solidFill>
              </a:rPr>
              <a:t>9</a:t>
            </a:r>
            <a:r>
              <a:rPr lang="vi-VN" sz="2800" dirty="0">
                <a:solidFill>
                  <a:srgbClr val="002060"/>
                </a:solidFill>
              </a:rPr>
              <a:t> que tính</a:t>
            </a:r>
            <a:r>
              <a:rPr lang="en-US" sz="2800" dirty="0">
                <a:solidFill>
                  <a:srgbClr val="002060"/>
                </a:solidFill>
              </a:rPr>
              <a:t>.</a:t>
            </a:r>
            <a:r>
              <a:rPr lang="vi-VN" sz="2800" dirty="0">
                <a:solidFill>
                  <a:srgbClr val="002060"/>
                </a:solidFill>
              </a:rPr>
              <a:t> </a:t>
            </a:r>
            <a:endParaRPr lang="en-US" sz="2800" dirty="0">
              <a:solidFill>
                <a:srgbClr val="002060"/>
              </a:solidFill>
            </a:endParaRPr>
          </a:p>
        </p:txBody>
      </p:sp>
      <p:cxnSp>
        <p:nvCxnSpPr>
          <p:cNvPr id="6" name="Straight Connector 5">
            <a:extLst>
              <a:ext uri="{FF2B5EF4-FFF2-40B4-BE49-F238E27FC236}">
                <a16:creationId xmlns:a16="http://schemas.microsoft.com/office/drawing/2014/main" id="{29BE1C0B-9B2C-1596-9F37-6D8EED995CEB}"/>
              </a:ext>
            </a:extLst>
          </p:cNvPr>
          <p:cNvCxnSpPr>
            <a:cxnSpLocks/>
          </p:cNvCxnSpPr>
          <p:nvPr/>
        </p:nvCxnSpPr>
        <p:spPr>
          <a:xfrm>
            <a:off x="5057314" y="1624856"/>
            <a:ext cx="831273"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91D2DFB-3D37-3D86-3E84-107BBEF839B4}"/>
              </a:ext>
            </a:extLst>
          </p:cNvPr>
          <p:cNvCxnSpPr>
            <a:cxnSpLocks/>
          </p:cNvCxnSpPr>
          <p:nvPr/>
        </p:nvCxnSpPr>
        <p:spPr>
          <a:xfrm flipH="1">
            <a:off x="5057314" y="1624856"/>
            <a:ext cx="831273"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A03355-0597-E6EB-7B3B-2D0924EAE7E3}"/>
              </a:ext>
            </a:extLst>
          </p:cNvPr>
          <p:cNvCxnSpPr>
            <a:cxnSpLocks/>
          </p:cNvCxnSpPr>
          <p:nvPr/>
        </p:nvCxnSpPr>
        <p:spPr>
          <a:xfrm>
            <a:off x="4730778" y="1624856"/>
            <a:ext cx="0" cy="1350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EC0382A-69AC-24E2-9EC3-EB33063B0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289" y="158160"/>
            <a:ext cx="1310754" cy="1539373"/>
          </a:xfrm>
          <a:prstGeom prst="rect">
            <a:avLst/>
          </a:prstGeom>
        </p:spPr>
      </p:pic>
    </p:spTree>
    <p:extLst>
      <p:ext uri="{BB962C8B-B14F-4D97-AF65-F5344CB8AC3E}">
        <p14:creationId xmlns:p14="http://schemas.microsoft.com/office/powerpoint/2010/main" val="391812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5748943"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Tìm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La </a:t>
            </a:r>
            <a:r>
              <a:rPr lang="en-US" sz="3200" dirty="0" err="1">
                <a:solidFill>
                  <a:srgbClr val="002060"/>
                </a:solidFill>
                <a:latin typeface="Arial" panose="020B0604020202020204" pitchFamily="34" charset="0"/>
                <a:cs typeface="Arial" panose="020B0604020202020204" pitchFamily="34" charset="0"/>
              </a:rPr>
              <a:t>Mã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pic>
        <p:nvPicPr>
          <p:cNvPr id="5" name="Picture 4">
            <a:extLst>
              <a:ext uri="{FF2B5EF4-FFF2-40B4-BE49-F238E27FC236}">
                <a16:creationId xmlns:a16="http://schemas.microsoft.com/office/drawing/2014/main" id="{AFCBB09F-B8A2-4B2F-815C-039895D1D8E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8800"/>
                    </a14:imgEffect>
                    <a14:imgEffect>
                      <a14:brightnessContrast contrast="20000"/>
                    </a14:imgEffect>
                  </a14:imgLayer>
                </a14:imgProps>
              </a:ext>
            </a:extLst>
          </a:blip>
          <a:stretch>
            <a:fillRect/>
          </a:stretch>
        </p:blipFill>
        <p:spPr>
          <a:xfrm>
            <a:off x="406535" y="1712232"/>
            <a:ext cx="11059751" cy="4496254"/>
          </a:xfrm>
          <a:prstGeom prst="rect">
            <a:avLst/>
          </a:prstGeom>
          <a:ln>
            <a:noFill/>
          </a:ln>
          <a:effectLst>
            <a:softEdge rad="112500"/>
          </a:effectLst>
        </p:spPr>
      </p:pic>
      <p:sp>
        <p:nvSpPr>
          <p:cNvPr id="7" name="Rectangle 6">
            <a:extLst>
              <a:ext uri="{FF2B5EF4-FFF2-40B4-BE49-F238E27FC236}">
                <a16:creationId xmlns:a16="http://schemas.microsoft.com/office/drawing/2014/main" id="{C8096BC2-2859-4508-8CA7-E89F0E8AE42A}"/>
              </a:ext>
            </a:extLst>
          </p:cNvPr>
          <p:cNvSpPr/>
          <p:nvPr/>
        </p:nvSpPr>
        <p:spPr>
          <a:xfrm>
            <a:off x="4372883" y="438291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XIV</a:t>
            </a:r>
          </a:p>
        </p:txBody>
      </p:sp>
      <p:sp>
        <p:nvSpPr>
          <p:cNvPr id="19" name="Rectangle 18">
            <a:extLst>
              <a:ext uri="{FF2B5EF4-FFF2-40B4-BE49-F238E27FC236}">
                <a16:creationId xmlns:a16="http://schemas.microsoft.com/office/drawing/2014/main" id="{E2B99506-32BB-4A93-8A4C-71BA49235FD3}"/>
              </a:ext>
            </a:extLst>
          </p:cNvPr>
          <p:cNvSpPr/>
          <p:nvPr/>
        </p:nvSpPr>
        <p:spPr>
          <a:xfrm>
            <a:off x="7258051"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a:t>
            </a:r>
          </a:p>
        </p:txBody>
      </p:sp>
      <p:sp>
        <p:nvSpPr>
          <p:cNvPr id="20" name="Rectangle 19">
            <a:extLst>
              <a:ext uri="{FF2B5EF4-FFF2-40B4-BE49-F238E27FC236}">
                <a16:creationId xmlns:a16="http://schemas.microsoft.com/office/drawing/2014/main" id="{BAEB90AF-6C4A-490A-AEAC-218CB0B1EEFE}"/>
              </a:ext>
            </a:extLst>
          </p:cNvPr>
          <p:cNvSpPr/>
          <p:nvPr/>
        </p:nvSpPr>
        <p:spPr>
          <a:xfrm>
            <a:off x="8105775" y="3829050"/>
            <a:ext cx="723899"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XVII</a:t>
            </a:r>
          </a:p>
        </p:txBody>
      </p:sp>
      <p:pic>
        <p:nvPicPr>
          <p:cNvPr id="4" name="Picture 3">
            <a:extLst>
              <a:ext uri="{FF2B5EF4-FFF2-40B4-BE49-F238E27FC236}">
                <a16:creationId xmlns:a16="http://schemas.microsoft.com/office/drawing/2014/main" id="{8E466716-E70B-E88B-B7BC-5B03BD5D4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997" y="170113"/>
            <a:ext cx="1310754" cy="1539373"/>
          </a:xfrm>
          <a:prstGeom prst="rect">
            <a:avLst/>
          </a:prstGeom>
        </p:spPr>
      </p:pic>
    </p:spTree>
    <p:extLst>
      <p:ext uri="{BB962C8B-B14F-4D97-AF65-F5344CB8AC3E}">
        <p14:creationId xmlns:p14="http://schemas.microsoft.com/office/powerpoint/2010/main" val="302742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7EFBA8EA-7900-4B87-9745-7DA10F8D0305}"/>
              </a:ext>
            </a:extLst>
          </p:cNvPr>
          <p:cNvSpPr/>
          <p:nvPr/>
        </p:nvSpPr>
        <p:spPr>
          <a:xfrm>
            <a:off x="521568" y="701102"/>
            <a:ext cx="10885714" cy="66414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2060"/>
                </a:solidFill>
                <a:latin typeface="Arial" panose="020B0604020202020204" pitchFamily="34" charset="0"/>
                <a:cs typeface="Arial" panose="020B0604020202020204" pitchFamily="34" charset="0"/>
              </a:rPr>
              <a:t>b) </a:t>
            </a:r>
            <a:r>
              <a:rPr lang="en-US" sz="2800" dirty="0" err="1">
                <a:solidFill>
                  <a:srgbClr val="002060"/>
                </a:solidFill>
                <a:latin typeface="Arial" panose="020B0604020202020204" pitchFamily="34" charset="0"/>
                <a:cs typeface="Arial" panose="020B0604020202020204" pitchFamily="34" charset="0"/>
              </a:rPr>
              <a:t>Sắp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XIII, XVII, XII, XVIII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lớn</a:t>
            </a:r>
            <a:r>
              <a:rPr lang="en-US" sz="2800" dirty="0">
                <a:solidFill>
                  <a:srgbClr val="002060"/>
                </a:solidFill>
                <a:latin typeface="Arial" panose="020B0604020202020204" pitchFamily="34" charset="0"/>
                <a:cs typeface="Arial" panose="020B0604020202020204" pitchFamily="34" charset="0"/>
              </a:rPr>
              <a:t>. </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sp>
        <p:nvSpPr>
          <p:cNvPr id="16" name="Rectangle: Rounded Corners 15">
            <a:extLst>
              <a:ext uri="{FF2B5EF4-FFF2-40B4-BE49-F238E27FC236}">
                <a16:creationId xmlns:a16="http://schemas.microsoft.com/office/drawing/2014/main" id="{C97EB756-8DD4-4942-84DC-13044901616D}"/>
              </a:ext>
            </a:extLst>
          </p:cNvPr>
          <p:cNvSpPr/>
          <p:nvPr/>
        </p:nvSpPr>
        <p:spPr>
          <a:xfrm>
            <a:off x="3342053" y="2768600"/>
            <a:ext cx="4910743" cy="1172148"/>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Arial" panose="020B0604020202020204" pitchFamily="34" charset="0"/>
                <a:cs typeface="Arial" panose="020B0604020202020204" pitchFamily="34" charset="0"/>
              </a:rPr>
              <a:t>XII, XIII, XVII, XVIII.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15FC135-FA5F-2CB0-322C-6C9E4F1FE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370" y="170113"/>
            <a:ext cx="1310754" cy="1539373"/>
          </a:xfrm>
          <a:prstGeom prst="rect">
            <a:avLst/>
          </a:prstGeom>
        </p:spPr>
      </p:pic>
    </p:spTree>
    <p:extLst>
      <p:ext uri="{BB962C8B-B14F-4D97-AF65-F5344CB8AC3E}">
        <p14:creationId xmlns:p14="http://schemas.microsoft.com/office/powerpoint/2010/main" val="241649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210BDE-779B-4D48-A0B7-C9816A0E96CC}"/>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00A4DEA7-4701-4D38-9728-8099BE183407}"/>
              </a:ext>
            </a:extLst>
          </p:cNvPr>
          <p:cNvSpPr/>
          <p:nvPr/>
        </p:nvSpPr>
        <p:spPr>
          <a:xfrm>
            <a:off x="847725" y="218502"/>
            <a:ext cx="10572749" cy="829248"/>
          </a:xfrm>
          <a:prstGeom prst="roundRect">
            <a:avLst/>
          </a:prstGeom>
          <a:solidFill>
            <a:srgbClr val="FFFF00"/>
          </a:solidFill>
          <a:ln w="5715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mặt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trời</a:t>
            </a:r>
            <a:r>
              <a:rPr lang="en-US" sz="3200" dirty="0">
                <a:solidFill>
                  <a:srgbClr val="00206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574B2A-4E5F-4B17-BDE6-80CF2F153BAC}"/>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11" name="Straight Arrow Connector 10">
            <a:extLst>
              <a:ext uri="{FF2B5EF4-FFF2-40B4-BE49-F238E27FC236}">
                <a16:creationId xmlns:a16="http://schemas.microsoft.com/office/drawing/2014/main" id="{D949E77E-83B4-4F6C-B3D1-019C0C524D8F}"/>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FF3479-9AEE-47BC-A51D-52DE81CB7BAE}"/>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FBE597C-8606-401F-A6E7-6D2CFB826B52}"/>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9E0E408-4431-6772-A7C5-9ED1B84B5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610" y="132264"/>
            <a:ext cx="1310754" cy="1539373"/>
          </a:xfrm>
          <a:prstGeom prst="rect">
            <a:avLst/>
          </a:prstGeom>
        </p:spPr>
      </p:pic>
    </p:spTree>
    <p:extLst>
      <p:ext uri="{BB962C8B-B14F-4D97-AF65-F5344CB8AC3E}">
        <p14:creationId xmlns:p14="http://schemas.microsoft.com/office/powerpoint/2010/main" val="305271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429000"/>
            <a:ext cx="5229827" cy="3252380"/>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2257426" y="976777"/>
            <a:ext cx="9447672"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libri" panose="020F0502020204030204" pitchFamily="34" charset="0"/>
                <a:cs typeface="Calibri" panose="020F0502020204030204" pitchFamily="34" charset="0"/>
              </a:rPr>
              <a:t>P</a:t>
            </a:r>
            <a:r>
              <a:rPr lang="vi-VN" sz="3600" b="1" dirty="0">
                <a:solidFill>
                  <a:srgbClr val="FF0000"/>
                </a:solidFill>
                <a:latin typeface="Calibri" panose="020F0502020204030204" pitchFamily="34" charset="0"/>
                <a:cs typeface="Calibri" panose="020F0502020204030204" pitchFamily="34" charset="0"/>
              </a:rPr>
              <a:t>hương pháp hoạt động của đồng hồ mặt trời: </a:t>
            </a:r>
            <a:endParaRPr lang="en-US" sz="3600" b="1" dirty="0">
              <a:solidFill>
                <a:srgbClr val="FF0000"/>
              </a:solidFill>
              <a:latin typeface="Calibri" panose="020F0502020204030204" pitchFamily="34" charset="0"/>
              <a:cs typeface="Calibri" panose="020F0502020204030204" pitchFamily="34" charset="0"/>
            </a:endParaRPr>
          </a:p>
          <a:p>
            <a:pPr lvl="0" algn="just" defTabSz="609630">
              <a:defRPr/>
            </a:pPr>
            <a:r>
              <a:rPr lang="vi-VN" sz="3600" dirty="0">
                <a:solidFill>
                  <a:prstClr val="black"/>
                </a:solidFill>
                <a:latin typeface="Calibri" panose="020F0502020204030204" pitchFamily="34"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libri" panose="020F0502020204030204" pitchFamily="34" charset="0"/>
                <a:cs typeface="Calibri" panose="020F0502020204030204" pitchFamily="34" charset="0"/>
              </a:rPr>
              <a:t>V</a:t>
            </a:r>
            <a:r>
              <a:rPr lang="vi-VN" sz="3600" dirty="0">
                <a:solidFill>
                  <a:prstClr val="black"/>
                </a:solidFill>
                <a:latin typeface="Calibri" panose="020F0502020204030204" pitchFamily="34"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Đồng hồ mặt trời có bao nhiêu loại?">
            <a:extLst>
              <a:ext uri="{FF2B5EF4-FFF2-40B4-BE49-F238E27FC236}">
                <a16:creationId xmlns:a16="http://schemas.microsoft.com/office/drawing/2014/main" id="{07CA3DB4-7196-4B46-BCF3-F0E5FE96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500033"/>
            <a:ext cx="5353050" cy="3057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FB8289-A960-D81D-CFE0-A12ECF6C0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095" y="175768"/>
            <a:ext cx="1310754" cy="1539373"/>
          </a:xfrm>
          <a:prstGeom prst="rect">
            <a:avLst/>
          </a:prstGeom>
        </p:spPr>
      </p:pic>
    </p:spTree>
    <p:extLst>
      <p:ext uri="{BB962C8B-B14F-4D97-AF65-F5344CB8AC3E}">
        <p14:creationId xmlns:p14="http://schemas.microsoft.com/office/powerpoint/2010/main" val="389507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B82FF801-BD64-42DF-9A8E-D045D30140FF}"/>
              </a:ext>
            </a:extLst>
          </p:cNvPr>
          <p:cNvGrpSpPr/>
          <p:nvPr/>
        </p:nvGrpSpPr>
        <p:grpSpPr>
          <a:xfrm>
            <a:off x="492369" y="506437"/>
            <a:ext cx="783289" cy="675249"/>
            <a:chOff x="492369" y="506437"/>
            <a:chExt cx="783289" cy="675249"/>
          </a:xfrm>
        </p:grpSpPr>
        <p:sp>
          <p:nvSpPr>
            <p:cNvPr id="2" name="Isosceles Triangle 1">
              <a:extLst>
                <a:ext uri="{FF2B5EF4-FFF2-40B4-BE49-F238E27FC236}">
                  <a16:creationId xmlns:a16="http://schemas.microsoft.com/office/drawing/2014/main" id="{4B1DB1E0-8FF4-400E-AC2E-E87948E30A6B}"/>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F4BB404-D51C-4278-81ED-280342515A17}"/>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13" name="TextBox 12">
            <a:extLst>
              <a:ext uri="{FF2B5EF4-FFF2-40B4-BE49-F238E27FC236}">
                <a16:creationId xmlns:a16="http://schemas.microsoft.com/office/drawing/2014/main" id="{F4035824-6028-4A54-ADCD-16E2C85D1F2A}"/>
              </a:ext>
            </a:extLst>
          </p:cNvPr>
          <p:cNvSpPr txBox="1"/>
          <p:nvPr/>
        </p:nvSpPr>
        <p:spPr>
          <a:xfrm>
            <a:off x="1375375" y="443077"/>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EAD1E83-FA3A-4418-A2E6-D75D814AF32B}"/>
              </a:ext>
            </a:extLst>
          </p:cNvPr>
          <p:cNvPicPr>
            <a:picLocks noChangeAspect="1"/>
          </p:cNvPicPr>
          <p:nvPr/>
        </p:nvPicPr>
        <p:blipFill>
          <a:blip r:embed="rId3"/>
          <a:stretch>
            <a:fillRect/>
          </a:stretch>
        </p:blipFill>
        <p:spPr>
          <a:xfrm>
            <a:off x="976312" y="1685924"/>
            <a:ext cx="10353452" cy="4057651"/>
          </a:xfrm>
          <a:prstGeom prst="rect">
            <a:avLst/>
          </a:prstGeom>
        </p:spPr>
      </p:pic>
      <p:cxnSp>
        <p:nvCxnSpPr>
          <p:cNvPr id="10" name="Straight Arrow Connector 9">
            <a:extLst>
              <a:ext uri="{FF2B5EF4-FFF2-40B4-BE49-F238E27FC236}">
                <a16:creationId xmlns:a16="http://schemas.microsoft.com/office/drawing/2014/main" id="{6BF946F4-F784-4F55-8B05-5DC3AF430FD8}"/>
              </a:ext>
            </a:extLst>
          </p:cNvPr>
          <p:cNvCxnSpPr/>
          <p:nvPr/>
        </p:nvCxnSpPr>
        <p:spPr>
          <a:xfrm>
            <a:off x="3409950" y="2314575"/>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27538-BAAD-4A68-A40D-61CAD9935169}"/>
              </a:ext>
            </a:extLst>
          </p:cNvPr>
          <p:cNvCxnSpPr>
            <a:cxnSpLocks/>
          </p:cNvCxnSpPr>
          <p:nvPr/>
        </p:nvCxnSpPr>
        <p:spPr>
          <a:xfrm>
            <a:off x="4000500" y="235267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882769-22B0-4164-A588-33FE1EDA564E}"/>
              </a:ext>
            </a:extLst>
          </p:cNvPr>
          <p:cNvCxnSpPr>
            <a:cxnSpLocks/>
          </p:cNvCxnSpPr>
          <p:nvPr/>
        </p:nvCxnSpPr>
        <p:spPr>
          <a:xfrm>
            <a:off x="4067175" y="2695575"/>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B334087-B3F2-4EE0-A0AE-F06B2FA9935F}"/>
              </a:ext>
            </a:extLst>
          </p:cNvPr>
          <p:cNvCxnSpPr>
            <a:cxnSpLocks/>
          </p:cNvCxnSpPr>
          <p:nvPr/>
        </p:nvCxnSpPr>
        <p:spPr>
          <a:xfrm>
            <a:off x="4610100" y="278130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FAD354-6D60-498E-A862-1F5274506AB3}"/>
              </a:ext>
            </a:extLst>
          </p:cNvPr>
          <p:cNvCxnSpPr>
            <a:cxnSpLocks/>
          </p:cNvCxnSpPr>
          <p:nvPr/>
        </p:nvCxnSpPr>
        <p:spPr>
          <a:xfrm>
            <a:off x="4667250" y="3124200"/>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E6117-F8F7-49AF-9CE0-AE94BABC4D78}"/>
              </a:ext>
            </a:extLst>
          </p:cNvPr>
          <p:cNvCxnSpPr>
            <a:cxnSpLocks/>
          </p:cNvCxnSpPr>
          <p:nvPr/>
        </p:nvCxnSpPr>
        <p:spPr>
          <a:xfrm>
            <a:off x="5219700" y="321945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61AF3F-7B59-4293-8457-8AE818BAE127}"/>
              </a:ext>
            </a:extLst>
          </p:cNvPr>
          <p:cNvCxnSpPr>
            <a:cxnSpLocks/>
          </p:cNvCxnSpPr>
          <p:nvPr/>
        </p:nvCxnSpPr>
        <p:spPr>
          <a:xfrm>
            <a:off x="5229225" y="366712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9025D4-992C-47A3-8892-9D3EEE1B4658}"/>
              </a:ext>
            </a:extLst>
          </p:cNvPr>
          <p:cNvCxnSpPr>
            <a:cxnSpLocks/>
          </p:cNvCxnSpPr>
          <p:nvPr/>
        </p:nvCxnSpPr>
        <p:spPr>
          <a:xfrm>
            <a:off x="5353050" y="4048125"/>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5444AB-6EAA-4FBF-BE33-37D101DDB115}"/>
              </a:ext>
            </a:extLst>
          </p:cNvPr>
          <p:cNvCxnSpPr>
            <a:cxnSpLocks/>
          </p:cNvCxnSpPr>
          <p:nvPr/>
        </p:nvCxnSpPr>
        <p:spPr>
          <a:xfrm>
            <a:off x="6200775" y="4124325"/>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C9F1FF4-0321-4FE2-9672-A96ACEFAE5F5}"/>
              </a:ext>
            </a:extLst>
          </p:cNvPr>
          <p:cNvCxnSpPr>
            <a:cxnSpLocks/>
          </p:cNvCxnSpPr>
          <p:nvPr/>
        </p:nvCxnSpPr>
        <p:spPr>
          <a:xfrm>
            <a:off x="6534150" y="5324475"/>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4D19CB3-AA52-4DD9-B800-2F6AF8F495BB}"/>
              </a:ext>
            </a:extLst>
          </p:cNvPr>
          <p:cNvCxnSpPr>
            <a:cxnSpLocks/>
          </p:cNvCxnSpPr>
          <p:nvPr/>
        </p:nvCxnSpPr>
        <p:spPr>
          <a:xfrm flipV="1">
            <a:off x="7772400" y="3619500"/>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FD59D8D-D425-4414-B66A-C87FAC95B22D}"/>
              </a:ext>
            </a:extLst>
          </p:cNvPr>
          <p:cNvCxnSpPr>
            <a:cxnSpLocks/>
          </p:cNvCxnSpPr>
          <p:nvPr/>
        </p:nvCxnSpPr>
        <p:spPr>
          <a:xfrm>
            <a:off x="7734300" y="3581400"/>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A83AEFD-1080-FE09-B953-0B69B444B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049" y="228600"/>
            <a:ext cx="1310754" cy="1539373"/>
          </a:xfrm>
          <a:prstGeom prst="rect">
            <a:avLst/>
          </a:prstGeom>
        </p:spPr>
      </p:pic>
    </p:spTree>
    <p:extLst>
      <p:ext uri="{BB962C8B-B14F-4D97-AF65-F5344CB8AC3E}">
        <p14:creationId xmlns:p14="http://schemas.microsoft.com/office/powerpoint/2010/main" val="21549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264</Words>
  <Application>Microsoft Office PowerPoint</Application>
  <PresentationFormat>Widescreen</PresentationFormat>
  <Paragraphs>20</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2022-10-20T11:53:09Z</dcterms:created>
  <dcterms:modified xsi:type="dcterms:W3CDTF">2026-01-13T07:33:24Z</dcterms:modified>
</cp:coreProperties>
</file>