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261" r:id="rId3"/>
    <p:sldId id="265" r:id="rId4"/>
    <p:sldId id="269" r:id="rId5"/>
    <p:sldId id="271" r:id="rId6"/>
    <p:sldId id="272" r:id="rId7"/>
    <p:sldId id="273" r:id="rId8"/>
    <p:sldId id="274" r:id="rId9"/>
    <p:sldId id="275" r:id="rId10"/>
    <p:sldId id="276" r:id="rId11"/>
    <p:sldId id="277" r:id="rId12"/>
    <p:sldId id="278" r:id="rId13"/>
    <p:sldId id="264" r:id="rId14"/>
    <p:sldId id="288" r:id="rId15"/>
    <p:sldId id="279" r:id="rId16"/>
    <p:sldId id="281" r:id="rId17"/>
    <p:sldId id="282"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CCFF"/>
    <a:srgbClr val="00FF00"/>
    <a:srgbClr val="66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82" autoAdjust="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7AF64-96EB-46FC-9D86-7D2DEE4C57FA}"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7AC33-D534-45F7-A137-D98053C4F4A1}" type="slidenum">
              <a:rPr lang="en-US" smtClean="0"/>
              <a:t>‹#›</a:t>
            </a:fld>
            <a:endParaRPr lang="en-US"/>
          </a:p>
        </p:txBody>
      </p:sp>
    </p:spTree>
    <p:extLst>
      <p:ext uri="{BB962C8B-B14F-4D97-AF65-F5344CB8AC3E}">
        <p14:creationId xmlns:p14="http://schemas.microsoft.com/office/powerpoint/2010/main" val="2843591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3201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3/2/2026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33304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3/2/2026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49901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0B1E60C3-9521-0908-E20F-17099CBDA311}"/>
              </a:ext>
            </a:extLst>
          </p:cNvPr>
          <p:cNvSpPr/>
          <p:nvPr userDrawn="1"/>
        </p:nvSpPr>
        <p:spPr>
          <a:xfrm>
            <a:off x="390525" y="274320"/>
            <a:ext cx="11410950" cy="6311647"/>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199100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763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1870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9" r:id="rId4"/>
    <p:sldLayoutId id="214748367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28.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8.sv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8.svg"/><Relationship Id="rId11"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8.sv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8.svg"/><Relationship Id="rId11"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8.sv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8.svg"/><Relationship Id="rId11"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8.sv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8.svg"/><Relationship Id="rId11"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CA4A3863-E9EF-462B-95FD-C44310AC5A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106" b="41388"/>
          <a:stretch/>
        </p:blipFill>
        <p:spPr>
          <a:xfrm>
            <a:off x="495304" y="1131194"/>
            <a:ext cx="1027038" cy="1033683"/>
          </a:xfrm>
          <a:prstGeom prst="rect">
            <a:avLst/>
          </a:prstGeom>
        </p:spPr>
      </p:pic>
      <p:sp>
        <p:nvSpPr>
          <p:cNvPr id="23" name="Rectangle 2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组合 24"/>
          <p:cNvGrpSpPr/>
          <p:nvPr/>
        </p:nvGrpSpPr>
        <p:grpSpPr>
          <a:xfrm>
            <a:off x="1" y="-4867"/>
            <a:ext cx="12192000" cy="6857365"/>
            <a:chOff x="0" y="0"/>
            <a:chExt cx="19200" cy="10799"/>
          </a:xfrm>
        </p:grpSpPr>
        <p:pic>
          <p:nvPicPr>
            <p:cNvPr id="25" name="图片 9" descr="图片4"/>
            <p:cNvPicPr>
              <a:picLocks noChangeAspect="1"/>
            </p:cNvPicPr>
            <p:nvPr/>
          </p:nvPicPr>
          <p:blipFill>
            <a:blip r:embed="rId3"/>
            <a:stretch>
              <a:fillRect/>
            </a:stretch>
          </p:blipFill>
          <p:spPr>
            <a:xfrm>
              <a:off x="0" y="1"/>
              <a:ext cx="14232" cy="10799"/>
            </a:xfrm>
            <a:prstGeom prst="rect">
              <a:avLst/>
            </a:prstGeom>
          </p:spPr>
        </p:pic>
        <p:pic>
          <p:nvPicPr>
            <p:cNvPr id="26" name="图片 19" descr="E:\设计\PPT\图片6.png图片6"/>
            <p:cNvPicPr>
              <a:picLocks noChangeAspect="1"/>
            </p:cNvPicPr>
            <p:nvPr/>
          </p:nvPicPr>
          <p:blipFill>
            <a:blip r:embed="rId4"/>
            <a:srcRect/>
            <a:stretch>
              <a:fillRect/>
            </a:stretch>
          </p:blipFill>
          <p:spPr>
            <a:xfrm>
              <a:off x="14692" y="0"/>
              <a:ext cx="4508" cy="8074"/>
            </a:xfrm>
            <a:prstGeom prst="rect">
              <a:avLst/>
            </a:prstGeom>
          </p:spPr>
        </p:pic>
      </p:grpSp>
      <p:pic>
        <p:nvPicPr>
          <p:cNvPr id="27" name="图片 5"/>
          <p:cNvPicPr>
            <a:picLocks noChangeAspect="1"/>
          </p:cNvPicPr>
          <p:nvPr/>
        </p:nvPicPr>
        <p:blipFill>
          <a:blip r:embed="rId5"/>
          <a:srcRect/>
          <a:stretch>
            <a:fillRect/>
          </a:stretch>
        </p:blipFill>
        <p:spPr bwMode="auto">
          <a:xfrm>
            <a:off x="1" y="0"/>
            <a:ext cx="46021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7" descr="E:\设计\PPT\宇航员.png宇航员"/>
          <p:cNvPicPr>
            <a:picLocks noChangeAspect="1"/>
          </p:cNvPicPr>
          <p:nvPr/>
        </p:nvPicPr>
        <p:blipFill>
          <a:blip r:embed="rId6"/>
          <a:srcRect/>
          <a:stretch>
            <a:fillRect/>
          </a:stretch>
        </p:blipFill>
        <p:spPr>
          <a:xfrm>
            <a:off x="1230393" y="1815075"/>
            <a:ext cx="4034790" cy="4651146"/>
          </a:xfrm>
          <a:prstGeom prst="rect">
            <a:avLst/>
          </a:prstGeom>
        </p:spPr>
      </p:pic>
      <p:sp>
        <p:nvSpPr>
          <p:cNvPr id="29" name="Rectangle 28"/>
          <p:cNvSpPr/>
          <p:nvPr/>
        </p:nvSpPr>
        <p:spPr>
          <a:xfrm>
            <a:off x="7399421" y="459392"/>
            <a:ext cx="1783950" cy="769441"/>
          </a:xfrm>
          <a:prstGeom prst="rect">
            <a:avLst/>
          </a:prstGeom>
          <a:noFill/>
        </p:spPr>
        <p:txBody>
          <a:bodyPr wrap="none" lIns="91440" tIns="45720" rIns="91440" bIns="45720">
            <a:spAutoFit/>
          </a:bodyPr>
          <a:lstStyle/>
          <a:p>
            <a:pPr algn="ctr"/>
            <a:r>
              <a:rPr lang="en-US" sz="4400" b="0" u="sng" cap="none" spc="0" dirty="0" err="1">
                <a:ln w="0"/>
                <a:solidFill>
                  <a:schemeClr val="accent2"/>
                </a:solidFill>
                <a:effectLst>
                  <a:reflection blurRad="6350" stA="53000" endA="300" endPos="35500" dir="5400000" sy="-90000" algn="bl" rotWithShape="0"/>
                </a:effectLst>
                <a:latin typeface="UTM Thanh Nhac TL" panose="02040603050506020204" pitchFamily="18" charset="0"/>
              </a:rPr>
              <a:t>Toán</a:t>
            </a:r>
            <a:endParaRPr lang="en-US" sz="4400" b="0" u="sng" cap="none" spc="0" dirty="0">
              <a:ln w="0"/>
              <a:solidFill>
                <a:schemeClr val="accent2"/>
              </a:solidFill>
              <a:effectLst>
                <a:reflection blurRad="6350" stA="53000" endA="300" endPos="35500" dir="5400000" sy="-90000" algn="bl" rotWithShape="0"/>
              </a:effectLst>
              <a:latin typeface="UTM Thanh Nhac TL" panose="02040603050506020204" pitchFamily="18" charset="0"/>
            </a:endParaRPr>
          </a:p>
        </p:txBody>
      </p:sp>
      <p:pic>
        <p:nvPicPr>
          <p:cNvPr id="32" name="Picture 23" descr="未标题-2"/>
          <p:cNvPicPr>
            <a:picLocks noChangeAspect="1" noChangeArrowheads="1"/>
          </p:cNvPicPr>
          <p:nvPr/>
        </p:nvPicPr>
        <p:blipFill>
          <a:blip r:embed="rId7" cstate="screen"/>
          <a:srcRect/>
          <a:stretch>
            <a:fillRect/>
          </a:stretch>
        </p:blipFill>
        <p:spPr bwMode="auto">
          <a:xfrm rot="15899930">
            <a:off x="4331047" y="-177393"/>
            <a:ext cx="1819340" cy="202459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Tên lửa Hoạt hình không gian bên Ngoài tàu vũ Trụ Clip nghệ thuật - Một tên  lửa png tải về - Miễn phí trong suốt Trái Cam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9556" y1="66000" x2="39556" y2="79500"/>
                        <a14:foregroundMark x1="38889" y1="79875" x2="26000" y2="89250"/>
                        <a14:foregroundMark x1="48111" y1="69125" x2="47778" y2="87875"/>
                        <a14:foregroundMark x1="47333" y1="4125" x2="51000" y2="4125"/>
                      </a14:backgroundRemoval>
                    </a14:imgEffect>
                  </a14:imgLayer>
                </a14:imgProps>
              </a:ext>
              <a:ext uri="{28A0092B-C50C-407E-A947-70E740481C1C}">
                <a14:useLocalDpi xmlns:a14="http://schemas.microsoft.com/office/drawing/2010/main" val="0"/>
              </a:ext>
            </a:extLst>
          </a:blip>
          <a:srcRect/>
          <a:stretch>
            <a:fillRect/>
          </a:stretch>
        </p:blipFill>
        <p:spPr bwMode="auto">
          <a:xfrm>
            <a:off x="9582280" y="4044725"/>
            <a:ext cx="3194840" cy="283985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10"/>
          <a:stretch>
            <a:fillRect/>
          </a:stretch>
        </p:blipFill>
        <p:spPr>
          <a:xfrm>
            <a:off x="5094196" y="1507893"/>
            <a:ext cx="6864691" cy="3133616"/>
          </a:xfrm>
          <a:prstGeom prst="rect">
            <a:avLst/>
          </a:prstGeom>
        </p:spPr>
      </p:pic>
      <p:pic>
        <p:nvPicPr>
          <p:cNvPr id="37" name="Picture 36"/>
          <p:cNvPicPr>
            <a:picLocks noChangeAspect="1"/>
          </p:cNvPicPr>
          <p:nvPr/>
        </p:nvPicPr>
        <p:blipFill>
          <a:blip r:embed="rId11"/>
          <a:stretch>
            <a:fillRect/>
          </a:stretch>
        </p:blipFill>
        <p:spPr>
          <a:xfrm>
            <a:off x="7873949" y="4046925"/>
            <a:ext cx="2658086" cy="1072989"/>
          </a:xfrm>
          <a:prstGeom prst="rect">
            <a:avLst/>
          </a:prstGeom>
        </p:spPr>
      </p:pic>
    </p:spTree>
    <p:extLst>
      <p:ext uri="{BB962C8B-B14F-4D97-AF65-F5344CB8AC3E}">
        <p14:creationId xmlns:p14="http://schemas.microsoft.com/office/powerpoint/2010/main" val="308361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500"/>
                            </p:stCondLst>
                            <p:childTnLst>
                              <p:par>
                                <p:cTn id="13" presetID="47"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1+#ppt_w/2"/>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1000" fill="hold"/>
                                        <p:tgtEl>
                                          <p:spTgt spid="29"/>
                                        </p:tgtEl>
                                        <p:attrNameLst>
                                          <p:attrName>ppt_w</p:attrName>
                                        </p:attrNameLst>
                                      </p:cBhvr>
                                      <p:tavLst>
                                        <p:tav tm="0">
                                          <p:val>
                                            <p:fltVal val="0"/>
                                          </p:val>
                                        </p:tav>
                                        <p:tav tm="100000">
                                          <p:val>
                                            <p:strVal val="#ppt_w"/>
                                          </p:val>
                                        </p:tav>
                                      </p:tavLst>
                                    </p:anim>
                                    <p:anim calcmode="lin" valueType="num">
                                      <p:cBhvr>
                                        <p:cTn id="37" dur="1000" fill="hold"/>
                                        <p:tgtEl>
                                          <p:spTgt spid="29"/>
                                        </p:tgtEl>
                                        <p:attrNameLst>
                                          <p:attrName>ppt_h</p:attrName>
                                        </p:attrNameLst>
                                      </p:cBhvr>
                                      <p:tavLst>
                                        <p:tav tm="0">
                                          <p:val>
                                            <p:fltVal val="0"/>
                                          </p:val>
                                        </p:tav>
                                        <p:tav tm="100000">
                                          <p:val>
                                            <p:strVal val="#ppt_h"/>
                                          </p:val>
                                        </p:tav>
                                      </p:tavLst>
                                    </p:anim>
                                    <p:anim calcmode="lin" valueType="num">
                                      <p:cBhvr>
                                        <p:cTn id="38" dur="1000" fill="hold"/>
                                        <p:tgtEl>
                                          <p:spTgt spid="29"/>
                                        </p:tgtEl>
                                        <p:attrNameLst>
                                          <p:attrName>style.rotation</p:attrName>
                                        </p:attrNameLst>
                                      </p:cBhvr>
                                      <p:tavLst>
                                        <p:tav tm="0">
                                          <p:val>
                                            <p:fltVal val="90"/>
                                          </p:val>
                                        </p:tav>
                                        <p:tav tm="100000">
                                          <p:val>
                                            <p:fltVal val="0"/>
                                          </p:val>
                                        </p:tav>
                                      </p:tavLst>
                                    </p:anim>
                                    <p:animEffect transition="in" filter="fade">
                                      <p:cBhvr>
                                        <p:cTn id="39" dur="1000"/>
                                        <p:tgtEl>
                                          <p:spTgt spid="29"/>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randombar(horizontal)">
                                      <p:cBhvr>
                                        <p:cTn id="43" dur="500"/>
                                        <p:tgtEl>
                                          <p:spTgt spid="35"/>
                                        </p:tgtEl>
                                      </p:cBhvr>
                                    </p:animEffect>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23951" y="1357362"/>
            <a:ext cx="9822001" cy="5152799"/>
          </a:xfrm>
          <a:prstGeom prst="rect">
            <a:avLst/>
          </a:prstGeom>
        </p:spPr>
      </p:pic>
      <p:grpSp>
        <p:nvGrpSpPr>
          <p:cNvPr id="3" name="Group 2"/>
          <p:cNvGrpSpPr/>
          <p:nvPr/>
        </p:nvGrpSpPr>
        <p:grpSpPr>
          <a:xfrm>
            <a:off x="578964" y="384048"/>
            <a:ext cx="10881360" cy="909166"/>
            <a:chOff x="809897" y="765482"/>
            <a:chExt cx="10881360" cy="90916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765482"/>
              <a:ext cx="10881360" cy="909166"/>
            </a:xfrm>
            <a:prstGeom prst="roundRect">
              <a:avLst>
                <a:gd name="adj" fmla="val 13859"/>
              </a:avLst>
            </a:prstGeom>
            <a:solidFill>
              <a:srgbClr val="CCFFFF"/>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099893" y="893498"/>
              <a:ext cx="10567851" cy="584775"/>
            </a:xfrm>
            <a:prstGeom prst="rect">
              <a:avLst/>
            </a:prstGeom>
            <a:noFill/>
          </p:spPr>
          <p:txBody>
            <a:bodyPr wrap="square" rtlCol="0">
              <a:spAutoFit/>
            </a:bodyPr>
            <a:lstStyle/>
            <a:p>
              <a:r>
                <a:rPr lang="en-US" sz="3200" b="1">
                  <a:latin typeface="Cambria" panose="02040503050406030204" pitchFamily="18" charset="0"/>
                  <a:ea typeface="Cambria" panose="02040503050406030204" pitchFamily="18" charset="0"/>
                </a:rPr>
                <a:t>Tại sao bạn Nam lại biết Sao Hỏa cách xa Mặt Trời hơn?</a:t>
              </a:r>
            </a:p>
          </p:txBody>
        </p:sp>
      </p:grpSp>
      <p:grpSp>
        <p:nvGrpSpPr>
          <p:cNvPr id="8" name="Group 7"/>
          <p:cNvGrpSpPr/>
          <p:nvPr/>
        </p:nvGrpSpPr>
        <p:grpSpPr>
          <a:xfrm>
            <a:off x="601451" y="384048"/>
            <a:ext cx="10881360" cy="909166"/>
            <a:chOff x="809897" y="765482"/>
            <a:chExt cx="10881360" cy="909166"/>
          </a:xfrm>
        </p:grpSpPr>
        <p:sp>
          <p:nvSpPr>
            <p:cNvPr id="9" name="Rectangle: Rounded Corners 16">
              <a:extLst>
                <a:ext uri="{FF2B5EF4-FFF2-40B4-BE49-F238E27FC236}">
                  <a16:creationId xmlns:a16="http://schemas.microsoft.com/office/drawing/2014/main" id="{F515E6D1-0BA1-9D99-9F48-79063FCD2645}"/>
                </a:ext>
              </a:extLst>
            </p:cNvPr>
            <p:cNvSpPr/>
            <p:nvPr/>
          </p:nvSpPr>
          <p:spPr>
            <a:xfrm>
              <a:off x="809897" y="765482"/>
              <a:ext cx="10881360" cy="909166"/>
            </a:xfrm>
            <a:prstGeom prst="roundRect">
              <a:avLst>
                <a:gd name="adj" fmla="val 13859"/>
              </a:avLst>
            </a:prstGeom>
            <a:solidFill>
              <a:srgbClr val="66FFCC"/>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0" name="TextBox 9"/>
            <p:cNvSpPr txBox="1"/>
            <p:nvPr/>
          </p:nvSpPr>
          <p:spPr>
            <a:xfrm>
              <a:off x="1099893" y="783770"/>
              <a:ext cx="10567851" cy="769441"/>
            </a:xfrm>
            <a:prstGeom prst="rect">
              <a:avLst/>
            </a:prstGeom>
            <a:noFill/>
          </p:spPr>
          <p:txBody>
            <a:bodyPr wrap="square" rtlCol="0">
              <a:spAutoFit/>
            </a:bodyPr>
            <a:lstStyle/>
            <a:p>
              <a:pPr algn="ctr"/>
              <a:r>
                <a:rPr lang="en-US" sz="4400" b="1">
                  <a:latin typeface="Cambria" panose="02040503050406030204" pitchFamily="18" charset="0"/>
                  <a:ea typeface="Cambria" panose="02040503050406030204" pitchFamily="18" charset="0"/>
                </a:rPr>
                <a:t>Nam sử dụng phép so sánh </a:t>
              </a:r>
            </a:p>
          </p:txBody>
        </p:sp>
      </p:grpSp>
      <p:grpSp>
        <p:nvGrpSpPr>
          <p:cNvPr id="11" name="Group 10"/>
          <p:cNvGrpSpPr/>
          <p:nvPr/>
        </p:nvGrpSpPr>
        <p:grpSpPr>
          <a:xfrm>
            <a:off x="578964" y="384048"/>
            <a:ext cx="10881360" cy="909166"/>
            <a:chOff x="809897" y="765482"/>
            <a:chExt cx="10881360" cy="909166"/>
          </a:xfrm>
        </p:grpSpPr>
        <p:sp>
          <p:nvSpPr>
            <p:cNvPr id="12" name="Rectangle: Rounded Corners 16">
              <a:extLst>
                <a:ext uri="{FF2B5EF4-FFF2-40B4-BE49-F238E27FC236}">
                  <a16:creationId xmlns:a16="http://schemas.microsoft.com/office/drawing/2014/main" id="{F515E6D1-0BA1-9D99-9F48-79063FCD2645}"/>
                </a:ext>
              </a:extLst>
            </p:cNvPr>
            <p:cNvSpPr/>
            <p:nvPr/>
          </p:nvSpPr>
          <p:spPr>
            <a:xfrm>
              <a:off x="809897" y="765482"/>
              <a:ext cx="10881360" cy="909166"/>
            </a:xfrm>
            <a:prstGeom prst="roundRect">
              <a:avLst>
                <a:gd name="adj" fmla="val 13859"/>
              </a:avLst>
            </a:prstGeom>
            <a:solidFill>
              <a:srgbClr val="66FFCC"/>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3" name="TextBox 12"/>
            <p:cNvSpPr txBox="1"/>
            <p:nvPr/>
          </p:nvSpPr>
          <p:spPr>
            <a:xfrm>
              <a:off x="1099893" y="783770"/>
              <a:ext cx="10567851" cy="769441"/>
            </a:xfrm>
            <a:prstGeom prst="rect">
              <a:avLst/>
            </a:prstGeom>
            <a:noFill/>
          </p:spPr>
          <p:txBody>
            <a:bodyPr wrap="square" rtlCol="0">
              <a:spAutoFit/>
            </a:bodyPr>
            <a:lstStyle/>
            <a:p>
              <a:pPr algn="ctr"/>
              <a:r>
                <a:rPr lang="en-US" sz="4400" b="1">
                  <a:latin typeface="Cambria" panose="02040503050406030204" pitchFamily="18" charset="0"/>
                  <a:ea typeface="Cambria" panose="02040503050406030204" pitchFamily="18" charset="0"/>
                </a:rPr>
                <a:t>Nam sử dụng phép so sánh </a:t>
              </a:r>
            </a:p>
          </p:txBody>
        </p:sp>
      </p:grpSp>
    </p:spTree>
    <p:extLst>
      <p:ext uri="{BB962C8B-B14F-4D97-AF65-F5344CB8AC3E}">
        <p14:creationId xmlns:p14="http://schemas.microsoft.com/office/powerpoint/2010/main" val="117703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8964" y="548640"/>
            <a:ext cx="10881360" cy="909166"/>
            <a:chOff x="809897" y="765482"/>
            <a:chExt cx="10881360" cy="90916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809897" y="765482"/>
              <a:ext cx="10881360" cy="909166"/>
            </a:xfrm>
            <a:prstGeom prst="roundRect">
              <a:avLst>
                <a:gd name="adj" fmla="val 13859"/>
              </a:avLst>
            </a:prstGeom>
            <a:solidFill>
              <a:srgbClr val="66FFCC"/>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6" name="TextBox 5"/>
            <p:cNvSpPr txBox="1"/>
            <p:nvPr/>
          </p:nvSpPr>
          <p:spPr>
            <a:xfrm>
              <a:off x="1099893" y="783770"/>
              <a:ext cx="10567851" cy="769441"/>
            </a:xfrm>
            <a:prstGeom prst="rect">
              <a:avLst/>
            </a:prstGeom>
            <a:noFill/>
          </p:spPr>
          <p:txBody>
            <a:bodyPr wrap="square" rtlCol="0">
              <a:spAutoFit/>
            </a:bodyPr>
            <a:lstStyle/>
            <a:p>
              <a:pPr algn="ctr"/>
              <a:r>
                <a:rPr lang="en-US" sz="4400" b="1">
                  <a:latin typeface="Cambria" panose="02040503050406030204" pitchFamily="18" charset="0"/>
                  <a:ea typeface="Cambria" panose="02040503050406030204" pitchFamily="18" charset="0"/>
                </a:rPr>
                <a:t>Nam thực hiện phép so sánh: </a:t>
              </a:r>
            </a:p>
          </p:txBody>
        </p:sp>
      </p:grpSp>
      <p:grpSp>
        <p:nvGrpSpPr>
          <p:cNvPr id="9" name="Group 8"/>
          <p:cNvGrpSpPr/>
          <p:nvPr/>
        </p:nvGrpSpPr>
        <p:grpSpPr>
          <a:xfrm>
            <a:off x="722064" y="2258230"/>
            <a:ext cx="10595160" cy="779930"/>
            <a:chOff x="706824" y="2605702"/>
            <a:chExt cx="10595160" cy="779930"/>
          </a:xfrm>
        </p:grpSpPr>
        <p:sp>
          <p:nvSpPr>
            <p:cNvPr id="2" name="Rounded Rectangle 1"/>
            <p:cNvSpPr/>
            <p:nvPr/>
          </p:nvSpPr>
          <p:spPr>
            <a:xfrm>
              <a:off x="706824" y="2605703"/>
              <a:ext cx="4956204" cy="7799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5">
                      <a:lumMod val="50000"/>
                    </a:schemeClr>
                  </a:solidFill>
                  <a:latin typeface="Cambria" panose="02040503050406030204" pitchFamily="18" charset="0"/>
                  <a:ea typeface="Cambria" panose="02040503050406030204" pitchFamily="18" charset="0"/>
                </a:rPr>
                <a:t>108 000 000</a:t>
              </a:r>
            </a:p>
          </p:txBody>
        </p:sp>
        <p:sp>
          <p:nvSpPr>
            <p:cNvPr id="7" name="Rounded Rectangle 6"/>
            <p:cNvSpPr/>
            <p:nvPr/>
          </p:nvSpPr>
          <p:spPr>
            <a:xfrm>
              <a:off x="6345780" y="2605702"/>
              <a:ext cx="4956204" cy="7799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5">
                      <a:lumMod val="50000"/>
                    </a:schemeClr>
                  </a:solidFill>
                  <a:latin typeface="Cambria" panose="02040503050406030204" pitchFamily="18" charset="0"/>
                  <a:ea typeface="Cambria" panose="02040503050406030204" pitchFamily="18" charset="0"/>
                </a:rPr>
                <a:t>230 000 000</a:t>
              </a:r>
            </a:p>
          </p:txBody>
        </p:sp>
        <p:sp>
          <p:nvSpPr>
            <p:cNvPr id="8" name="Rounded Rectangle 7"/>
            <p:cNvSpPr/>
            <p:nvPr/>
          </p:nvSpPr>
          <p:spPr>
            <a:xfrm>
              <a:off x="5596128" y="2642279"/>
              <a:ext cx="786384" cy="649561"/>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22064" y="4297680"/>
            <a:ext cx="10738260" cy="1554480"/>
            <a:chOff x="722064" y="4297680"/>
            <a:chExt cx="10738260" cy="1554480"/>
          </a:xfrm>
        </p:grpSpPr>
        <p:sp>
          <p:nvSpPr>
            <p:cNvPr id="10" name="Rounded Rectangular Callout 9"/>
            <p:cNvSpPr/>
            <p:nvPr/>
          </p:nvSpPr>
          <p:spPr>
            <a:xfrm>
              <a:off x="722064" y="4297680"/>
              <a:ext cx="10714747" cy="1554480"/>
            </a:xfrm>
            <a:prstGeom prst="wedgeRoundRectCallout">
              <a:avLst>
                <a:gd name="adj1" fmla="val -47010"/>
                <a:gd name="adj2" fmla="val 88889"/>
                <a:gd name="adj3" fmla="val 16667"/>
              </a:avLst>
            </a:prstGeom>
            <a:solidFill>
              <a:srgbClr val="CCFFFF"/>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92473" y="4382327"/>
              <a:ext cx="10567851" cy="1446550"/>
            </a:xfrm>
            <a:prstGeom prst="rect">
              <a:avLst/>
            </a:prstGeom>
            <a:noFill/>
          </p:spPr>
          <p:txBody>
            <a:bodyPr wrap="square" rtlCol="0">
              <a:spAutoFit/>
            </a:bodyPr>
            <a:lstStyle/>
            <a:p>
              <a:pPr algn="ctr"/>
              <a:r>
                <a:rPr lang="en-US" sz="4400" b="1">
                  <a:latin typeface="Cambria" panose="02040503050406030204" pitchFamily="18" charset="0"/>
                  <a:ea typeface="Cambria" panose="02040503050406030204" pitchFamily="18" charset="0"/>
                </a:rPr>
                <a:t>Em hãy nhắc lại cách so sánh các số trong phạm vi 100 000.</a:t>
              </a:r>
              <a:endParaRPr lang="en-US" sz="8800" b="1">
                <a:latin typeface="Cambria" panose="02040503050406030204" pitchFamily="18" charset="0"/>
                <a:ea typeface="Cambria" panose="02040503050406030204" pitchFamily="18" charset="0"/>
              </a:endParaRPr>
            </a:p>
          </p:txBody>
        </p:sp>
      </p:grpSp>
      <p:sp>
        <p:nvSpPr>
          <p:cNvPr id="14" name="TextBox 13"/>
          <p:cNvSpPr txBox="1"/>
          <p:nvPr/>
        </p:nvSpPr>
        <p:spPr>
          <a:xfrm>
            <a:off x="5672747" y="2022496"/>
            <a:ext cx="960276" cy="1015663"/>
          </a:xfrm>
          <a:prstGeom prst="rect">
            <a:avLst/>
          </a:prstGeom>
          <a:noFill/>
        </p:spPr>
        <p:txBody>
          <a:bodyPr wrap="square" rtlCol="0">
            <a:spAutoFit/>
          </a:bodyPr>
          <a:lstStyle/>
          <a:p>
            <a:r>
              <a:rPr lang="en-US" sz="6000" b="1">
                <a:solidFill>
                  <a:srgbClr val="FF0000"/>
                </a:solidFill>
                <a:latin typeface="UTM Avo" panose="02040603050506020204" pitchFamily="18" charset="0"/>
              </a:rPr>
              <a:t>&lt;</a:t>
            </a:r>
          </a:p>
        </p:txBody>
      </p:sp>
      <p:cxnSp>
        <p:nvCxnSpPr>
          <p:cNvPr id="16" name="Straight Connector 15"/>
          <p:cNvCxnSpPr/>
          <p:nvPr/>
        </p:nvCxnSpPr>
        <p:spPr>
          <a:xfrm>
            <a:off x="1207008" y="2944368"/>
            <a:ext cx="4389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45808" y="2946719"/>
            <a:ext cx="4389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7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3"/>
                                        </p:tgtEl>
                                      </p:cBhvr>
                                    </p:animEffect>
                                    <p:anim calcmode="lin" valueType="num">
                                      <p:cBhvr>
                                        <p:cTn id="26" dur="1000"/>
                                        <p:tgtEl>
                                          <p:spTgt spid="13"/>
                                        </p:tgtEl>
                                        <p:attrNameLst>
                                          <p:attrName>ppt_x</p:attrName>
                                        </p:attrNameLst>
                                      </p:cBhvr>
                                      <p:tavLst>
                                        <p:tav tm="0">
                                          <p:val>
                                            <p:strVal val="ppt_x"/>
                                          </p:val>
                                        </p:tav>
                                        <p:tav tm="100000">
                                          <p:val>
                                            <p:strVal val="ppt_x"/>
                                          </p:val>
                                        </p:tav>
                                      </p:tavLst>
                                    </p:anim>
                                    <p:anim calcmode="lin" valueType="num">
                                      <p:cBhvr>
                                        <p:cTn id="27" dur="1000"/>
                                        <p:tgtEl>
                                          <p:spTgt spid="13"/>
                                        </p:tgtEl>
                                        <p:attrNameLst>
                                          <p:attrName>ppt_y</p:attrName>
                                        </p:attrNameLst>
                                      </p:cBhvr>
                                      <p:tavLst>
                                        <p:tav tm="0">
                                          <p:val>
                                            <p:strVal val="ppt_y"/>
                                          </p:val>
                                        </p:tav>
                                        <p:tav tm="100000">
                                          <p:val>
                                            <p:strVal val="ppt_y+.1"/>
                                          </p:val>
                                        </p:tav>
                                      </p:tavLst>
                                    </p:anim>
                                    <p:set>
                                      <p:cBhvr>
                                        <p:cTn id="28" dur="1" fill="hold">
                                          <p:stCondLst>
                                            <p:cond delay="9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83900" y="641725"/>
            <a:ext cx="3066554" cy="1121761"/>
          </a:xfrm>
          <a:prstGeom prst="rect">
            <a:avLst/>
          </a:prstGeom>
        </p:spPr>
      </p:pic>
      <p:sp>
        <p:nvSpPr>
          <p:cNvPr id="3" name="TextBox 2"/>
          <p:cNvSpPr txBox="1"/>
          <p:nvPr/>
        </p:nvSpPr>
        <p:spPr>
          <a:xfrm>
            <a:off x="804672" y="1635469"/>
            <a:ext cx="10735055" cy="4524315"/>
          </a:xfrm>
          <a:prstGeom prst="rect">
            <a:avLst/>
          </a:prstGeom>
          <a:noFill/>
        </p:spPr>
        <p:txBody>
          <a:bodyPr wrap="square" rtlCol="0">
            <a:spAutoFit/>
          </a:bodyPr>
          <a:lstStyle/>
          <a:p>
            <a:pPr algn="just">
              <a:lnSpc>
                <a:spcPct val="120000"/>
              </a:lnSpc>
            </a:pPr>
            <a:r>
              <a:rPr lang="en-US" sz="4000" b="1">
                <a:solidFill>
                  <a:srgbClr val="0070C0"/>
                </a:solidFill>
                <a:latin typeface="Cambria" panose="02040503050406030204" pitchFamily="18" charset="0"/>
                <a:ea typeface="Cambria" panose="02040503050406030204" pitchFamily="18" charset="0"/>
              </a:rPr>
              <a:t>Quy tắc so sánh hai số có nhiều chữ số: </a:t>
            </a:r>
          </a:p>
          <a:p>
            <a:pPr algn="just">
              <a:lnSpc>
                <a:spcPct val="120000"/>
              </a:lnSpc>
            </a:pPr>
            <a:r>
              <a:rPr lang="en-US" sz="4000" b="1" i="1">
                <a:solidFill>
                  <a:srgbClr val="002060"/>
                </a:solidFill>
                <a:latin typeface="Cambria" panose="02040503050406030204" pitchFamily="18" charset="0"/>
                <a:ea typeface="Cambria" panose="02040503050406030204" pitchFamily="18" charset="0"/>
              </a:rPr>
              <a:t>+ Số nào có nhiều chữ số hơn thì lớn hơn. </a:t>
            </a:r>
            <a:endParaRPr lang="en-US" sz="4000" b="1">
              <a:solidFill>
                <a:srgbClr val="002060"/>
              </a:solidFill>
              <a:latin typeface="Cambria" panose="02040503050406030204" pitchFamily="18" charset="0"/>
              <a:ea typeface="Cambria" panose="02040503050406030204" pitchFamily="18" charset="0"/>
            </a:endParaRPr>
          </a:p>
          <a:p>
            <a:pPr algn="just">
              <a:lnSpc>
                <a:spcPct val="120000"/>
              </a:lnSpc>
            </a:pPr>
            <a:r>
              <a:rPr lang="en-US" sz="4000" b="1" i="1">
                <a:solidFill>
                  <a:srgbClr val="002060"/>
                </a:solidFill>
                <a:latin typeface="Cambria" panose="02040503050406030204" pitchFamily="18" charset="0"/>
                <a:ea typeface="Cambria" panose="02040503050406030204" pitchFamily="18" charset="0"/>
              </a:rPr>
              <a:t>+ Nếu hai số có cùng số chữ số thì so sánh từng cặp chữ số ở cùng một hàng, kể từ trái sang phải. </a:t>
            </a:r>
            <a:r>
              <a:rPr lang="en-US" sz="4000" b="1" i="1">
                <a:latin typeface="Cambria" panose="02040503050406030204" pitchFamily="18" charset="0"/>
                <a:ea typeface="Cambria" panose="02040503050406030204" pitchFamily="18" charset="0"/>
              </a:rPr>
              <a:t>Chẳng hạn: </a:t>
            </a:r>
          </a:p>
          <a:p>
            <a:pPr algn="ctr">
              <a:lnSpc>
                <a:spcPct val="120000"/>
              </a:lnSpc>
            </a:pPr>
            <a:r>
              <a:rPr lang="en-US" sz="4000" b="1" i="1">
                <a:latin typeface="Cambria" panose="02040503050406030204" pitchFamily="18" charset="0"/>
                <a:ea typeface="Cambria" panose="02040503050406030204" pitchFamily="18" charset="0"/>
              </a:rPr>
              <a:t>vì 2 &gt; 1 nên 230 000 000 &gt; 108 000 000.</a:t>
            </a:r>
            <a:endParaRPr lang="en-US" sz="40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816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ác hành tinh trong Hệ Mặt Trời bằng tiếng Anh | Tiếng Anh Nghe Nó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900"/>
            <a:ext cx="12167682" cy="6949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14044" y="4487053"/>
            <a:ext cx="8240889" cy="2246769"/>
          </a:xfrm>
          <a:prstGeom prst="rect">
            <a:avLst/>
          </a:prstGeom>
          <a:solidFill>
            <a:schemeClr val="bg1"/>
          </a:solidFill>
          <a:ln w="38100">
            <a:solidFill>
              <a:srgbClr val="071931"/>
            </a:solidFill>
            <a:prstDash val="lgDashDotDot"/>
          </a:ln>
        </p:spPr>
        <p:txBody>
          <a:bodyPr wrap="square">
            <a:spAutoFit/>
          </a:bodyPr>
          <a:lstStyle/>
          <a:p>
            <a:pPr algn="just"/>
            <a:r>
              <a:rPr lang="vi-VN" sz="2800" b="1" dirty="0">
                <a:solidFill>
                  <a:srgbClr val="FF0000"/>
                </a:solidFill>
              </a:rPr>
              <a:t>Sao Hỏa </a:t>
            </a:r>
            <a:r>
              <a:rPr lang="vi-VN" sz="2800" dirty="0"/>
              <a:t>hay</a:t>
            </a:r>
            <a:r>
              <a:rPr lang="vi-VN" sz="2800" b="1" dirty="0">
                <a:solidFill>
                  <a:srgbClr val="FF0000"/>
                </a:solidFill>
              </a:rPr>
              <a:t> Hỏa tinh</a:t>
            </a:r>
            <a:r>
              <a:rPr lang="vi-VN" sz="2800" dirty="0"/>
              <a:t> là hành tinh thứ tư tính từ Mặt Trời trong Thái Dương Hệ. Nó thường được gọi với tên khác là "</a:t>
            </a:r>
            <a:r>
              <a:rPr lang="vi-VN" sz="2800" b="1" dirty="0">
                <a:solidFill>
                  <a:srgbClr val="FF0000"/>
                </a:solidFill>
              </a:rPr>
              <a:t>Hành tinh Đỏ</a:t>
            </a:r>
            <a:r>
              <a:rPr lang="vi-VN" sz="2800" dirty="0"/>
              <a:t>", do sắt oxide có mặt rất nhiều trên bề mặt hành tinh làm cho bề mặt nó hiện lên với màu đỏ đặc trưng</a:t>
            </a:r>
            <a:r>
              <a:rPr lang="en-US" sz="2800" dirty="0"/>
              <a:t>.</a:t>
            </a:r>
            <a:endParaRPr lang="en-US" sz="4400" dirty="0">
              <a:solidFill>
                <a:schemeClr val="tx2">
                  <a:lumMod val="50000"/>
                </a:schemeClr>
              </a:solidFill>
              <a:latin typeface="Arial" panose="020B0604020202020204" pitchFamily="34" charset="0"/>
              <a:cs typeface="Arial" panose="020B0604020202020204" pitchFamily="34" charset="0"/>
            </a:endParaRPr>
          </a:p>
        </p:txBody>
      </p:sp>
      <p:pic>
        <p:nvPicPr>
          <p:cNvPr id="4" name="Picture 2" descr="Cartoon Boy Wearing Astronaut Costume Stock Vector - Illustration of  background, outside: 12145853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125" l="3750" r="90000">
                        <a14:foregroundMark x1="28000" y1="54875" x2="31375" y2="55875"/>
                        <a14:foregroundMark x1="47000" y1="55125" x2="49375" y2="54750"/>
                      </a14:backgroundRemoval>
                    </a14:imgEffect>
                  </a14:imgLayer>
                </a14:imgProps>
              </a:ext>
              <a:ext uri="{28A0092B-C50C-407E-A947-70E740481C1C}">
                <a14:useLocalDpi xmlns:a14="http://schemas.microsoft.com/office/drawing/2010/main" val="0"/>
              </a:ext>
            </a:extLst>
          </a:blip>
          <a:srcRect/>
          <a:stretch>
            <a:fillRect/>
          </a:stretch>
        </p:blipFill>
        <p:spPr bwMode="auto">
          <a:xfrm rot="1154195">
            <a:off x="3698787" y="2701260"/>
            <a:ext cx="2098009" cy="209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13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125E-6 7.40741E-7 L -0.05833 -0.06736 L -0.09075 -0.125 L -0.11484 -0.27153 L -0.1832 -0.27153 L -0.16015 -0.41644 L -0.09166 -0.49375 L 0.02214 -0.48727 L 0.02318 -0.43796 L 0.02032 -0.40162 " pathEditMode="relative" rAng="0" ptsTypes="AAAAAAAAAA">
                                      <p:cBhvr>
                                        <p:cTn id="6" dur="2000" fill="hold"/>
                                        <p:tgtEl>
                                          <p:spTgt spid="4"/>
                                        </p:tgtEl>
                                        <p:attrNameLst>
                                          <p:attrName>ppt_x</p:attrName>
                                          <p:attrName>ppt_y</p:attrName>
                                        </p:attrNameLst>
                                      </p:cBhvr>
                                      <p:rCtr x="-8008" y="-24699"/>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8472" y="623792"/>
            <a:ext cx="10735055" cy="3355149"/>
          </a:xfrm>
          <a:prstGeom prst="rect">
            <a:avLst/>
          </a:prstGeom>
          <a:noFill/>
        </p:spPr>
        <p:txBody>
          <a:bodyPr wrap="square" rtlCol="0">
            <a:spAutoFit/>
          </a:bodyPr>
          <a:lstStyle/>
          <a:p>
            <a:pPr algn="just">
              <a:lnSpc>
                <a:spcPct val="120000"/>
              </a:lnSpc>
            </a:pPr>
            <a:r>
              <a:rPr lang="en-US" sz="3600" b="1" dirty="0" err="1">
                <a:solidFill>
                  <a:srgbClr val="0070C0"/>
                </a:solidFill>
                <a:latin typeface="Cambria" panose="02040503050406030204" pitchFamily="18" charset="0"/>
                <a:ea typeface="Cambria" panose="02040503050406030204" pitchFamily="18" charset="0"/>
              </a:rPr>
              <a:t>Ví</a:t>
            </a:r>
            <a:r>
              <a:rPr lang="en-US" sz="3600" b="1" dirty="0">
                <a:solidFill>
                  <a:srgbClr val="0070C0"/>
                </a:solidFill>
                <a:latin typeface="Cambria" panose="02040503050406030204" pitchFamily="18" charset="0"/>
                <a:ea typeface="Cambria" panose="02040503050406030204" pitchFamily="18" charset="0"/>
              </a:rPr>
              <a:t> </a:t>
            </a:r>
            <a:r>
              <a:rPr lang="en-US" sz="3600" b="1" dirty="0" err="1">
                <a:solidFill>
                  <a:srgbClr val="0070C0"/>
                </a:solidFill>
                <a:latin typeface="Cambria" panose="02040503050406030204" pitchFamily="18" charset="0"/>
                <a:ea typeface="Cambria" panose="02040503050406030204" pitchFamily="18" charset="0"/>
              </a:rPr>
              <a:t>dụ</a:t>
            </a:r>
            <a:r>
              <a:rPr lang="en-US" sz="3600" b="1" dirty="0">
                <a:solidFill>
                  <a:srgbClr val="0070C0"/>
                </a:solidFill>
                <a:latin typeface="Cambria" panose="02040503050406030204" pitchFamily="18" charset="0"/>
                <a:ea typeface="Cambria" panose="02040503050406030204" pitchFamily="18" charset="0"/>
              </a:rPr>
              <a:t>:</a:t>
            </a:r>
          </a:p>
          <a:p>
            <a:pPr algn="just">
              <a:lnSpc>
                <a:spcPct val="120000"/>
              </a:lnSpc>
            </a:pPr>
            <a:r>
              <a:rPr lang="vi-VN" sz="3600" b="1" i="1" dirty="0">
                <a:latin typeface="Cambria" panose="02040503050406030204" pitchFamily="18" charset="0"/>
                <a:ea typeface="Cambria" panose="02040503050406030204" pitchFamily="18" charset="0"/>
              </a:rPr>
              <a:t>Cho khoảng cách từ Trái Đất đến Mặt Trời là 149 600 000 km, khoảng cách từ sao Mộc đến Mặt Trời là 741 510 000 km. Em hãy so sánh và cho biết hành tinh nào cách xa Mặt Trời hơn. </a:t>
            </a:r>
            <a:endParaRPr lang="en-US" sz="6600" b="1" i="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0C71C249-8A61-FA02-FD07-CC7480581092}"/>
              </a:ext>
            </a:extLst>
          </p:cNvPr>
          <p:cNvSpPr txBox="1"/>
          <p:nvPr/>
        </p:nvSpPr>
        <p:spPr>
          <a:xfrm>
            <a:off x="2055778" y="4688732"/>
            <a:ext cx="8080442" cy="707886"/>
          </a:xfrm>
          <a:prstGeom prst="rect">
            <a:avLst/>
          </a:prstGeom>
          <a:noFill/>
        </p:spPr>
        <p:txBody>
          <a:bodyPr wrap="square" rtlCol="0">
            <a:spAutoFit/>
          </a:bodyPr>
          <a:lstStyle/>
          <a:p>
            <a:pPr algn="ctr"/>
            <a:r>
              <a:rPr lang="en-US" sz="4000" b="1" i="1" kern="0" dirty="0">
                <a:solidFill>
                  <a:srgbClr val="FF0000"/>
                </a:solidFill>
                <a:effectLst/>
                <a:latin typeface="Cambria" panose="02040503050406030204" pitchFamily="18" charset="0"/>
                <a:ea typeface="Cambria" panose="02040503050406030204" pitchFamily="18" charset="0"/>
              </a:rPr>
              <a:t>Sao </a:t>
            </a:r>
            <a:r>
              <a:rPr lang="en-US" sz="4000" b="1" i="1" kern="0" dirty="0" err="1">
                <a:solidFill>
                  <a:srgbClr val="FF0000"/>
                </a:solidFill>
                <a:effectLst/>
                <a:latin typeface="Cambria" panose="02040503050406030204" pitchFamily="18" charset="0"/>
                <a:ea typeface="Cambria" panose="02040503050406030204" pitchFamily="18" charset="0"/>
              </a:rPr>
              <a:t>Mộc</a:t>
            </a:r>
            <a:r>
              <a:rPr lang="en-US" sz="4000" b="1" i="1" kern="0" dirty="0">
                <a:solidFill>
                  <a:srgbClr val="FF0000"/>
                </a:solidFill>
                <a:effectLst/>
                <a:latin typeface="Cambria" panose="02040503050406030204" pitchFamily="18" charset="0"/>
                <a:ea typeface="Cambria" panose="02040503050406030204" pitchFamily="18" charset="0"/>
              </a:rPr>
              <a:t> </a:t>
            </a:r>
            <a:r>
              <a:rPr lang="en-US" sz="4000" b="1" i="1" kern="0" dirty="0" err="1">
                <a:solidFill>
                  <a:srgbClr val="FF0000"/>
                </a:solidFill>
                <a:effectLst/>
                <a:latin typeface="Cambria" panose="02040503050406030204" pitchFamily="18" charset="0"/>
                <a:ea typeface="Cambria" panose="02040503050406030204" pitchFamily="18" charset="0"/>
              </a:rPr>
              <a:t>cách</a:t>
            </a:r>
            <a:r>
              <a:rPr lang="en-US" sz="4000" b="1" i="1" kern="0" dirty="0">
                <a:solidFill>
                  <a:srgbClr val="FF0000"/>
                </a:solidFill>
                <a:effectLst/>
                <a:latin typeface="Cambria" panose="02040503050406030204" pitchFamily="18" charset="0"/>
                <a:ea typeface="Cambria" panose="02040503050406030204" pitchFamily="18" charset="0"/>
              </a:rPr>
              <a:t> </a:t>
            </a:r>
            <a:r>
              <a:rPr lang="en-US" sz="4000" b="1" i="1" kern="0" dirty="0" err="1">
                <a:solidFill>
                  <a:srgbClr val="FF0000"/>
                </a:solidFill>
                <a:effectLst/>
                <a:latin typeface="Cambria" panose="02040503050406030204" pitchFamily="18" charset="0"/>
                <a:ea typeface="Cambria" panose="02040503050406030204" pitchFamily="18" charset="0"/>
              </a:rPr>
              <a:t>xa</a:t>
            </a:r>
            <a:r>
              <a:rPr lang="en-US" sz="4000" b="1" i="1" kern="0" dirty="0">
                <a:solidFill>
                  <a:srgbClr val="FF0000"/>
                </a:solidFill>
                <a:effectLst/>
                <a:latin typeface="Cambria" panose="02040503050406030204" pitchFamily="18" charset="0"/>
                <a:ea typeface="Cambria" panose="02040503050406030204" pitchFamily="18" charset="0"/>
              </a:rPr>
              <a:t> </a:t>
            </a:r>
            <a:r>
              <a:rPr lang="en-US" sz="4000" b="1" i="1" kern="0" dirty="0" err="1">
                <a:solidFill>
                  <a:srgbClr val="FF0000"/>
                </a:solidFill>
                <a:effectLst/>
                <a:latin typeface="Cambria" panose="02040503050406030204" pitchFamily="18" charset="0"/>
                <a:ea typeface="Cambria" panose="02040503050406030204" pitchFamily="18" charset="0"/>
              </a:rPr>
              <a:t>Mặt</a:t>
            </a:r>
            <a:r>
              <a:rPr lang="en-US" sz="4000" b="1" i="1" kern="0" dirty="0">
                <a:solidFill>
                  <a:srgbClr val="FF0000"/>
                </a:solidFill>
                <a:effectLst/>
                <a:latin typeface="Cambria" panose="02040503050406030204" pitchFamily="18" charset="0"/>
                <a:ea typeface="Cambria" panose="02040503050406030204" pitchFamily="18" charset="0"/>
              </a:rPr>
              <a:t> </a:t>
            </a:r>
            <a:r>
              <a:rPr lang="en-US" sz="4000" b="1" i="1" kern="0" dirty="0" err="1">
                <a:solidFill>
                  <a:srgbClr val="FF0000"/>
                </a:solidFill>
                <a:effectLst/>
                <a:latin typeface="Cambria" panose="02040503050406030204" pitchFamily="18" charset="0"/>
                <a:ea typeface="Cambria" panose="02040503050406030204" pitchFamily="18" charset="0"/>
              </a:rPr>
              <a:t>Trời</a:t>
            </a:r>
            <a:r>
              <a:rPr lang="en-US" sz="4000" b="1" i="1" kern="0" dirty="0">
                <a:solidFill>
                  <a:srgbClr val="FF0000"/>
                </a:solidFill>
                <a:effectLst/>
                <a:latin typeface="Cambria" panose="02040503050406030204" pitchFamily="18" charset="0"/>
                <a:ea typeface="Cambria" panose="02040503050406030204" pitchFamily="18" charset="0"/>
              </a:rPr>
              <a:t> </a:t>
            </a:r>
            <a:r>
              <a:rPr lang="en-US" sz="4000" b="1" i="1" kern="0" dirty="0" err="1">
                <a:solidFill>
                  <a:srgbClr val="FF0000"/>
                </a:solidFill>
                <a:effectLst/>
                <a:latin typeface="Cambria" panose="02040503050406030204" pitchFamily="18" charset="0"/>
                <a:ea typeface="Cambria" panose="02040503050406030204" pitchFamily="18" charset="0"/>
              </a:rPr>
              <a:t>hơn</a:t>
            </a:r>
            <a:r>
              <a:rPr lang="en-US" sz="4000" b="1" i="1" kern="0" dirty="0">
                <a:solidFill>
                  <a:srgbClr val="FF0000"/>
                </a:solidFill>
                <a:effectLst/>
                <a:latin typeface="Cambria" panose="02040503050406030204" pitchFamily="18" charset="0"/>
                <a:ea typeface="Cambria" panose="02040503050406030204" pitchFamily="18" charset="0"/>
              </a:rPr>
              <a:t>.</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005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37359" y="499470"/>
            <a:ext cx="2626427" cy="753038"/>
            <a:chOff x="809897" y="544762"/>
            <a:chExt cx="11242615"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1314842" y="622162"/>
              <a:ext cx="10737670" cy="949047"/>
            </a:xfrm>
            <a:prstGeom prst="rect">
              <a:avLst/>
            </a:prstGeom>
            <a:noFill/>
          </p:spPr>
          <p:txBody>
            <a:bodyPr wrap="square" rtlCol="0">
              <a:spAutoFit/>
            </a:bodyPr>
            <a:lstStyle/>
            <a:p>
              <a:pPr algn="just">
                <a:lnSpc>
                  <a:spcPct val="80000"/>
                </a:lnSpc>
              </a:pPr>
              <a:r>
                <a:rPr lang="en-US" sz="4800" b="1">
                  <a:latin typeface="Cambria" panose="02040503050406030204" pitchFamily="18" charset="0"/>
                  <a:ea typeface="Cambria" panose="02040503050406030204" pitchFamily="18" charset="0"/>
                </a:rPr>
                <a:t>&gt;; &lt;; = ?</a:t>
              </a:r>
              <a:endParaRPr lang="en-US" sz="13800" b="1">
                <a:latin typeface="Cambria" panose="02040503050406030204" pitchFamily="18" charset="0"/>
                <a:ea typeface="Cambria" panose="02040503050406030204" pitchFamily="18" charset="0"/>
              </a:endParaRPr>
            </a:p>
          </p:txBody>
        </p:sp>
      </p:grpSp>
      <p:sp>
        <p:nvSpPr>
          <p:cNvPr id="5" name="Oval 4"/>
          <p:cNvSpPr/>
          <p:nvPr/>
        </p:nvSpPr>
        <p:spPr>
          <a:xfrm>
            <a:off x="563215" y="499470"/>
            <a:ext cx="833718" cy="753037"/>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grpSp>
        <p:nvGrpSpPr>
          <p:cNvPr id="38" name="Group 37"/>
          <p:cNvGrpSpPr/>
          <p:nvPr/>
        </p:nvGrpSpPr>
        <p:grpSpPr>
          <a:xfrm>
            <a:off x="402164" y="1491497"/>
            <a:ext cx="6541077" cy="2359433"/>
            <a:chOff x="402164" y="1491497"/>
            <a:chExt cx="6541077" cy="2359433"/>
          </a:xfrm>
        </p:grpSpPr>
        <p:sp>
          <p:nvSpPr>
            <p:cNvPr id="36" name="Rounded Rectangle 35"/>
            <p:cNvSpPr/>
            <p:nvPr/>
          </p:nvSpPr>
          <p:spPr>
            <a:xfrm>
              <a:off x="516720" y="1510066"/>
              <a:ext cx="6426521" cy="2340864"/>
            </a:xfrm>
            <a:prstGeom prst="roundRect">
              <a:avLst/>
            </a:prstGeom>
            <a:solidFill>
              <a:srgbClr val="FFCCFF">
                <a:alpha val="67000"/>
              </a:srgb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402164" y="1491497"/>
              <a:ext cx="6468898" cy="2256225"/>
              <a:chOff x="402164" y="1491497"/>
              <a:chExt cx="6468898" cy="2256225"/>
            </a:xfrm>
          </p:grpSpPr>
          <p:grpSp>
            <p:nvGrpSpPr>
              <p:cNvPr id="13" name="Group 12"/>
              <p:cNvGrpSpPr/>
              <p:nvPr/>
            </p:nvGrpSpPr>
            <p:grpSpPr>
              <a:xfrm>
                <a:off x="402164" y="1491497"/>
                <a:ext cx="5861337" cy="803310"/>
                <a:chOff x="402164" y="1491497"/>
                <a:chExt cx="5861337" cy="803310"/>
              </a:xfrm>
            </p:grpSpPr>
            <p:sp>
              <p:nvSpPr>
                <p:cNvPr id="9" name="Rounded Rectangle 8"/>
                <p:cNvSpPr/>
                <p:nvPr/>
              </p:nvSpPr>
              <p:spPr>
                <a:xfrm>
                  <a:off x="402164" y="1514878"/>
                  <a:ext cx="322291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278 992 000 </a:t>
                  </a:r>
                </a:p>
              </p:txBody>
            </p:sp>
            <p:sp>
              <p:nvSpPr>
                <p:cNvPr id="10" name="Rounded Rectangle 9"/>
                <p:cNvSpPr/>
                <p:nvPr/>
              </p:nvSpPr>
              <p:spPr>
                <a:xfrm>
                  <a:off x="4005072" y="1491497"/>
                  <a:ext cx="225842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278 999</a:t>
                  </a:r>
                </a:p>
              </p:txBody>
            </p:sp>
            <p:sp>
              <p:nvSpPr>
                <p:cNvPr id="11" name="Rounded Rectangle 10"/>
                <p:cNvSpPr/>
                <p:nvPr/>
              </p:nvSpPr>
              <p:spPr>
                <a:xfrm>
                  <a:off x="3494453" y="1645920"/>
                  <a:ext cx="608729" cy="45514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a:t>
                  </a:r>
                </a:p>
              </p:txBody>
            </p:sp>
          </p:grpSp>
          <p:grpSp>
            <p:nvGrpSpPr>
              <p:cNvPr id="14" name="Group 13"/>
              <p:cNvGrpSpPr/>
              <p:nvPr/>
            </p:nvGrpSpPr>
            <p:grpSpPr>
              <a:xfrm>
                <a:off x="402164" y="2206177"/>
                <a:ext cx="6468898" cy="803310"/>
                <a:chOff x="402164" y="1491497"/>
                <a:chExt cx="6468898" cy="803310"/>
              </a:xfrm>
            </p:grpSpPr>
            <p:sp>
              <p:nvSpPr>
                <p:cNvPr id="15" name="Rounded Rectangle 14"/>
                <p:cNvSpPr/>
                <p:nvPr/>
              </p:nvSpPr>
              <p:spPr>
                <a:xfrm>
                  <a:off x="402164" y="1514878"/>
                  <a:ext cx="322291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37 338 449 </a:t>
                  </a:r>
                </a:p>
              </p:txBody>
            </p:sp>
            <p:sp>
              <p:nvSpPr>
                <p:cNvPr id="16" name="Rounded Rectangle 15"/>
                <p:cNvSpPr/>
                <p:nvPr/>
              </p:nvSpPr>
              <p:spPr>
                <a:xfrm>
                  <a:off x="4005071" y="1491497"/>
                  <a:ext cx="2865991"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 37 839 449</a:t>
                  </a:r>
                </a:p>
              </p:txBody>
            </p:sp>
            <p:sp>
              <p:nvSpPr>
                <p:cNvPr id="17" name="Rounded Rectangle 16"/>
                <p:cNvSpPr/>
                <p:nvPr/>
              </p:nvSpPr>
              <p:spPr>
                <a:xfrm>
                  <a:off x="3494453" y="1645920"/>
                  <a:ext cx="608729" cy="45514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a:t>
                  </a:r>
                </a:p>
              </p:txBody>
            </p:sp>
          </p:grpSp>
          <p:grpSp>
            <p:nvGrpSpPr>
              <p:cNvPr id="18" name="Group 17"/>
              <p:cNvGrpSpPr/>
              <p:nvPr/>
            </p:nvGrpSpPr>
            <p:grpSpPr>
              <a:xfrm>
                <a:off x="402164" y="2944412"/>
                <a:ext cx="6315207" cy="803310"/>
                <a:chOff x="402164" y="1491497"/>
                <a:chExt cx="6315207" cy="803310"/>
              </a:xfrm>
            </p:grpSpPr>
            <p:sp>
              <p:nvSpPr>
                <p:cNvPr id="19" name="Rounded Rectangle 18"/>
                <p:cNvSpPr/>
                <p:nvPr/>
              </p:nvSpPr>
              <p:spPr>
                <a:xfrm>
                  <a:off x="402164" y="1514878"/>
                  <a:ext cx="322291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3 004 000 </a:t>
                  </a:r>
                </a:p>
              </p:txBody>
            </p:sp>
            <p:sp>
              <p:nvSpPr>
                <p:cNvPr id="20" name="Rounded Rectangle 19"/>
                <p:cNvSpPr/>
                <p:nvPr/>
              </p:nvSpPr>
              <p:spPr>
                <a:xfrm>
                  <a:off x="4279392" y="1491497"/>
                  <a:ext cx="243797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2060"/>
                      </a:solidFill>
                      <a:latin typeface="Cambria" panose="02040503050406030204" pitchFamily="18" charset="0"/>
                      <a:ea typeface="Cambria" panose="02040503050406030204" pitchFamily="18" charset="0"/>
                    </a:rPr>
                    <a:t>3 400 000    </a:t>
                  </a:r>
                </a:p>
              </p:txBody>
            </p:sp>
            <p:sp>
              <p:nvSpPr>
                <p:cNvPr id="21" name="Rounded Rectangle 20"/>
                <p:cNvSpPr/>
                <p:nvPr/>
              </p:nvSpPr>
              <p:spPr>
                <a:xfrm>
                  <a:off x="3494453" y="1645920"/>
                  <a:ext cx="608729" cy="45514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a:t>
                  </a:r>
                </a:p>
              </p:txBody>
            </p:sp>
          </p:grpSp>
        </p:grpSp>
      </p:grpSp>
      <p:grpSp>
        <p:nvGrpSpPr>
          <p:cNvPr id="39" name="Group 38"/>
          <p:cNvGrpSpPr/>
          <p:nvPr/>
        </p:nvGrpSpPr>
        <p:grpSpPr>
          <a:xfrm>
            <a:off x="1666574" y="4084320"/>
            <a:ext cx="10101594" cy="2340864"/>
            <a:chOff x="1666574" y="4084320"/>
            <a:chExt cx="10101594" cy="2340864"/>
          </a:xfrm>
        </p:grpSpPr>
        <p:sp>
          <p:nvSpPr>
            <p:cNvPr id="37" name="Rounded Rectangle 36"/>
            <p:cNvSpPr/>
            <p:nvPr/>
          </p:nvSpPr>
          <p:spPr>
            <a:xfrm>
              <a:off x="1737360" y="4084320"/>
              <a:ext cx="9968816" cy="2340864"/>
            </a:xfrm>
            <a:prstGeom prst="roundRect">
              <a:avLst/>
            </a:prstGeom>
            <a:solidFill>
              <a:srgbClr val="FFCCFF">
                <a:alpha val="67000"/>
              </a:srgb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666574" y="4191056"/>
              <a:ext cx="10101594" cy="2212973"/>
              <a:chOff x="1602721" y="3865592"/>
              <a:chExt cx="10101594" cy="2212973"/>
            </a:xfrm>
          </p:grpSpPr>
          <p:grpSp>
            <p:nvGrpSpPr>
              <p:cNvPr id="22" name="Group 21"/>
              <p:cNvGrpSpPr/>
              <p:nvPr/>
            </p:nvGrpSpPr>
            <p:grpSpPr>
              <a:xfrm>
                <a:off x="1610047" y="5275255"/>
                <a:ext cx="10032276" cy="803310"/>
                <a:chOff x="402164" y="1491497"/>
                <a:chExt cx="10032276" cy="803310"/>
              </a:xfrm>
            </p:grpSpPr>
            <p:sp>
              <p:nvSpPr>
                <p:cNvPr id="23" name="Rounded Rectangle 22"/>
                <p:cNvSpPr/>
                <p:nvPr/>
              </p:nvSpPr>
              <p:spPr>
                <a:xfrm>
                  <a:off x="402164" y="1514878"/>
                  <a:ext cx="322291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650 700 </a:t>
                  </a:r>
                </a:p>
              </p:txBody>
            </p:sp>
            <p:sp>
              <p:nvSpPr>
                <p:cNvPr id="24" name="Rounded Rectangle 23"/>
                <p:cNvSpPr/>
                <p:nvPr/>
              </p:nvSpPr>
              <p:spPr>
                <a:xfrm>
                  <a:off x="4259712" y="1491497"/>
                  <a:ext cx="6174728"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2060"/>
                      </a:solidFill>
                      <a:latin typeface="Cambria" panose="02040503050406030204" pitchFamily="18" charset="0"/>
                      <a:ea typeface="Cambria" panose="02040503050406030204" pitchFamily="18" charset="0"/>
                    </a:rPr>
                    <a:t>6 000 000 + 500 000 + 7000</a:t>
                  </a:r>
                </a:p>
              </p:txBody>
            </p:sp>
            <p:sp>
              <p:nvSpPr>
                <p:cNvPr id="25" name="Rounded Rectangle 24"/>
                <p:cNvSpPr/>
                <p:nvPr/>
              </p:nvSpPr>
              <p:spPr>
                <a:xfrm>
                  <a:off x="3494453" y="1645920"/>
                  <a:ext cx="608729" cy="45514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a:t>
                  </a:r>
                </a:p>
              </p:txBody>
            </p:sp>
          </p:grpSp>
          <p:grpSp>
            <p:nvGrpSpPr>
              <p:cNvPr id="26" name="Group 25"/>
              <p:cNvGrpSpPr/>
              <p:nvPr/>
            </p:nvGrpSpPr>
            <p:grpSpPr>
              <a:xfrm>
                <a:off x="1602721" y="4557318"/>
                <a:ext cx="10101594" cy="803310"/>
                <a:chOff x="402164" y="1491497"/>
                <a:chExt cx="10101594" cy="803310"/>
              </a:xfrm>
            </p:grpSpPr>
            <p:sp>
              <p:nvSpPr>
                <p:cNvPr id="27" name="Rounded Rectangle 26"/>
                <p:cNvSpPr/>
                <p:nvPr/>
              </p:nvSpPr>
              <p:spPr>
                <a:xfrm>
                  <a:off x="402164" y="1514878"/>
                  <a:ext cx="322291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3 405 000 </a:t>
                  </a:r>
                </a:p>
              </p:txBody>
            </p:sp>
            <p:sp>
              <p:nvSpPr>
                <p:cNvPr id="28" name="Rounded Rectangle 27"/>
                <p:cNvSpPr/>
                <p:nvPr/>
              </p:nvSpPr>
              <p:spPr>
                <a:xfrm>
                  <a:off x="4259712" y="1491497"/>
                  <a:ext cx="6244046"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2060"/>
                      </a:solidFill>
                      <a:latin typeface="Cambria" panose="02040503050406030204" pitchFamily="18" charset="0"/>
                      <a:ea typeface="Cambria" panose="02040503050406030204" pitchFamily="18" charset="0"/>
                    </a:rPr>
                    <a:t>3 000 000 + 400 000 + 5000</a:t>
                  </a:r>
                </a:p>
              </p:txBody>
            </p:sp>
            <p:sp>
              <p:nvSpPr>
                <p:cNvPr id="29" name="Rounded Rectangle 28"/>
                <p:cNvSpPr/>
                <p:nvPr/>
              </p:nvSpPr>
              <p:spPr>
                <a:xfrm>
                  <a:off x="3494453" y="1645920"/>
                  <a:ext cx="608729" cy="45514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a:t>
                  </a:r>
                </a:p>
              </p:txBody>
            </p:sp>
          </p:grpSp>
          <p:grpSp>
            <p:nvGrpSpPr>
              <p:cNvPr id="30" name="Group 29"/>
              <p:cNvGrpSpPr/>
              <p:nvPr/>
            </p:nvGrpSpPr>
            <p:grpSpPr>
              <a:xfrm>
                <a:off x="1602721" y="3865592"/>
                <a:ext cx="9121879" cy="803310"/>
                <a:chOff x="402164" y="1491497"/>
                <a:chExt cx="9121879" cy="803310"/>
              </a:xfrm>
            </p:grpSpPr>
            <p:sp>
              <p:nvSpPr>
                <p:cNvPr id="31" name="Rounded Rectangle 30"/>
                <p:cNvSpPr/>
                <p:nvPr/>
              </p:nvSpPr>
              <p:spPr>
                <a:xfrm>
                  <a:off x="402164" y="1514878"/>
                  <a:ext cx="3222919"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200 000 000 </a:t>
                  </a:r>
                </a:p>
              </p:txBody>
            </p:sp>
            <p:sp>
              <p:nvSpPr>
                <p:cNvPr id="32" name="Rounded Rectangle 31"/>
                <p:cNvSpPr/>
                <p:nvPr/>
              </p:nvSpPr>
              <p:spPr>
                <a:xfrm>
                  <a:off x="4259712" y="1491497"/>
                  <a:ext cx="5264331" cy="7799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2060"/>
                      </a:solidFill>
                      <a:latin typeface="Cambria" panose="02040503050406030204" pitchFamily="18" charset="0"/>
                      <a:ea typeface="Cambria" panose="02040503050406030204" pitchFamily="18" charset="0"/>
                    </a:rPr>
                    <a:t>99 999 999</a:t>
                  </a:r>
                </a:p>
              </p:txBody>
            </p:sp>
            <p:sp>
              <p:nvSpPr>
                <p:cNvPr id="33" name="Rounded Rectangle 32"/>
                <p:cNvSpPr/>
                <p:nvPr/>
              </p:nvSpPr>
              <p:spPr>
                <a:xfrm>
                  <a:off x="3494453" y="1645920"/>
                  <a:ext cx="608729" cy="45514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a:t>
                  </a:r>
                </a:p>
              </p:txBody>
            </p:sp>
          </p:grpSp>
        </p:grpSp>
      </p:grpSp>
      <p:sp>
        <p:nvSpPr>
          <p:cNvPr id="40" name="Rounded Rectangle 39"/>
          <p:cNvSpPr/>
          <p:nvPr/>
        </p:nvSpPr>
        <p:spPr>
          <a:xfrm>
            <a:off x="3493306" y="1618800"/>
            <a:ext cx="608729" cy="49648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&gt;</a:t>
            </a:r>
          </a:p>
        </p:txBody>
      </p:sp>
      <p:sp>
        <p:nvSpPr>
          <p:cNvPr id="41" name="Rounded Rectangle 40"/>
          <p:cNvSpPr/>
          <p:nvPr/>
        </p:nvSpPr>
        <p:spPr>
          <a:xfrm>
            <a:off x="3493306" y="2319255"/>
            <a:ext cx="608729" cy="49648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&lt;</a:t>
            </a:r>
          </a:p>
        </p:txBody>
      </p:sp>
      <p:sp>
        <p:nvSpPr>
          <p:cNvPr id="42" name="Rounded Rectangle 41"/>
          <p:cNvSpPr/>
          <p:nvPr/>
        </p:nvSpPr>
        <p:spPr>
          <a:xfrm>
            <a:off x="3479717" y="3091152"/>
            <a:ext cx="608729" cy="49648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&lt;</a:t>
            </a:r>
          </a:p>
        </p:txBody>
      </p:sp>
      <p:sp>
        <p:nvSpPr>
          <p:cNvPr id="43" name="Rounded Rectangle 42"/>
          <p:cNvSpPr/>
          <p:nvPr/>
        </p:nvSpPr>
        <p:spPr>
          <a:xfrm>
            <a:off x="4755123" y="4315512"/>
            <a:ext cx="608729" cy="49648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&gt;</a:t>
            </a:r>
          </a:p>
        </p:txBody>
      </p:sp>
      <p:sp>
        <p:nvSpPr>
          <p:cNvPr id="44" name="Rounded Rectangle 43"/>
          <p:cNvSpPr/>
          <p:nvPr/>
        </p:nvSpPr>
        <p:spPr>
          <a:xfrm>
            <a:off x="4751839" y="5011713"/>
            <a:ext cx="608729" cy="49648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a:t>
            </a:r>
          </a:p>
        </p:txBody>
      </p:sp>
      <p:sp>
        <p:nvSpPr>
          <p:cNvPr id="45" name="Rounded Rectangle 44"/>
          <p:cNvSpPr/>
          <p:nvPr/>
        </p:nvSpPr>
        <p:spPr>
          <a:xfrm>
            <a:off x="4766189" y="5741590"/>
            <a:ext cx="608729" cy="49648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&lt;</a:t>
            </a:r>
          </a:p>
        </p:txBody>
      </p:sp>
      <p:sp>
        <p:nvSpPr>
          <p:cNvPr id="46" name="Rounded Rectangle 45"/>
          <p:cNvSpPr/>
          <p:nvPr/>
        </p:nvSpPr>
        <p:spPr>
          <a:xfrm>
            <a:off x="7551853" y="6263590"/>
            <a:ext cx="2632166" cy="53666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Cambria" panose="02040503050406030204" pitchFamily="18" charset="0"/>
                <a:ea typeface="Cambria" panose="02040503050406030204" pitchFamily="18" charset="0"/>
              </a:rPr>
              <a:t>6 507 000</a:t>
            </a:r>
          </a:p>
        </p:txBody>
      </p:sp>
    </p:spTree>
    <p:extLst>
      <p:ext uri="{BB962C8B-B14F-4D97-AF65-F5344CB8AC3E}">
        <p14:creationId xmlns:p14="http://schemas.microsoft.com/office/powerpoint/2010/main" val="329483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Effect transition="in" filter="fade">
                                      <p:cBhvr>
                                        <p:cTn id="5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44037" y="433454"/>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grpSp>
        <p:nvGrpSpPr>
          <p:cNvPr id="3" name="Group 2"/>
          <p:cNvGrpSpPr/>
          <p:nvPr/>
        </p:nvGrpSpPr>
        <p:grpSpPr>
          <a:xfrm>
            <a:off x="1642820" y="466384"/>
            <a:ext cx="9839432" cy="1128950"/>
            <a:chOff x="809897" y="544761"/>
            <a:chExt cx="10881360" cy="1128950"/>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1"/>
              <a:ext cx="10881360" cy="1128949"/>
            </a:xfrm>
            <a:prstGeom prst="roundRect">
              <a:avLst>
                <a:gd name="adj" fmla="val 13859"/>
              </a:avLst>
            </a:prstGeom>
            <a:solidFill>
              <a:srgbClr val="CCFFFF">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039284" y="596493"/>
              <a:ext cx="10397083" cy="1077218"/>
            </a:xfrm>
            <a:prstGeom prst="rect">
              <a:avLst/>
            </a:prstGeom>
            <a:noFill/>
          </p:spPr>
          <p:txBody>
            <a:bodyPr wrap="square" rtlCol="0">
              <a:spAutoFit/>
            </a:bodyPr>
            <a:lstStyle/>
            <a:p>
              <a:pPr algn="just">
                <a:lnSpc>
                  <a:spcPct val="80000"/>
                </a:lnSpc>
              </a:pPr>
              <a:r>
                <a:rPr lang="en-US" sz="4000" b="1">
                  <a:latin typeface="Cambria" panose="02040503050406030204" pitchFamily="18" charset="0"/>
                  <a:ea typeface="Cambria" panose="02040503050406030204" pitchFamily="18" charset="0"/>
                </a:rPr>
                <a:t>So sánh giá tiền hai căn nhà của bác Ba và chú Sáu.</a:t>
              </a:r>
              <a:endParaRPr lang="en-US" sz="9600" b="1">
                <a:latin typeface="Cambria" panose="02040503050406030204" pitchFamily="18" charset="0"/>
                <a:ea typeface="Cambria" panose="02040503050406030204" pitchFamily="18" charset="0"/>
              </a:endParaRP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991" y="2620062"/>
            <a:ext cx="10021806" cy="3946410"/>
          </a:xfrm>
          <a:prstGeom prst="rect">
            <a:avLst/>
          </a:prstGeom>
        </p:spPr>
      </p:pic>
      <p:grpSp>
        <p:nvGrpSpPr>
          <p:cNvPr id="7" name="Group 6"/>
          <p:cNvGrpSpPr/>
          <p:nvPr/>
        </p:nvGrpSpPr>
        <p:grpSpPr>
          <a:xfrm>
            <a:off x="2003869" y="1830449"/>
            <a:ext cx="7573268" cy="781036"/>
            <a:chOff x="706824" y="2605703"/>
            <a:chExt cx="7573268" cy="781036"/>
          </a:xfrm>
        </p:grpSpPr>
        <p:sp>
          <p:nvSpPr>
            <p:cNvPr id="8" name="Rounded Rectangle 7"/>
            <p:cNvSpPr/>
            <p:nvPr/>
          </p:nvSpPr>
          <p:spPr>
            <a:xfrm>
              <a:off x="706824" y="2605703"/>
              <a:ext cx="3268308" cy="7799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Cambria" panose="02040503050406030204" pitchFamily="18" charset="0"/>
                  <a:ea typeface="Cambria" panose="02040503050406030204" pitchFamily="18" charset="0"/>
                </a:rPr>
                <a:t>950 000 000</a:t>
              </a:r>
            </a:p>
          </p:txBody>
        </p:sp>
        <p:sp>
          <p:nvSpPr>
            <p:cNvPr id="9" name="Rounded Rectangle 8"/>
            <p:cNvSpPr/>
            <p:nvPr/>
          </p:nvSpPr>
          <p:spPr>
            <a:xfrm>
              <a:off x="4663707" y="2606810"/>
              <a:ext cx="3616385" cy="7799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5">
                      <a:lumMod val="50000"/>
                    </a:schemeClr>
                  </a:solidFill>
                  <a:latin typeface="Cambria" panose="02040503050406030204" pitchFamily="18" charset="0"/>
                  <a:ea typeface="Cambria" panose="02040503050406030204" pitchFamily="18" charset="0"/>
                </a:rPr>
                <a:t>1 000 000 000</a:t>
              </a:r>
            </a:p>
          </p:txBody>
        </p:sp>
        <p:sp>
          <p:nvSpPr>
            <p:cNvPr id="10" name="Rounded Rectangle 9"/>
            <p:cNvSpPr/>
            <p:nvPr/>
          </p:nvSpPr>
          <p:spPr>
            <a:xfrm>
              <a:off x="4006477" y="2739857"/>
              <a:ext cx="657969" cy="515406"/>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1" name="Rounded Rectangle 10"/>
          <p:cNvSpPr/>
          <p:nvPr/>
        </p:nvSpPr>
        <p:spPr>
          <a:xfrm>
            <a:off x="5329435" y="1948891"/>
            <a:ext cx="619470" cy="53111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12693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53454" y="426928"/>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1642" y="3269142"/>
            <a:ext cx="4900394" cy="3182074"/>
          </a:xfrm>
          <a:prstGeom prst="rect">
            <a:avLst/>
          </a:prstGeom>
        </p:spPr>
      </p:pic>
      <p:sp>
        <p:nvSpPr>
          <p:cNvPr id="4" name="TextBox 3"/>
          <p:cNvSpPr txBox="1"/>
          <p:nvPr/>
        </p:nvSpPr>
        <p:spPr>
          <a:xfrm>
            <a:off x="1387172" y="426928"/>
            <a:ext cx="9810217" cy="2554545"/>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Việt nói rằng: “Hai số 37 003 847 và 23 938 399 có cùng số chữ số. Chữ số tận cùng của số 23 938 399 là 9. Chữ số tận cùng của số 37 003 847 là 7. Mà 9 lớn hơn 7 nên 23 938 399 lớn hơn 37 003 847”.</a:t>
            </a:r>
          </a:p>
          <a:p>
            <a:pPr algn="just"/>
            <a:r>
              <a:rPr lang="en-US" sz="3200" b="1">
                <a:latin typeface="Cambria" panose="02040503050406030204" pitchFamily="18" charset="0"/>
                <a:ea typeface="Cambria" panose="02040503050406030204" pitchFamily="18" charset="0"/>
              </a:rPr>
              <a:t>Hỏi Việt đã nói sai ở đâu?</a:t>
            </a:r>
          </a:p>
        </p:txBody>
      </p:sp>
      <p:grpSp>
        <p:nvGrpSpPr>
          <p:cNvPr id="7" name="Group 6"/>
          <p:cNvGrpSpPr/>
          <p:nvPr/>
        </p:nvGrpSpPr>
        <p:grpSpPr>
          <a:xfrm>
            <a:off x="553455" y="3012469"/>
            <a:ext cx="6168188" cy="4063958"/>
            <a:chOff x="553455" y="3012469"/>
            <a:chExt cx="6168188" cy="4063958"/>
          </a:xfrm>
        </p:grpSpPr>
        <p:sp>
          <p:nvSpPr>
            <p:cNvPr id="5" name="Rounded Rectangle 4"/>
            <p:cNvSpPr/>
            <p:nvPr/>
          </p:nvSpPr>
          <p:spPr>
            <a:xfrm>
              <a:off x="553455" y="3012469"/>
              <a:ext cx="6168188" cy="3612919"/>
            </a:xfrm>
            <a:prstGeom prst="roundRect">
              <a:avLst/>
            </a:prstGeom>
            <a:solidFill>
              <a:srgbClr val="CCFFFF">
                <a:alpha val="6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1895" y="3044554"/>
              <a:ext cx="5807242" cy="4031873"/>
            </a:xfrm>
            <a:prstGeom prst="rect">
              <a:avLst/>
            </a:prstGeom>
            <a:noFill/>
          </p:spPr>
          <p:txBody>
            <a:bodyPr wrap="square" rtlCol="0">
              <a:spAutoFit/>
            </a:bodyPr>
            <a:lstStyle/>
            <a:p>
              <a:pPr algn="just"/>
              <a:r>
                <a:rPr lang="en-US" sz="3200" b="1">
                  <a:solidFill>
                    <a:schemeClr val="accent6">
                      <a:lumMod val="75000"/>
                    </a:schemeClr>
                  </a:solidFill>
                  <a:latin typeface="Cambria" panose="02040503050406030204" pitchFamily="18" charset="0"/>
                  <a:ea typeface="Cambria" panose="02040503050406030204" pitchFamily="18" charset="0"/>
                </a:rPr>
                <a:t>Việt sai ở chỗ đã so sánh số từ phải sang trái. </a:t>
              </a:r>
              <a:r>
                <a:rPr lang="en-US" sz="3200" b="1">
                  <a:solidFill>
                    <a:srgbClr val="00B050"/>
                  </a:solidFill>
                  <a:latin typeface="Cambria" panose="02040503050406030204" pitchFamily="18" charset="0"/>
                  <a:ea typeface="Cambria" panose="02040503050406030204" pitchFamily="18" charset="0"/>
                </a:rPr>
                <a:t>Để đúng với quy tắc so sánh số có nhiều chữ số, ta phải so sánh từ trái sang phải, tức là so sánh chữ số hàng chục triệu của hai số trước. </a:t>
              </a:r>
            </a:p>
            <a:p>
              <a:pPr algn="just"/>
              <a:endParaRPr lang="en-US" sz="3200" b="1">
                <a:solidFill>
                  <a:srgbClr val="00B05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330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0">
            <a:extLst>
              <a:ext uri="{FF2B5EF4-FFF2-40B4-BE49-F238E27FC236}">
                <a16:creationId xmlns:a16="http://schemas.microsoft.com/office/drawing/2014/main" id="{DC97832C-5780-4230-A93E-422E720488DC}"/>
              </a:ext>
            </a:extLst>
          </p:cNvPr>
          <p:cNvPicPr>
            <a:picLocks noChangeAspect="1"/>
          </p:cNvPicPr>
          <p:nvPr/>
        </p:nvPicPr>
        <p:blipFill rotWithShape="1">
          <a:blip r:embed="rId2">
            <a:extLst>
              <a:ext uri="{28A0092B-C50C-407E-A947-70E740481C1C}">
                <a14:useLocalDpi xmlns:a14="http://schemas.microsoft.com/office/drawing/2010/main" val="0"/>
              </a:ext>
            </a:extLst>
          </a:blip>
          <a:srcRect t="11498" r="89492" b="60540"/>
          <a:stretch/>
        </p:blipFill>
        <p:spPr>
          <a:xfrm>
            <a:off x="-701948" y="-387199"/>
            <a:ext cx="3427348" cy="3742185"/>
          </a:xfrm>
          <a:prstGeom prst="rect">
            <a:avLst/>
          </a:prstGeom>
        </p:spPr>
      </p:pic>
      <p:pic>
        <p:nvPicPr>
          <p:cNvPr id="3" name="图片 7">
            <a:extLst>
              <a:ext uri="{FF2B5EF4-FFF2-40B4-BE49-F238E27FC236}">
                <a16:creationId xmlns:a16="http://schemas.microsoft.com/office/drawing/2014/main" id="{BA8C8494-CE2C-4CD3-BD82-02B678386B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106" b="41388"/>
          <a:stretch/>
        </p:blipFill>
        <p:spPr>
          <a:xfrm>
            <a:off x="10027439" y="5450685"/>
            <a:ext cx="2428654" cy="2444367"/>
          </a:xfrm>
          <a:prstGeom prst="rect">
            <a:avLst/>
          </a:prstGeom>
        </p:spPr>
      </p:pic>
      <p:pic>
        <p:nvPicPr>
          <p:cNvPr id="4" name="图片 18">
            <a:extLst>
              <a:ext uri="{FF2B5EF4-FFF2-40B4-BE49-F238E27FC236}">
                <a16:creationId xmlns:a16="http://schemas.microsoft.com/office/drawing/2014/main" id="{AE8937D6-690E-46F7-A942-7ECAD7FA9E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250" r="83036" b="16883"/>
          <a:stretch/>
        </p:blipFill>
        <p:spPr>
          <a:xfrm>
            <a:off x="-92086" y="5285804"/>
            <a:ext cx="870992" cy="1639432"/>
          </a:xfrm>
          <a:prstGeom prst="rect">
            <a:avLst/>
          </a:prstGeom>
        </p:spPr>
      </p:pic>
      <p:pic>
        <p:nvPicPr>
          <p:cNvPr id="5" name="图片 20">
            <a:extLst>
              <a:ext uri="{FF2B5EF4-FFF2-40B4-BE49-F238E27FC236}">
                <a16:creationId xmlns:a16="http://schemas.microsoft.com/office/drawing/2014/main" id="{3B545B7B-B7F6-4F76-AAFD-B7DE6AA6453C}"/>
              </a:ext>
            </a:extLst>
          </p:cNvPr>
          <p:cNvPicPr>
            <a:picLocks noChangeAspect="1"/>
          </p:cNvPicPr>
          <p:nvPr/>
        </p:nvPicPr>
        <p:blipFill rotWithShape="1">
          <a:blip r:embed="rId3">
            <a:extLst>
              <a:ext uri="{28A0092B-C50C-407E-A947-70E740481C1C}">
                <a14:useLocalDpi xmlns:a14="http://schemas.microsoft.com/office/drawing/2010/main" val="0"/>
              </a:ext>
            </a:extLst>
          </a:blip>
          <a:srcRect l="21378" t="43462" r="72057" b="49712"/>
          <a:stretch/>
        </p:blipFill>
        <p:spPr>
          <a:xfrm>
            <a:off x="6009093" y="5490514"/>
            <a:ext cx="1771803" cy="1687187"/>
          </a:xfrm>
          <a:prstGeom prst="rect">
            <a:avLst/>
          </a:prstGeom>
        </p:spPr>
      </p:pic>
      <p:pic>
        <p:nvPicPr>
          <p:cNvPr id="6" name="图片 22">
            <a:extLst>
              <a:ext uri="{FF2B5EF4-FFF2-40B4-BE49-F238E27FC236}">
                <a16:creationId xmlns:a16="http://schemas.microsoft.com/office/drawing/2014/main" id="{B38F3F25-6DDF-4830-8469-CBF1C8929C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200" t="10322" r="15207" b="75398"/>
          <a:stretch/>
        </p:blipFill>
        <p:spPr>
          <a:xfrm>
            <a:off x="10031492" y="-99685"/>
            <a:ext cx="2420549" cy="1799102"/>
          </a:xfrm>
          <a:prstGeom prst="rect">
            <a:avLst/>
          </a:prstGeom>
        </p:spPr>
      </p:pic>
      <p:grpSp>
        <p:nvGrpSpPr>
          <p:cNvPr id="7" name="Nhóm 1807">
            <a:extLst>
              <a:ext uri="{FF2B5EF4-FFF2-40B4-BE49-F238E27FC236}">
                <a16:creationId xmlns:a16="http://schemas.microsoft.com/office/drawing/2014/main" id="{A520A12C-2323-A28B-D8A9-44828F86F71F}"/>
              </a:ext>
            </a:extLst>
          </p:cNvPr>
          <p:cNvGrpSpPr/>
          <p:nvPr/>
        </p:nvGrpSpPr>
        <p:grpSpPr>
          <a:xfrm>
            <a:off x="1946751" y="126199"/>
            <a:ext cx="8124684" cy="5790242"/>
            <a:chOff x="3864116" y="142241"/>
            <a:chExt cx="8124684" cy="5790242"/>
          </a:xfrm>
        </p:grpSpPr>
        <p:sp>
          <p:nvSpPr>
            <p:cNvPr id="8" name="Hình chữ nhật 1806">
              <a:extLst>
                <a:ext uri="{FF2B5EF4-FFF2-40B4-BE49-F238E27FC236}">
                  <a16:creationId xmlns:a16="http://schemas.microsoft.com/office/drawing/2014/main" id="{1A7B4285-5B84-05F3-9A2A-AB05F4339B2E}"/>
                </a:ext>
              </a:extLst>
            </p:cNvPr>
            <p:cNvSpPr/>
            <p:nvPr/>
          </p:nvSpPr>
          <p:spPr>
            <a:xfrm>
              <a:off x="4724400" y="1615440"/>
              <a:ext cx="6471920" cy="344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9" name="图片 3">
              <a:extLst>
                <a:ext uri="{FF2B5EF4-FFF2-40B4-BE49-F238E27FC236}">
                  <a16:creationId xmlns:a16="http://schemas.microsoft.com/office/drawing/2014/main" id="{22942A20-345F-9E61-B424-0B44FA961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4116" y="142241"/>
              <a:ext cx="8124684" cy="5790242"/>
            </a:xfrm>
            <a:prstGeom prst="rect">
              <a:avLst/>
            </a:prstGeom>
          </p:spPr>
        </p:pic>
      </p:grpSp>
      <p:pic>
        <p:nvPicPr>
          <p:cNvPr id="10" name="Picture 9"/>
          <p:cNvPicPr>
            <a:picLocks noChangeAspect="1"/>
          </p:cNvPicPr>
          <p:nvPr/>
        </p:nvPicPr>
        <p:blipFill>
          <a:blip r:embed="rId5"/>
          <a:stretch>
            <a:fillRect/>
          </a:stretch>
        </p:blipFill>
        <p:spPr>
          <a:xfrm>
            <a:off x="2523012" y="309469"/>
            <a:ext cx="4292246" cy="1951631"/>
          </a:xfrm>
          <a:prstGeom prst="rect">
            <a:avLst/>
          </a:prstGeom>
        </p:spPr>
      </p:pic>
      <p:sp>
        <p:nvSpPr>
          <p:cNvPr id="11" name="TextBox 10">
            <a:extLst>
              <a:ext uri="{FF2B5EF4-FFF2-40B4-BE49-F238E27FC236}">
                <a16:creationId xmlns:a16="http://schemas.microsoft.com/office/drawing/2014/main" id="{A0C8EFDC-9F68-E142-3452-C4222B19AA14}"/>
              </a:ext>
            </a:extLst>
          </p:cNvPr>
          <p:cNvSpPr txBox="1"/>
          <p:nvPr/>
        </p:nvSpPr>
        <p:spPr>
          <a:xfrm>
            <a:off x="2879391" y="1923825"/>
            <a:ext cx="6327208" cy="2862322"/>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110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9451" y="1508443"/>
            <a:ext cx="11273246" cy="5057215"/>
          </a:xfrm>
          <a:prstGeom prst="roundRect">
            <a:avLst/>
          </a:prstGeom>
          <a:solidFill>
            <a:schemeClr val="accent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D2DAB1-4E2B-D3BA-EEFF-36D06A6A162B}"/>
              </a:ext>
            </a:extLst>
          </p:cNvPr>
          <p:cNvPicPr>
            <a:picLocks noChangeAspect="1"/>
          </p:cNvPicPr>
          <p:nvPr/>
        </p:nvPicPr>
        <p:blipFill>
          <a:blip r:embed="rId2"/>
          <a:stretch>
            <a:fillRect/>
          </a:stretch>
        </p:blipFill>
        <p:spPr>
          <a:xfrm>
            <a:off x="2542967" y="182880"/>
            <a:ext cx="7206214" cy="1508443"/>
          </a:xfrm>
          <a:prstGeom prst="rect">
            <a:avLst/>
          </a:prstGeom>
        </p:spPr>
      </p:pic>
      <p:sp>
        <p:nvSpPr>
          <p:cNvPr id="4" name="TextBox 3"/>
          <p:cNvSpPr txBox="1"/>
          <p:nvPr/>
        </p:nvSpPr>
        <p:spPr>
          <a:xfrm>
            <a:off x="757645" y="1795316"/>
            <a:ext cx="10536973" cy="4401205"/>
          </a:xfrm>
          <a:prstGeom prst="rect">
            <a:avLst/>
          </a:prstGeom>
          <a:noFill/>
        </p:spPr>
        <p:txBody>
          <a:bodyPr wrap="square" rtlCol="0">
            <a:spAutoFit/>
          </a:bodyPr>
          <a:lstStyle/>
          <a:p>
            <a:pPr lvl="0" algn="just"/>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Nhận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biết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được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cách</a:t>
            </a:r>
            <a:r>
              <a:rPr lang="en-US" sz="4000" b="1" dirty="0">
                <a:solidFill>
                  <a:schemeClr val="bg1"/>
                </a:solidFill>
                <a:latin typeface="Cambria" panose="02040503050406030204" pitchFamily="18" charset="0"/>
                <a:ea typeface="Cambria" panose="02040503050406030204" pitchFamily="18" charset="0"/>
              </a:rPr>
              <a:t> so </a:t>
            </a:r>
            <a:r>
              <a:rPr lang="en-US" sz="4000" b="1" dirty="0" err="1">
                <a:solidFill>
                  <a:schemeClr val="bg1"/>
                </a:solidFill>
                <a:latin typeface="Cambria" panose="02040503050406030204" pitchFamily="18" charset="0"/>
                <a:ea typeface="Cambria" panose="02040503050406030204" pitchFamily="18" charset="0"/>
              </a:rPr>
              <a:t>sánh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hai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và</a:t>
            </a:r>
            <a:r>
              <a:rPr lang="en-US" sz="4000" b="1" dirty="0">
                <a:solidFill>
                  <a:schemeClr val="bg1"/>
                </a:solidFill>
                <a:latin typeface="Cambria" panose="02040503050406030204" pitchFamily="18" charset="0"/>
                <a:ea typeface="Cambria" panose="02040503050406030204" pitchFamily="18" charset="0"/>
              </a:rPr>
              <a:t> so </a:t>
            </a:r>
            <a:r>
              <a:rPr lang="en-US" sz="4000" b="1" dirty="0" err="1">
                <a:solidFill>
                  <a:schemeClr val="bg1"/>
                </a:solidFill>
                <a:latin typeface="Cambria" panose="02040503050406030204" pitchFamily="18" charset="0"/>
                <a:ea typeface="Cambria" panose="02040503050406030204" pitchFamily="18" charset="0"/>
              </a:rPr>
              <a:t>sánh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được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hai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có</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nhiều</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chữ</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a:t>
            </a:r>
          </a:p>
          <a:p>
            <a:pPr lvl="0" algn="just"/>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Xác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định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được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lớn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nhất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hoặc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bé</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nhất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trong</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một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nhóm</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p>
          <a:p>
            <a:pPr lvl="0" algn="just"/>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Thực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hiện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được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việc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sắp</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xếp</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theo</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thứ</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tự</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từ</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bé</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đến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lớn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hoặc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ngược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lại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trong</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một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nhóm</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số</a:t>
            </a:r>
            <a:r>
              <a:rPr lang="en-US" sz="4000" b="1" dirty="0">
                <a:solidFill>
                  <a:schemeClr val="bg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08340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 name="Hình ảnh 1801">
            <a:extLst>
              <a:ext uri="{FF2B5EF4-FFF2-40B4-BE49-F238E27FC236}">
                <a16:creationId xmlns:a16="http://schemas.microsoft.com/office/drawing/2014/main" id="{A5B87486-3A81-C575-3F40-478138088B2D}"/>
              </a:ext>
            </a:extLst>
          </p:cNvPr>
          <p:cNvPicPr>
            <a:picLocks noChangeAspect="1"/>
          </p:cNvPicPr>
          <p:nvPr/>
        </p:nvPicPr>
        <p:blipFill rotWithShape="1">
          <a:blip r:embed="rId2"/>
          <a:srcRect l="7880" r="18861"/>
          <a:stretch/>
        </p:blipFill>
        <p:spPr>
          <a:xfrm>
            <a:off x="-190084" y="-162559"/>
            <a:ext cx="12496262" cy="7431460"/>
          </a:xfrm>
          <a:prstGeom prst="rect">
            <a:avLst/>
          </a:prstGeom>
        </p:spPr>
      </p:pic>
      <p:grpSp>
        <p:nvGrpSpPr>
          <p:cNvPr id="1808" name="Nhóm 1807">
            <a:extLst>
              <a:ext uri="{FF2B5EF4-FFF2-40B4-BE49-F238E27FC236}">
                <a16:creationId xmlns:a16="http://schemas.microsoft.com/office/drawing/2014/main" id="{A520A12C-2323-A28B-D8A9-44828F86F71F}"/>
              </a:ext>
            </a:extLst>
          </p:cNvPr>
          <p:cNvGrpSpPr/>
          <p:nvPr/>
        </p:nvGrpSpPr>
        <p:grpSpPr>
          <a:xfrm>
            <a:off x="3864116" y="142241"/>
            <a:ext cx="8124684" cy="5790242"/>
            <a:chOff x="3864116" y="142241"/>
            <a:chExt cx="8124684" cy="5790242"/>
          </a:xfrm>
        </p:grpSpPr>
        <p:sp>
          <p:nvSpPr>
            <p:cNvPr id="1807" name="Hình chữ nhật 1806">
              <a:extLst>
                <a:ext uri="{FF2B5EF4-FFF2-40B4-BE49-F238E27FC236}">
                  <a16:creationId xmlns:a16="http://schemas.microsoft.com/office/drawing/2014/main" id="{1A7B4285-5B84-05F3-9A2A-AB05F4339B2E}"/>
                </a:ext>
              </a:extLst>
            </p:cNvPr>
            <p:cNvSpPr/>
            <p:nvPr/>
          </p:nvSpPr>
          <p:spPr>
            <a:xfrm>
              <a:off x="4724400" y="1615440"/>
              <a:ext cx="6471920" cy="344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806" name="图片 3">
              <a:extLst>
                <a:ext uri="{FF2B5EF4-FFF2-40B4-BE49-F238E27FC236}">
                  <a16:creationId xmlns:a16="http://schemas.microsoft.com/office/drawing/2014/main" id="{22942A20-345F-9E61-B424-0B44FA961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4116" y="142241"/>
              <a:ext cx="8124684" cy="5790242"/>
            </a:xfrm>
            <a:prstGeom prst="rect">
              <a:avLst/>
            </a:prstGeom>
          </p:spPr>
        </p:pic>
      </p:grpSp>
      <p:sp>
        <p:nvSpPr>
          <p:cNvPr id="1805" name="Hộp Văn bản 1804">
            <a:extLst>
              <a:ext uri="{FF2B5EF4-FFF2-40B4-BE49-F238E27FC236}">
                <a16:creationId xmlns:a16="http://schemas.microsoft.com/office/drawing/2014/main" id="{DCC9A628-726F-8E3F-DA5E-810FAA7359A3}"/>
              </a:ext>
            </a:extLst>
          </p:cNvPr>
          <p:cNvSpPr txBox="1"/>
          <p:nvPr/>
        </p:nvSpPr>
        <p:spPr>
          <a:xfrm>
            <a:off x="5020906" y="1874377"/>
            <a:ext cx="6002694" cy="27481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Hãy</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vượt</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qua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các</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câu</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hỏi</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để</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đưa</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con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tàu</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vũ</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trụ</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quay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lại</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Trái</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Đất</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nhé</a:t>
            </a:r>
            <a:r>
              <a:rPr kumimoji="0" lang="en-US"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a:t>
            </a:r>
            <a:endParaRPr kumimoji="0" lang="vi-VN" sz="4000" b="1" i="0" u="none" strike="noStrike" kern="1200" cap="none" spc="0" normalizeH="0" baseline="0" noProof="0" dirty="0">
              <a:ln w="19050">
                <a:solidFill>
                  <a:srgbClr val="FFD279"/>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endParaRPr>
          </a:p>
        </p:txBody>
      </p:sp>
      <p:pic>
        <p:nvPicPr>
          <p:cNvPr id="1809" name="Đồ họa 1808">
            <a:extLst>
              <a:ext uri="{FF2B5EF4-FFF2-40B4-BE49-F238E27FC236}">
                <a16:creationId xmlns:a16="http://schemas.microsoft.com/office/drawing/2014/main" id="{130ACE2B-A0FD-19C0-5F17-A0F66F3479F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339389" y="1173801"/>
            <a:ext cx="1363034" cy="1096353"/>
          </a:xfrm>
          <a:prstGeom prst="rect">
            <a:avLst/>
          </a:prstGeom>
        </p:spPr>
      </p:pic>
    </p:spTree>
    <p:extLst>
      <p:ext uri="{BB962C8B-B14F-4D97-AF65-F5344CB8AC3E}">
        <p14:creationId xmlns:p14="http://schemas.microsoft.com/office/powerpoint/2010/main" val="29068734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08"/>
                                        </p:tgtEl>
                                        <p:attrNameLst>
                                          <p:attrName>style.visibility</p:attrName>
                                        </p:attrNameLst>
                                      </p:cBhvr>
                                      <p:to>
                                        <p:strVal val="visible"/>
                                      </p:to>
                                    </p:set>
                                    <p:animEffect transition="in" filter="fade">
                                      <p:cBhvr>
                                        <p:cTn id="7" dur="1000"/>
                                        <p:tgtEl>
                                          <p:spTgt spid="1808"/>
                                        </p:tgtEl>
                                      </p:cBhvr>
                                    </p:animEffect>
                                    <p:anim calcmode="lin" valueType="num">
                                      <p:cBhvr>
                                        <p:cTn id="8" dur="1000" fill="hold"/>
                                        <p:tgtEl>
                                          <p:spTgt spid="1808"/>
                                        </p:tgtEl>
                                        <p:attrNameLst>
                                          <p:attrName>ppt_x</p:attrName>
                                        </p:attrNameLst>
                                      </p:cBhvr>
                                      <p:tavLst>
                                        <p:tav tm="0">
                                          <p:val>
                                            <p:strVal val="#ppt_x"/>
                                          </p:val>
                                        </p:tav>
                                        <p:tav tm="100000">
                                          <p:val>
                                            <p:strVal val="#ppt_x"/>
                                          </p:val>
                                        </p:tav>
                                      </p:tavLst>
                                    </p:anim>
                                    <p:anim calcmode="lin" valueType="num">
                                      <p:cBhvr>
                                        <p:cTn id="9" dur="1000" fill="hold"/>
                                        <p:tgtEl>
                                          <p:spTgt spid="18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wd">
                                    <p:tmPct val="10000"/>
                                  </p:iterate>
                                  <p:childTnLst>
                                    <p:set>
                                      <p:cBhvr>
                                        <p:cTn id="12" dur="1" fill="hold">
                                          <p:stCondLst>
                                            <p:cond delay="0"/>
                                          </p:stCondLst>
                                        </p:cTn>
                                        <p:tgtEl>
                                          <p:spTgt spid="1805"/>
                                        </p:tgtEl>
                                        <p:attrNameLst>
                                          <p:attrName>style.visibility</p:attrName>
                                        </p:attrNameLst>
                                      </p:cBhvr>
                                      <p:to>
                                        <p:strVal val="visible"/>
                                      </p:to>
                                    </p:set>
                                    <p:anim calcmode="lin" valueType="num">
                                      <p:cBhvr>
                                        <p:cTn id="13" dur="500" fill="hold"/>
                                        <p:tgtEl>
                                          <p:spTgt spid="180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05"/>
                                        </p:tgtEl>
                                        <p:attrNameLst>
                                          <p:attrName>ppt_y</p:attrName>
                                        </p:attrNameLst>
                                      </p:cBhvr>
                                      <p:tavLst>
                                        <p:tav tm="0">
                                          <p:val>
                                            <p:strVal val="#ppt_y"/>
                                          </p:val>
                                        </p:tav>
                                        <p:tav tm="100000">
                                          <p:val>
                                            <p:strVal val="#ppt_y"/>
                                          </p:val>
                                        </p:tav>
                                      </p:tavLst>
                                    </p:anim>
                                    <p:anim calcmode="lin" valueType="num">
                                      <p:cBhvr>
                                        <p:cTn id="15" dur="500" fill="hold"/>
                                        <p:tgtEl>
                                          <p:spTgt spid="180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7">
            <a:extLst>
              <a:ext uri="{FF2B5EF4-FFF2-40B4-BE49-F238E27FC236}">
                <a16:creationId xmlns:a16="http://schemas.microsoft.com/office/drawing/2014/main" id="{A7A052B7-A5F5-290D-70D1-9C208797CD5E}"/>
              </a:ext>
            </a:extLst>
          </p:cNvPr>
          <p:cNvGrpSpPr/>
          <p:nvPr/>
        </p:nvGrpSpPr>
        <p:grpSpPr>
          <a:xfrm>
            <a:off x="873492" y="606265"/>
            <a:ext cx="10362640" cy="1741916"/>
            <a:chOff x="873492" y="817645"/>
            <a:chExt cx="10362640" cy="1530535"/>
          </a:xfrm>
        </p:grpSpPr>
        <p:grpSp>
          <p:nvGrpSpPr>
            <p:cNvPr id="3" name="Đồ họa 51">
              <a:extLst>
                <a:ext uri="{FF2B5EF4-FFF2-40B4-BE49-F238E27FC236}">
                  <a16:creationId xmlns:a16="http://schemas.microsoft.com/office/drawing/2014/main" id="{5A225850-C7AA-23D0-A6E0-7A280443A8FD}"/>
                </a:ext>
              </a:extLst>
            </p:cNvPr>
            <p:cNvGrpSpPr/>
            <p:nvPr/>
          </p:nvGrpSpPr>
          <p:grpSpPr>
            <a:xfrm>
              <a:off x="873492" y="817645"/>
              <a:ext cx="10362640" cy="1530535"/>
              <a:chOff x="894773" y="780890"/>
              <a:chExt cx="10357437" cy="2500017"/>
            </a:xfrm>
          </p:grpSpPr>
          <p:sp>
            <p:nvSpPr>
              <p:cNvPr id="5" name="Hình tự do: Hình 20">
                <a:extLst>
                  <a:ext uri="{FF2B5EF4-FFF2-40B4-BE49-F238E27FC236}">
                    <a16:creationId xmlns:a16="http://schemas.microsoft.com/office/drawing/2014/main" id="{0093DD5D-1183-7D64-40D0-6C1F807CE8E3}"/>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sz="4400"/>
              </a:p>
            </p:txBody>
          </p:sp>
          <p:sp>
            <p:nvSpPr>
              <p:cNvPr id="6" name="Hình tự do: Hình 21">
                <a:extLst>
                  <a:ext uri="{FF2B5EF4-FFF2-40B4-BE49-F238E27FC236}">
                    <a16:creationId xmlns:a16="http://schemas.microsoft.com/office/drawing/2014/main" id="{45155118-93CE-F5FD-5B19-DC58E04DC087}"/>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sz="4400"/>
              </a:p>
            </p:txBody>
          </p:sp>
          <p:sp>
            <p:nvSpPr>
              <p:cNvPr id="7" name="Hình tự do: Hình 22">
                <a:extLst>
                  <a:ext uri="{FF2B5EF4-FFF2-40B4-BE49-F238E27FC236}">
                    <a16:creationId xmlns:a16="http://schemas.microsoft.com/office/drawing/2014/main" id="{420C31D7-8DCE-C67B-DB4A-B6E8F52A86ED}"/>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sz="4400"/>
              </a:p>
            </p:txBody>
          </p:sp>
        </p:grpSp>
        <p:sp>
          <p:nvSpPr>
            <p:cNvPr id="4" name="Hộp Văn bản 23">
              <a:extLst>
                <a:ext uri="{FF2B5EF4-FFF2-40B4-BE49-F238E27FC236}">
                  <a16:creationId xmlns:a16="http://schemas.microsoft.com/office/drawing/2014/main" id="{EEDD4267-A89F-8448-271A-A2ED16DEECC9}"/>
                </a:ext>
              </a:extLst>
            </p:cNvPr>
            <p:cNvSpPr txBox="1"/>
            <p:nvPr/>
          </p:nvSpPr>
          <p:spPr>
            <a:xfrm>
              <a:off x="1001931" y="905840"/>
              <a:ext cx="9536999" cy="1162840"/>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Câu</a:t>
              </a:r>
              <a:r>
                <a:rPr lang="en-US" sz="4000" b="1" dirty="0">
                  <a:latin typeface="Cambria" panose="02040503050406030204" pitchFamily="18" charset="0"/>
                  <a:ea typeface="Cambria" panose="02040503050406030204" pitchFamily="18" charset="0"/>
                </a:rPr>
                <a:t> 1</a:t>
              </a:r>
              <a:r>
                <a:rPr lang="en-US" sz="4000" b="1">
                  <a:latin typeface="Cambria" panose="02040503050406030204" pitchFamily="18" charset="0"/>
                  <a:ea typeface="Cambria" panose="02040503050406030204" pitchFamily="18" charset="0"/>
                </a:rPr>
                <a:t>: </a:t>
              </a:r>
              <a:r>
                <a:rPr lang="vi-VN" sz="4000" b="1">
                  <a:latin typeface="Cambria" panose="02040503050406030204" pitchFamily="18" charset="0"/>
                  <a:ea typeface="Cambria" panose="02040503050406030204" pitchFamily="18" charset="0"/>
                </a:rPr>
                <a:t>Làm tròn số </a:t>
              </a:r>
              <a:r>
                <a:rPr lang="vi-VN" sz="4000" b="1">
                  <a:solidFill>
                    <a:srgbClr val="0070C0"/>
                  </a:solidFill>
                  <a:latin typeface="Cambria" panose="02040503050406030204" pitchFamily="18" charset="0"/>
                  <a:ea typeface="Cambria" panose="02040503050406030204" pitchFamily="18" charset="0"/>
                </a:rPr>
                <a:t>6 240 021 </a:t>
              </a:r>
              <a:r>
                <a:rPr lang="vi-VN" sz="4000" b="1">
                  <a:latin typeface="Cambria" panose="02040503050406030204" pitchFamily="18" charset="0"/>
                  <a:ea typeface="Cambria" panose="02040503050406030204" pitchFamily="18" charset="0"/>
                </a:rPr>
                <a:t>đến hàng trăm nghìn ta được</a:t>
              </a:r>
              <a:endParaRPr lang="en-US" sz="4000" b="1" dirty="0">
                <a:latin typeface="Cambria" panose="02040503050406030204" pitchFamily="18" charset="0"/>
                <a:ea typeface="Cambria" panose="02040503050406030204" pitchFamily="18" charset="0"/>
              </a:endParaRPr>
            </a:p>
          </p:txBody>
        </p:sp>
      </p:grpSp>
      <p:grpSp>
        <p:nvGrpSpPr>
          <p:cNvPr id="8" name="Nhóm 1">
            <a:extLst>
              <a:ext uri="{FF2B5EF4-FFF2-40B4-BE49-F238E27FC236}">
                <a16:creationId xmlns:a16="http://schemas.microsoft.com/office/drawing/2014/main" id="{62DB8E11-419E-A43C-EED0-262F708A0651}"/>
              </a:ext>
            </a:extLst>
          </p:cNvPr>
          <p:cNvGrpSpPr/>
          <p:nvPr/>
        </p:nvGrpSpPr>
        <p:grpSpPr>
          <a:xfrm>
            <a:off x="873492" y="2490890"/>
            <a:ext cx="5009148" cy="1152000"/>
            <a:chOff x="873492" y="2490890"/>
            <a:chExt cx="5009148" cy="1152000"/>
          </a:xfrm>
        </p:grpSpPr>
        <p:grpSp>
          <p:nvGrpSpPr>
            <p:cNvPr id="9" name="Nhóm 2">
              <a:extLst>
                <a:ext uri="{FF2B5EF4-FFF2-40B4-BE49-F238E27FC236}">
                  <a16:creationId xmlns:a16="http://schemas.microsoft.com/office/drawing/2014/main" id="{D8AF4CDD-7A68-BB03-F9E9-56E51A2E48DC}"/>
                </a:ext>
              </a:extLst>
            </p:cNvPr>
            <p:cNvGrpSpPr/>
            <p:nvPr/>
          </p:nvGrpSpPr>
          <p:grpSpPr>
            <a:xfrm>
              <a:off x="873492" y="2490890"/>
              <a:ext cx="5009148" cy="1152000"/>
              <a:chOff x="873492" y="2490890"/>
              <a:chExt cx="5009148" cy="1152000"/>
            </a:xfrm>
          </p:grpSpPr>
          <p:sp>
            <p:nvSpPr>
              <p:cNvPr id="11" name="Hình chữ nhật: Góc Tròn 4">
                <a:extLst>
                  <a:ext uri="{FF2B5EF4-FFF2-40B4-BE49-F238E27FC236}">
                    <a16:creationId xmlns:a16="http://schemas.microsoft.com/office/drawing/2014/main" id="{DE25DF4C-B883-5C8C-A3C9-F568AC266350}"/>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12" name="Đồ họa 5">
                <a:extLst>
                  <a:ext uri="{FF2B5EF4-FFF2-40B4-BE49-F238E27FC236}">
                    <a16:creationId xmlns:a16="http://schemas.microsoft.com/office/drawing/2014/main" id="{16255886-0686-8A3F-B7E0-3E20397EF16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3">
              <a:extLst>
                <a:ext uri="{FF2B5EF4-FFF2-40B4-BE49-F238E27FC236}">
                  <a16:creationId xmlns:a16="http://schemas.microsoft.com/office/drawing/2014/main" id="{E94ED575-5FF2-57FD-CEF4-59821C47A061}"/>
                </a:ext>
              </a:extLst>
            </p:cNvPr>
            <p:cNvSpPr txBox="1"/>
            <p:nvPr/>
          </p:nvSpPr>
          <p:spPr>
            <a:xfrm>
              <a:off x="2175160" y="2693203"/>
              <a:ext cx="3295103" cy="769441"/>
            </a:xfrm>
            <a:prstGeom prst="rect">
              <a:avLst/>
            </a:prstGeom>
            <a:noFill/>
          </p:spPr>
          <p:txBody>
            <a:bodyPr wrap="square" rtlCol="0">
              <a:spAutoFit/>
            </a:bodyPr>
            <a:lstStyle/>
            <a:p>
              <a:pPr algn="ctr"/>
              <a:r>
                <a:rPr lang="en-US" sz="4400" b="1">
                  <a:latin typeface="UTM Avo" panose="02040603050506020204" pitchFamily="18" charset="0"/>
                  <a:ea typeface="Cambria" panose="02040503050406030204" pitchFamily="18" charset="0"/>
                </a:rPr>
                <a:t>6 100 000</a:t>
              </a:r>
              <a:endParaRPr lang="en-US" sz="4400" b="1" dirty="0">
                <a:latin typeface="UTM Avo" panose="02040603050506020204" pitchFamily="18" charset="0"/>
                <a:ea typeface="Cambria" panose="02040503050406030204" pitchFamily="18" charset="0"/>
              </a:endParaRPr>
            </a:p>
          </p:txBody>
        </p:sp>
      </p:grpSp>
      <p:grpSp>
        <p:nvGrpSpPr>
          <p:cNvPr id="13" name="Nhóm 6">
            <a:extLst>
              <a:ext uri="{FF2B5EF4-FFF2-40B4-BE49-F238E27FC236}">
                <a16:creationId xmlns:a16="http://schemas.microsoft.com/office/drawing/2014/main" id="{3886914E-946F-9E78-DB52-75EC976B7127}"/>
              </a:ext>
            </a:extLst>
          </p:cNvPr>
          <p:cNvGrpSpPr/>
          <p:nvPr/>
        </p:nvGrpSpPr>
        <p:grpSpPr>
          <a:xfrm>
            <a:off x="6309362" y="2482076"/>
            <a:ext cx="4926770" cy="1152000"/>
            <a:chOff x="6309362" y="2482076"/>
            <a:chExt cx="4926770" cy="1152000"/>
          </a:xfrm>
        </p:grpSpPr>
        <p:grpSp>
          <p:nvGrpSpPr>
            <p:cNvPr id="14" name="Nhóm 31">
              <a:extLst>
                <a:ext uri="{FF2B5EF4-FFF2-40B4-BE49-F238E27FC236}">
                  <a16:creationId xmlns:a16="http://schemas.microsoft.com/office/drawing/2014/main" id="{59325CD6-D787-A557-CCE6-D3D20D218B5B}"/>
                </a:ext>
              </a:extLst>
            </p:cNvPr>
            <p:cNvGrpSpPr/>
            <p:nvPr/>
          </p:nvGrpSpPr>
          <p:grpSpPr>
            <a:xfrm>
              <a:off x="6309362" y="2482076"/>
              <a:ext cx="4926770" cy="1152000"/>
              <a:chOff x="6309362" y="2463371"/>
              <a:chExt cx="4926770" cy="1152000"/>
            </a:xfrm>
          </p:grpSpPr>
          <p:sp>
            <p:nvSpPr>
              <p:cNvPr id="16" name="Hình chữ nhật: Góc Tròn 39">
                <a:extLst>
                  <a:ext uri="{FF2B5EF4-FFF2-40B4-BE49-F238E27FC236}">
                    <a16:creationId xmlns:a16="http://schemas.microsoft.com/office/drawing/2014/main" id="{013F7C9B-A41F-0BD5-EFEE-7B4BD40B9162}"/>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17" name="Đồ họa 40">
                <a:extLst>
                  <a:ext uri="{FF2B5EF4-FFF2-40B4-BE49-F238E27FC236}">
                    <a16:creationId xmlns:a16="http://schemas.microsoft.com/office/drawing/2014/main" id="{8C8458EE-8507-F166-5706-396A4D27C52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38">
              <a:extLst>
                <a:ext uri="{FF2B5EF4-FFF2-40B4-BE49-F238E27FC236}">
                  <a16:creationId xmlns:a16="http://schemas.microsoft.com/office/drawing/2014/main" id="{CE65AC0C-348F-EBCF-95FE-E29AA50CC901}"/>
                </a:ext>
              </a:extLst>
            </p:cNvPr>
            <p:cNvSpPr txBox="1"/>
            <p:nvPr/>
          </p:nvSpPr>
          <p:spPr>
            <a:xfrm>
              <a:off x="7018646" y="2712947"/>
              <a:ext cx="3948093" cy="769441"/>
            </a:xfrm>
            <a:prstGeom prst="rect">
              <a:avLst/>
            </a:prstGeom>
            <a:noFill/>
          </p:spPr>
          <p:txBody>
            <a:bodyPr wrap="square" rtlCol="0">
              <a:spAutoFit/>
            </a:bodyPr>
            <a:lstStyle/>
            <a:p>
              <a:pPr algn="ctr"/>
              <a:r>
                <a:rPr lang="en-US" sz="4400" b="1">
                  <a:latin typeface="UTM Avo" panose="02040603050506020204" pitchFamily="18" charset="0"/>
                  <a:ea typeface="Cambria" panose="02040503050406030204" pitchFamily="18" charset="0"/>
                </a:rPr>
                <a:t>6 200 000</a:t>
              </a:r>
              <a:endParaRPr lang="vi-VN" sz="4400" b="1" dirty="0">
                <a:latin typeface="Cambria" panose="02040503050406030204" pitchFamily="18" charset="0"/>
                <a:ea typeface="Cambria" panose="02040503050406030204" pitchFamily="18" charset="0"/>
              </a:endParaRPr>
            </a:p>
          </p:txBody>
        </p:sp>
      </p:grpSp>
      <p:grpSp>
        <p:nvGrpSpPr>
          <p:cNvPr id="18" name="Nhóm 41">
            <a:extLst>
              <a:ext uri="{FF2B5EF4-FFF2-40B4-BE49-F238E27FC236}">
                <a16:creationId xmlns:a16="http://schemas.microsoft.com/office/drawing/2014/main" id="{084C21AB-7D0B-6E15-076A-ACC9B00756EB}"/>
              </a:ext>
            </a:extLst>
          </p:cNvPr>
          <p:cNvGrpSpPr/>
          <p:nvPr/>
        </p:nvGrpSpPr>
        <p:grpSpPr>
          <a:xfrm>
            <a:off x="958238" y="4423396"/>
            <a:ext cx="4924401" cy="1152000"/>
            <a:chOff x="958238" y="4423396"/>
            <a:chExt cx="4924401" cy="1152000"/>
          </a:xfrm>
        </p:grpSpPr>
        <p:grpSp>
          <p:nvGrpSpPr>
            <p:cNvPr id="19" name="Nhóm 42">
              <a:extLst>
                <a:ext uri="{FF2B5EF4-FFF2-40B4-BE49-F238E27FC236}">
                  <a16:creationId xmlns:a16="http://schemas.microsoft.com/office/drawing/2014/main" id="{93C7386E-6719-3B0E-B4AB-A0A67B5130CE}"/>
                </a:ext>
              </a:extLst>
            </p:cNvPr>
            <p:cNvGrpSpPr/>
            <p:nvPr/>
          </p:nvGrpSpPr>
          <p:grpSpPr>
            <a:xfrm>
              <a:off x="958238" y="4423396"/>
              <a:ext cx="4924401" cy="1152000"/>
              <a:chOff x="958238" y="4423396"/>
              <a:chExt cx="4924401" cy="1152000"/>
            </a:xfrm>
          </p:grpSpPr>
          <p:sp>
            <p:nvSpPr>
              <p:cNvPr id="21" name="Hình chữ nhật: Góc Tròn 44">
                <a:extLst>
                  <a:ext uri="{FF2B5EF4-FFF2-40B4-BE49-F238E27FC236}">
                    <a16:creationId xmlns:a16="http://schemas.microsoft.com/office/drawing/2014/main" id="{075C9BAB-D227-01CF-7DEB-898F09497BE9}"/>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22" name="Đồ họa 45">
                <a:extLst>
                  <a:ext uri="{FF2B5EF4-FFF2-40B4-BE49-F238E27FC236}">
                    <a16:creationId xmlns:a16="http://schemas.microsoft.com/office/drawing/2014/main" id="{31B2ABD0-2B5B-850D-AFF7-7A75E1F95173}"/>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43">
              <a:extLst>
                <a:ext uri="{FF2B5EF4-FFF2-40B4-BE49-F238E27FC236}">
                  <a16:creationId xmlns:a16="http://schemas.microsoft.com/office/drawing/2014/main" id="{1C9CB0A0-200C-0B42-D4B5-C57DBDBDDC0E}"/>
                </a:ext>
              </a:extLst>
            </p:cNvPr>
            <p:cNvSpPr txBox="1"/>
            <p:nvPr/>
          </p:nvSpPr>
          <p:spPr>
            <a:xfrm>
              <a:off x="2035427" y="4646547"/>
              <a:ext cx="3574567" cy="769441"/>
            </a:xfrm>
            <a:prstGeom prst="rect">
              <a:avLst/>
            </a:prstGeom>
            <a:noFill/>
          </p:spPr>
          <p:txBody>
            <a:bodyPr wrap="square" rtlCol="0">
              <a:spAutoFit/>
            </a:bodyPr>
            <a:lstStyle/>
            <a:p>
              <a:pPr algn="ctr"/>
              <a:r>
                <a:rPr lang="en-US" sz="4400" b="1">
                  <a:latin typeface="UTM Avo" panose="02040603050506020204" pitchFamily="18" charset="0"/>
                  <a:ea typeface="Cambria" panose="02040503050406030204" pitchFamily="18" charset="0"/>
                </a:rPr>
                <a:t>6 300 000</a:t>
              </a:r>
              <a:endParaRPr lang="en-US" sz="4400" b="1" dirty="0">
                <a:latin typeface="UTM Avo" panose="02040603050506020204" pitchFamily="18" charset="0"/>
                <a:ea typeface="Cambria" panose="02040503050406030204" pitchFamily="18" charset="0"/>
              </a:endParaRPr>
            </a:p>
          </p:txBody>
        </p:sp>
      </p:grpSp>
      <p:grpSp>
        <p:nvGrpSpPr>
          <p:cNvPr id="23" name="Nhóm 46">
            <a:extLst>
              <a:ext uri="{FF2B5EF4-FFF2-40B4-BE49-F238E27FC236}">
                <a16:creationId xmlns:a16="http://schemas.microsoft.com/office/drawing/2014/main" id="{DF43F926-6653-CBC6-F3E8-99F6E4202C79}"/>
              </a:ext>
            </a:extLst>
          </p:cNvPr>
          <p:cNvGrpSpPr/>
          <p:nvPr/>
        </p:nvGrpSpPr>
        <p:grpSpPr>
          <a:xfrm>
            <a:off x="6309362" y="4453999"/>
            <a:ext cx="4987834" cy="1153269"/>
            <a:chOff x="6309362" y="4453999"/>
            <a:chExt cx="4987834" cy="1153269"/>
          </a:xfrm>
        </p:grpSpPr>
        <p:grpSp>
          <p:nvGrpSpPr>
            <p:cNvPr id="24" name="Nhóm 47">
              <a:extLst>
                <a:ext uri="{FF2B5EF4-FFF2-40B4-BE49-F238E27FC236}">
                  <a16:creationId xmlns:a16="http://schemas.microsoft.com/office/drawing/2014/main" id="{8DC20CD2-12BC-EABE-82B2-C0E7A43C09EB}"/>
                </a:ext>
              </a:extLst>
            </p:cNvPr>
            <p:cNvGrpSpPr/>
            <p:nvPr/>
          </p:nvGrpSpPr>
          <p:grpSpPr>
            <a:xfrm>
              <a:off x="6309362" y="4453999"/>
              <a:ext cx="4987834" cy="1153269"/>
              <a:chOff x="6309362" y="4395154"/>
              <a:chExt cx="4987834" cy="1153269"/>
            </a:xfrm>
          </p:grpSpPr>
          <p:sp>
            <p:nvSpPr>
              <p:cNvPr id="26" name="Hình chữ nhật: Góc Tròn 49">
                <a:extLst>
                  <a:ext uri="{FF2B5EF4-FFF2-40B4-BE49-F238E27FC236}">
                    <a16:creationId xmlns:a16="http://schemas.microsoft.com/office/drawing/2014/main" id="{F4FCBD0E-3613-A98C-1571-FBF9E931C5BC}"/>
                  </a:ext>
                </a:extLst>
              </p:cNvPr>
              <p:cNvSpPr/>
              <p:nvPr/>
            </p:nvSpPr>
            <p:spPr>
              <a:xfrm>
                <a:off x="6688190" y="4395154"/>
                <a:ext cx="460900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27" name="Đồ họa 50">
                <a:extLst>
                  <a:ext uri="{FF2B5EF4-FFF2-40B4-BE49-F238E27FC236}">
                    <a16:creationId xmlns:a16="http://schemas.microsoft.com/office/drawing/2014/main" id="{47A0F72D-0213-C1E1-88C4-ACC21935C535}"/>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309362" y="4396423"/>
                <a:ext cx="1077191" cy="1152000"/>
              </a:xfrm>
              <a:prstGeom prst="rect">
                <a:avLst/>
              </a:prstGeom>
            </p:spPr>
          </p:pic>
        </p:grpSp>
        <p:sp>
          <p:nvSpPr>
            <p:cNvPr id="25" name="Hộp Văn bản 48">
              <a:extLst>
                <a:ext uri="{FF2B5EF4-FFF2-40B4-BE49-F238E27FC236}">
                  <a16:creationId xmlns:a16="http://schemas.microsoft.com/office/drawing/2014/main" id="{8360AA65-5513-46B8-37E6-0443393612EE}"/>
                </a:ext>
              </a:extLst>
            </p:cNvPr>
            <p:cNvSpPr txBox="1"/>
            <p:nvPr/>
          </p:nvSpPr>
          <p:spPr>
            <a:xfrm>
              <a:off x="7357689" y="4646547"/>
              <a:ext cx="3574567" cy="769441"/>
            </a:xfrm>
            <a:prstGeom prst="rect">
              <a:avLst/>
            </a:prstGeom>
            <a:noFill/>
          </p:spPr>
          <p:txBody>
            <a:bodyPr wrap="square" rtlCol="0">
              <a:spAutoFit/>
            </a:bodyPr>
            <a:lstStyle/>
            <a:p>
              <a:pPr algn="ctr"/>
              <a:r>
                <a:rPr lang="en-US" sz="4400" b="1">
                  <a:latin typeface="UTM Avo" panose="02040603050506020204" pitchFamily="18" charset="0"/>
                  <a:ea typeface="Cambria" panose="02040503050406030204" pitchFamily="18" charset="0"/>
                </a:rPr>
                <a:t>6 400 000</a:t>
              </a:r>
              <a:endParaRPr lang="en-US" sz="4400" b="1" dirty="0">
                <a:latin typeface="UTM Avo" panose="02040603050506020204" pitchFamily="18" charset="0"/>
                <a:ea typeface="Cambria" panose="02040503050406030204" pitchFamily="18" charset="0"/>
              </a:endParaRPr>
            </a:p>
          </p:txBody>
        </p:sp>
      </p:grpSp>
      <p:pic>
        <p:nvPicPr>
          <p:cNvPr id="28" name="Đồ họa 7">
            <a:extLst>
              <a:ext uri="{FF2B5EF4-FFF2-40B4-BE49-F238E27FC236}">
                <a16:creationId xmlns:a16="http://schemas.microsoft.com/office/drawing/2014/main" id="{F0C2F8AF-6601-A38D-46F2-43FC736B579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0378926" y="641958"/>
            <a:ext cx="1363034" cy="1096353"/>
          </a:xfrm>
          <a:prstGeom prst="rect">
            <a:avLst/>
          </a:prstGeom>
        </p:spPr>
      </p:pic>
    </p:spTree>
    <p:extLst>
      <p:ext uri="{BB962C8B-B14F-4D97-AF65-F5344CB8AC3E}">
        <p14:creationId xmlns:p14="http://schemas.microsoft.com/office/powerpoint/2010/main" val="233040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18"/>
                                        </p:tgtEl>
                                      </p:cBhvr>
                                    </p:animEffect>
                                    <p:anim calcmode="lin" valueType="num">
                                      <p:cBhvr>
                                        <p:cTn id="30" dur="1000"/>
                                        <p:tgtEl>
                                          <p:spTgt spid="18"/>
                                        </p:tgtEl>
                                        <p:attrNameLst>
                                          <p:attrName>ppt_x</p:attrName>
                                        </p:attrNameLst>
                                      </p:cBhvr>
                                      <p:tavLst>
                                        <p:tav tm="0">
                                          <p:val>
                                            <p:strVal val="ppt_x"/>
                                          </p:val>
                                        </p:tav>
                                        <p:tav tm="100000">
                                          <p:val>
                                            <p:strVal val="ppt_x"/>
                                          </p:val>
                                        </p:tav>
                                      </p:tavLst>
                                    </p:anim>
                                    <p:anim calcmode="lin" valueType="num">
                                      <p:cBhvr>
                                        <p:cTn id="31" dur="1000"/>
                                        <p:tgtEl>
                                          <p:spTgt spid="18"/>
                                        </p:tgtEl>
                                        <p:attrNameLst>
                                          <p:attrName>ppt_y</p:attrName>
                                        </p:attrNameLst>
                                      </p:cBhvr>
                                      <p:tavLst>
                                        <p:tav tm="0">
                                          <p:val>
                                            <p:strVal val="ppt_y"/>
                                          </p:val>
                                        </p:tav>
                                        <p:tav tm="100000">
                                          <p:val>
                                            <p:strVal val="ppt_y+.1"/>
                                          </p:val>
                                        </p:tav>
                                      </p:tavLst>
                                    </p:anim>
                                    <p:set>
                                      <p:cBhvr>
                                        <p:cTn id="32" dur="1" fill="hold">
                                          <p:stCondLst>
                                            <p:cond delay="999"/>
                                          </p:stCondLst>
                                        </p:cTn>
                                        <p:tgtEl>
                                          <p:spTgt spid="18"/>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23"/>
                                        </p:tgtEl>
                                      </p:cBhvr>
                                    </p:animEffect>
                                    <p:anim calcmode="lin" valueType="num">
                                      <p:cBhvr>
                                        <p:cTn id="35" dur="1000"/>
                                        <p:tgtEl>
                                          <p:spTgt spid="23"/>
                                        </p:tgtEl>
                                        <p:attrNameLst>
                                          <p:attrName>ppt_x</p:attrName>
                                        </p:attrNameLst>
                                      </p:cBhvr>
                                      <p:tavLst>
                                        <p:tav tm="0">
                                          <p:val>
                                            <p:strVal val="ppt_x"/>
                                          </p:val>
                                        </p:tav>
                                        <p:tav tm="100000">
                                          <p:val>
                                            <p:strVal val="ppt_x"/>
                                          </p:val>
                                        </p:tav>
                                      </p:tavLst>
                                    </p:anim>
                                    <p:anim calcmode="lin" valueType="num">
                                      <p:cBhvr>
                                        <p:cTn id="36" dur="1000"/>
                                        <p:tgtEl>
                                          <p:spTgt spid="23"/>
                                        </p:tgtEl>
                                        <p:attrNameLst>
                                          <p:attrName>ppt_y</p:attrName>
                                        </p:attrNameLst>
                                      </p:cBhvr>
                                      <p:tavLst>
                                        <p:tav tm="0">
                                          <p:val>
                                            <p:strVal val="ppt_y"/>
                                          </p:val>
                                        </p:tav>
                                        <p:tav tm="100000">
                                          <p:val>
                                            <p:strVal val="ppt_y+.1"/>
                                          </p:val>
                                        </p:tav>
                                      </p:tavLst>
                                    </p:anim>
                                    <p:set>
                                      <p:cBhvr>
                                        <p:cTn id="37" dur="1" fill="hold">
                                          <p:stCondLst>
                                            <p:cond delay="999"/>
                                          </p:stCondLst>
                                        </p:cTn>
                                        <p:tgtEl>
                                          <p:spTgt spid="23"/>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13"/>
                                        </p:tgtEl>
                                        <p:attrNameLst>
                                          <p:attrName>r</p:attrName>
                                        </p:attrNameLst>
                                      </p:cBhvr>
                                    </p:animRot>
                                    <p:animRot by="-240000">
                                      <p:cBhvr>
                                        <p:cTn id="40" dur="200" fill="hold">
                                          <p:stCondLst>
                                            <p:cond delay="200"/>
                                          </p:stCondLst>
                                        </p:cTn>
                                        <p:tgtEl>
                                          <p:spTgt spid="13"/>
                                        </p:tgtEl>
                                        <p:attrNameLst>
                                          <p:attrName>r</p:attrName>
                                        </p:attrNameLst>
                                      </p:cBhvr>
                                    </p:animRot>
                                    <p:animRot by="240000">
                                      <p:cBhvr>
                                        <p:cTn id="41" dur="200" fill="hold">
                                          <p:stCondLst>
                                            <p:cond delay="400"/>
                                          </p:stCondLst>
                                        </p:cTn>
                                        <p:tgtEl>
                                          <p:spTgt spid="13"/>
                                        </p:tgtEl>
                                        <p:attrNameLst>
                                          <p:attrName>r</p:attrName>
                                        </p:attrNameLst>
                                      </p:cBhvr>
                                    </p:animRot>
                                    <p:animRot by="-240000">
                                      <p:cBhvr>
                                        <p:cTn id="42" dur="200" fill="hold">
                                          <p:stCondLst>
                                            <p:cond delay="600"/>
                                          </p:stCondLst>
                                        </p:cTn>
                                        <p:tgtEl>
                                          <p:spTgt spid="13"/>
                                        </p:tgtEl>
                                        <p:attrNameLst>
                                          <p:attrName>r</p:attrName>
                                        </p:attrNameLst>
                                      </p:cBhvr>
                                    </p:animRot>
                                    <p:animRot by="120000">
                                      <p:cBhvr>
                                        <p:cTn id="43" dur="200" fill="hold">
                                          <p:stCondLst>
                                            <p:cond delay="800"/>
                                          </p:stCondLst>
                                        </p:cTn>
                                        <p:tgtEl>
                                          <p:spTgt spid="13"/>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8"/>
                                        </p:tgtEl>
                                      </p:cBhvr>
                                    </p:animEffect>
                                    <p:anim calcmode="lin" valueType="num">
                                      <p:cBhvr>
                                        <p:cTn id="46" dur="1000"/>
                                        <p:tgtEl>
                                          <p:spTgt spid="8"/>
                                        </p:tgtEl>
                                        <p:attrNameLst>
                                          <p:attrName>ppt_x</p:attrName>
                                        </p:attrNameLst>
                                      </p:cBhvr>
                                      <p:tavLst>
                                        <p:tav tm="0">
                                          <p:val>
                                            <p:strVal val="ppt_x"/>
                                          </p:val>
                                        </p:tav>
                                        <p:tav tm="100000">
                                          <p:val>
                                            <p:strVal val="ppt_x"/>
                                          </p:val>
                                        </p:tav>
                                      </p:tavLst>
                                    </p:anim>
                                    <p:anim calcmode="lin" valueType="num">
                                      <p:cBhvr>
                                        <p:cTn id="47" dur="1000"/>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298C6247-3443-58B2-9E99-86894E2AD33A}"/>
              </a:ext>
            </a:extLst>
          </p:cNvPr>
          <p:cNvGrpSpPr/>
          <p:nvPr/>
        </p:nvGrpSpPr>
        <p:grpSpPr>
          <a:xfrm>
            <a:off x="731520" y="548641"/>
            <a:ext cx="10504612" cy="1799540"/>
            <a:chOff x="873492" y="817645"/>
            <a:chExt cx="10362640" cy="1530535"/>
          </a:xfrm>
        </p:grpSpPr>
        <p:grpSp>
          <p:nvGrpSpPr>
            <p:cNvPr id="3" name="Đồ họa 51">
              <a:extLst>
                <a:ext uri="{FF2B5EF4-FFF2-40B4-BE49-F238E27FC236}">
                  <a16:creationId xmlns:a16="http://schemas.microsoft.com/office/drawing/2014/main" id="{0C82D9AE-CB81-9428-F9DE-114E59F2F60C}"/>
                </a:ext>
              </a:extLst>
            </p:cNvPr>
            <p:cNvGrpSpPr/>
            <p:nvPr/>
          </p:nvGrpSpPr>
          <p:grpSpPr>
            <a:xfrm>
              <a:off x="873492" y="817645"/>
              <a:ext cx="10362640" cy="1530535"/>
              <a:chOff x="894773" y="780890"/>
              <a:chExt cx="10357437" cy="2500017"/>
            </a:xfrm>
          </p:grpSpPr>
          <p:sp>
            <p:nvSpPr>
              <p:cNvPr id="5" name="Hình tự do: Hình 53">
                <a:extLst>
                  <a:ext uri="{FF2B5EF4-FFF2-40B4-BE49-F238E27FC236}">
                    <a16:creationId xmlns:a16="http://schemas.microsoft.com/office/drawing/2014/main" id="{75DFF928-6BE8-B94F-113F-E4A57D1DAFD8}"/>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6" name="Hình tự do: Hình 54">
                <a:extLst>
                  <a:ext uri="{FF2B5EF4-FFF2-40B4-BE49-F238E27FC236}">
                    <a16:creationId xmlns:a16="http://schemas.microsoft.com/office/drawing/2014/main" id="{D62D141D-682D-EFC5-F3C3-898AFD766D12}"/>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a:p>
            </p:txBody>
          </p:sp>
          <p:sp>
            <p:nvSpPr>
              <p:cNvPr id="7" name="Hình tự do: Hình 55">
                <a:extLst>
                  <a:ext uri="{FF2B5EF4-FFF2-40B4-BE49-F238E27FC236}">
                    <a16:creationId xmlns:a16="http://schemas.microsoft.com/office/drawing/2014/main" id="{5B938E54-6F8D-CF57-D5C3-E27ABE896055}"/>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4" name="Hộp Văn bản 4">
              <a:extLst>
                <a:ext uri="{FF2B5EF4-FFF2-40B4-BE49-F238E27FC236}">
                  <a16:creationId xmlns:a16="http://schemas.microsoft.com/office/drawing/2014/main" id="{EF516165-5B97-E07D-DDF9-46462073D2E8}"/>
                </a:ext>
              </a:extLst>
            </p:cNvPr>
            <p:cNvSpPr txBox="1"/>
            <p:nvPr/>
          </p:nvSpPr>
          <p:spPr>
            <a:xfrm>
              <a:off x="1078993" y="936595"/>
              <a:ext cx="9807410" cy="1125604"/>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Câu</a:t>
              </a:r>
              <a:r>
                <a:rPr lang="en-US" sz="4000" b="1" dirty="0">
                  <a:latin typeface="Cambria" panose="02040503050406030204" pitchFamily="18" charset="0"/>
                  <a:ea typeface="Cambria" panose="02040503050406030204" pitchFamily="18" charset="0"/>
                </a:rPr>
                <a:t> 2</a:t>
              </a:r>
              <a:r>
                <a:rPr lang="en-US" sz="4000" b="1">
                  <a:latin typeface="Cambria" panose="02040503050406030204" pitchFamily="18" charset="0"/>
                  <a:ea typeface="Cambria" panose="02040503050406030204" pitchFamily="18" charset="0"/>
                </a:rPr>
                <a:t>: </a:t>
              </a:r>
              <a:r>
                <a:rPr lang="vi-VN" sz="4000" b="1">
                  <a:latin typeface="Cambria" panose="02040503050406030204" pitchFamily="18" charset="0"/>
                  <a:ea typeface="Cambria" panose="02040503050406030204" pitchFamily="18" charset="0"/>
                </a:rPr>
                <a:t>Làm tròn số </a:t>
              </a:r>
              <a:r>
                <a:rPr lang="vi-VN" sz="4000" b="1">
                  <a:solidFill>
                    <a:srgbClr val="0070C0"/>
                  </a:solidFill>
                  <a:latin typeface="Cambria" panose="02040503050406030204" pitchFamily="18" charset="0"/>
                  <a:ea typeface="Cambria" panose="02040503050406030204" pitchFamily="18" charset="0"/>
                </a:rPr>
                <a:t>826 994 </a:t>
              </a:r>
              <a:r>
                <a:rPr lang="vi-VN" sz="4000" b="1">
                  <a:latin typeface="Cambria" panose="02040503050406030204" pitchFamily="18" charset="0"/>
                  <a:ea typeface="Cambria" panose="02040503050406030204" pitchFamily="18" charset="0"/>
                </a:rPr>
                <a:t>đến hàng chục nghìn ta được số</a:t>
              </a:r>
              <a:endParaRPr lang="en-US" sz="4000" b="1" dirty="0">
                <a:latin typeface="Cambria" panose="02040503050406030204" pitchFamily="18" charset="0"/>
                <a:ea typeface="Cambria" panose="02040503050406030204" pitchFamily="18" charset="0"/>
              </a:endParaRPr>
            </a:p>
          </p:txBody>
        </p:sp>
      </p:grpSp>
      <p:grpSp>
        <p:nvGrpSpPr>
          <p:cNvPr id="8" name="Nhóm 48">
            <a:extLst>
              <a:ext uri="{FF2B5EF4-FFF2-40B4-BE49-F238E27FC236}">
                <a16:creationId xmlns:a16="http://schemas.microsoft.com/office/drawing/2014/main" id="{B3EDD716-564E-DE46-1E80-A76D4E2C1780}"/>
              </a:ext>
            </a:extLst>
          </p:cNvPr>
          <p:cNvGrpSpPr/>
          <p:nvPr/>
        </p:nvGrpSpPr>
        <p:grpSpPr>
          <a:xfrm>
            <a:off x="873492" y="2490890"/>
            <a:ext cx="5009148" cy="1152000"/>
            <a:chOff x="873492" y="2490890"/>
            <a:chExt cx="5009148" cy="1152000"/>
          </a:xfrm>
        </p:grpSpPr>
        <p:grpSp>
          <p:nvGrpSpPr>
            <p:cNvPr id="9" name="Nhóm 21">
              <a:extLst>
                <a:ext uri="{FF2B5EF4-FFF2-40B4-BE49-F238E27FC236}">
                  <a16:creationId xmlns:a16="http://schemas.microsoft.com/office/drawing/2014/main" id="{AF9A0302-C94E-086B-2875-D3116C04992D}"/>
                </a:ext>
              </a:extLst>
            </p:cNvPr>
            <p:cNvGrpSpPr/>
            <p:nvPr/>
          </p:nvGrpSpPr>
          <p:grpSpPr>
            <a:xfrm>
              <a:off x="873492" y="2490890"/>
              <a:ext cx="5009148" cy="1152000"/>
              <a:chOff x="873492" y="2490890"/>
              <a:chExt cx="5009148" cy="1152000"/>
            </a:xfrm>
          </p:grpSpPr>
          <p:sp>
            <p:nvSpPr>
              <p:cNvPr id="11" name="Hình chữ nhật: Góc Tròn 11">
                <a:extLst>
                  <a:ext uri="{FF2B5EF4-FFF2-40B4-BE49-F238E27FC236}">
                    <a16:creationId xmlns:a16="http://schemas.microsoft.com/office/drawing/2014/main" id="{AEDFFEB8-1946-B178-A58A-56FDB8A933E4}"/>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2" name="Đồ họa 7">
                <a:extLst>
                  <a:ext uri="{FF2B5EF4-FFF2-40B4-BE49-F238E27FC236}">
                    <a16:creationId xmlns:a16="http://schemas.microsoft.com/office/drawing/2014/main" id="{A5849BBD-0199-2C1D-1F87-540060823F7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42">
              <a:extLst>
                <a:ext uri="{FF2B5EF4-FFF2-40B4-BE49-F238E27FC236}">
                  <a16:creationId xmlns:a16="http://schemas.microsoft.com/office/drawing/2014/main" id="{D102B154-E9F8-3C16-D917-551420A441D6}"/>
                </a:ext>
              </a:extLst>
            </p:cNvPr>
            <p:cNvSpPr txBox="1"/>
            <p:nvPr/>
          </p:nvSpPr>
          <p:spPr>
            <a:xfrm>
              <a:off x="2631699" y="2727073"/>
              <a:ext cx="2588433"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827 000</a:t>
              </a:r>
              <a:endParaRPr lang="vi-VN" sz="4400" b="1" dirty="0">
                <a:latin typeface="Cambria" panose="02040503050406030204" pitchFamily="18" charset="0"/>
                <a:ea typeface="Cambria" panose="02040503050406030204" pitchFamily="18" charset="0"/>
              </a:endParaRPr>
            </a:p>
          </p:txBody>
        </p:sp>
      </p:grpSp>
      <p:grpSp>
        <p:nvGrpSpPr>
          <p:cNvPr id="13" name="Nhóm 49">
            <a:extLst>
              <a:ext uri="{FF2B5EF4-FFF2-40B4-BE49-F238E27FC236}">
                <a16:creationId xmlns:a16="http://schemas.microsoft.com/office/drawing/2014/main" id="{57ECC7D7-533B-9476-3867-F9D2A1F680FF}"/>
              </a:ext>
            </a:extLst>
          </p:cNvPr>
          <p:cNvGrpSpPr/>
          <p:nvPr/>
        </p:nvGrpSpPr>
        <p:grpSpPr>
          <a:xfrm>
            <a:off x="6309362" y="2482076"/>
            <a:ext cx="4734694" cy="1152000"/>
            <a:chOff x="6309362" y="2482076"/>
            <a:chExt cx="4734694" cy="1152000"/>
          </a:xfrm>
        </p:grpSpPr>
        <p:grpSp>
          <p:nvGrpSpPr>
            <p:cNvPr id="14" name="Nhóm 22">
              <a:extLst>
                <a:ext uri="{FF2B5EF4-FFF2-40B4-BE49-F238E27FC236}">
                  <a16:creationId xmlns:a16="http://schemas.microsoft.com/office/drawing/2014/main" id="{245FA612-9223-C9D6-CF87-D31CC22FF960}"/>
                </a:ext>
              </a:extLst>
            </p:cNvPr>
            <p:cNvGrpSpPr/>
            <p:nvPr/>
          </p:nvGrpSpPr>
          <p:grpSpPr>
            <a:xfrm>
              <a:off x="6309362" y="2482076"/>
              <a:ext cx="4734694" cy="1152000"/>
              <a:chOff x="6309362" y="2463371"/>
              <a:chExt cx="4734694" cy="1152000"/>
            </a:xfrm>
          </p:grpSpPr>
          <p:sp>
            <p:nvSpPr>
              <p:cNvPr id="16" name="Hình chữ nhật: Góc Tròn 12">
                <a:extLst>
                  <a:ext uri="{FF2B5EF4-FFF2-40B4-BE49-F238E27FC236}">
                    <a16:creationId xmlns:a16="http://schemas.microsoft.com/office/drawing/2014/main" id="{52C72229-1BDB-7197-5BCB-B52287373EDD}"/>
                  </a:ext>
                </a:extLst>
              </p:cNvPr>
              <p:cNvSpPr/>
              <p:nvPr/>
            </p:nvSpPr>
            <p:spPr>
              <a:xfrm>
                <a:off x="6688190" y="2496527"/>
                <a:ext cx="4355866"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Đồ họa 14">
                <a:extLst>
                  <a:ext uri="{FF2B5EF4-FFF2-40B4-BE49-F238E27FC236}">
                    <a16:creationId xmlns:a16="http://schemas.microsoft.com/office/drawing/2014/main" id="{A1E4C93E-6BE9-4051-EA64-A6676E0A8F0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43">
              <a:extLst>
                <a:ext uri="{FF2B5EF4-FFF2-40B4-BE49-F238E27FC236}">
                  <a16:creationId xmlns:a16="http://schemas.microsoft.com/office/drawing/2014/main" id="{42784A90-390C-FDE1-57DB-3F2829B7EF40}"/>
                </a:ext>
              </a:extLst>
            </p:cNvPr>
            <p:cNvSpPr txBox="1"/>
            <p:nvPr/>
          </p:nvSpPr>
          <p:spPr>
            <a:xfrm>
              <a:off x="7589520" y="2691401"/>
              <a:ext cx="2907792"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820 000</a:t>
              </a:r>
              <a:endParaRPr lang="vi-VN" sz="4400" b="1" dirty="0">
                <a:latin typeface="Cambria" panose="02040503050406030204" pitchFamily="18" charset="0"/>
                <a:ea typeface="Cambria" panose="02040503050406030204" pitchFamily="18" charset="0"/>
              </a:endParaRPr>
            </a:p>
          </p:txBody>
        </p:sp>
      </p:grpSp>
      <p:grpSp>
        <p:nvGrpSpPr>
          <p:cNvPr id="18" name="Nhóm 47">
            <a:extLst>
              <a:ext uri="{FF2B5EF4-FFF2-40B4-BE49-F238E27FC236}">
                <a16:creationId xmlns:a16="http://schemas.microsoft.com/office/drawing/2014/main" id="{1DED84F3-4250-F897-F677-DF1337BD280E}"/>
              </a:ext>
            </a:extLst>
          </p:cNvPr>
          <p:cNvGrpSpPr/>
          <p:nvPr/>
        </p:nvGrpSpPr>
        <p:grpSpPr>
          <a:xfrm>
            <a:off x="958238" y="4423396"/>
            <a:ext cx="4924401" cy="1152000"/>
            <a:chOff x="958238" y="4423396"/>
            <a:chExt cx="4924401" cy="1152000"/>
          </a:xfrm>
        </p:grpSpPr>
        <p:grpSp>
          <p:nvGrpSpPr>
            <p:cNvPr id="19" name="Nhóm 23">
              <a:extLst>
                <a:ext uri="{FF2B5EF4-FFF2-40B4-BE49-F238E27FC236}">
                  <a16:creationId xmlns:a16="http://schemas.microsoft.com/office/drawing/2014/main" id="{DD278742-E579-66B0-5492-6F3B021DA17C}"/>
                </a:ext>
              </a:extLst>
            </p:cNvPr>
            <p:cNvGrpSpPr/>
            <p:nvPr/>
          </p:nvGrpSpPr>
          <p:grpSpPr>
            <a:xfrm>
              <a:off x="958238" y="4423396"/>
              <a:ext cx="4924401" cy="1152000"/>
              <a:chOff x="958238" y="4423396"/>
              <a:chExt cx="4924401" cy="1152000"/>
            </a:xfrm>
          </p:grpSpPr>
          <p:sp>
            <p:nvSpPr>
              <p:cNvPr id="21" name="Hình chữ nhật: Góc Tròn 19">
                <a:extLst>
                  <a:ext uri="{FF2B5EF4-FFF2-40B4-BE49-F238E27FC236}">
                    <a16:creationId xmlns:a16="http://schemas.microsoft.com/office/drawing/2014/main" id="{EED8C667-9BF5-E569-6EDD-018FD1C214AB}"/>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22" name="Đồ họa 18">
                <a:extLst>
                  <a:ext uri="{FF2B5EF4-FFF2-40B4-BE49-F238E27FC236}">
                    <a16:creationId xmlns:a16="http://schemas.microsoft.com/office/drawing/2014/main" id="{626A8265-4505-8FAA-EF43-313C3211658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44">
              <a:extLst>
                <a:ext uri="{FF2B5EF4-FFF2-40B4-BE49-F238E27FC236}">
                  <a16:creationId xmlns:a16="http://schemas.microsoft.com/office/drawing/2014/main" id="{DFE3EE9F-D90C-5EBF-9925-55B329C94278}"/>
                </a:ext>
              </a:extLst>
            </p:cNvPr>
            <p:cNvSpPr txBox="1"/>
            <p:nvPr/>
          </p:nvSpPr>
          <p:spPr>
            <a:xfrm>
              <a:off x="2286000" y="4645453"/>
              <a:ext cx="3090672"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826 000</a:t>
              </a:r>
              <a:endParaRPr lang="vi-VN" sz="4400" b="1" dirty="0">
                <a:latin typeface="Cambria" panose="02040503050406030204" pitchFamily="18" charset="0"/>
                <a:ea typeface="Cambria" panose="02040503050406030204" pitchFamily="18" charset="0"/>
              </a:endParaRPr>
            </a:p>
          </p:txBody>
        </p:sp>
      </p:grpSp>
      <p:grpSp>
        <p:nvGrpSpPr>
          <p:cNvPr id="23" name="Nhóm 46">
            <a:extLst>
              <a:ext uri="{FF2B5EF4-FFF2-40B4-BE49-F238E27FC236}">
                <a16:creationId xmlns:a16="http://schemas.microsoft.com/office/drawing/2014/main" id="{3C8FFE18-A1FF-723F-9CA5-6EF41AF72886}"/>
              </a:ext>
            </a:extLst>
          </p:cNvPr>
          <p:cNvGrpSpPr/>
          <p:nvPr/>
        </p:nvGrpSpPr>
        <p:grpSpPr>
          <a:xfrm>
            <a:off x="6309362" y="4453999"/>
            <a:ext cx="4734694" cy="1153269"/>
            <a:chOff x="6309362" y="4453999"/>
            <a:chExt cx="4734694" cy="1153269"/>
          </a:xfrm>
        </p:grpSpPr>
        <p:grpSp>
          <p:nvGrpSpPr>
            <p:cNvPr id="24" name="Nhóm 24">
              <a:extLst>
                <a:ext uri="{FF2B5EF4-FFF2-40B4-BE49-F238E27FC236}">
                  <a16:creationId xmlns:a16="http://schemas.microsoft.com/office/drawing/2014/main" id="{A077D454-59AB-0150-C11E-8134632BB74C}"/>
                </a:ext>
              </a:extLst>
            </p:cNvPr>
            <p:cNvGrpSpPr/>
            <p:nvPr/>
          </p:nvGrpSpPr>
          <p:grpSpPr>
            <a:xfrm>
              <a:off x="6309362" y="4453999"/>
              <a:ext cx="4734694" cy="1153269"/>
              <a:chOff x="6309362" y="4395154"/>
              <a:chExt cx="4734694" cy="1153269"/>
            </a:xfrm>
          </p:grpSpPr>
          <p:sp>
            <p:nvSpPr>
              <p:cNvPr id="26" name="Hình chữ nhật: Góc Tròn 20">
                <a:extLst>
                  <a:ext uri="{FF2B5EF4-FFF2-40B4-BE49-F238E27FC236}">
                    <a16:creationId xmlns:a16="http://schemas.microsoft.com/office/drawing/2014/main" id="{A22AD1BA-7919-2A18-A5E1-094B4F046682}"/>
                  </a:ext>
                </a:extLst>
              </p:cNvPr>
              <p:cNvSpPr/>
              <p:nvPr/>
            </p:nvSpPr>
            <p:spPr>
              <a:xfrm>
                <a:off x="6688190" y="4395154"/>
                <a:ext cx="435586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27" name="Đồ họa 16">
                <a:extLst>
                  <a:ext uri="{FF2B5EF4-FFF2-40B4-BE49-F238E27FC236}">
                    <a16:creationId xmlns:a16="http://schemas.microsoft.com/office/drawing/2014/main" id="{36A57397-DAC4-545C-A2AD-EA8061FA9E7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309362" y="4396423"/>
                <a:ext cx="1077191" cy="1152000"/>
              </a:xfrm>
              <a:prstGeom prst="rect">
                <a:avLst/>
              </a:prstGeom>
            </p:spPr>
          </p:pic>
        </p:grpSp>
        <p:sp>
          <p:nvSpPr>
            <p:cNvPr id="25" name="Hộp Văn bản 45">
              <a:extLst>
                <a:ext uri="{FF2B5EF4-FFF2-40B4-BE49-F238E27FC236}">
                  <a16:creationId xmlns:a16="http://schemas.microsoft.com/office/drawing/2014/main" id="{6185C159-9C4B-F935-D927-2D577D6607B3}"/>
                </a:ext>
              </a:extLst>
            </p:cNvPr>
            <p:cNvSpPr txBox="1"/>
            <p:nvPr/>
          </p:nvSpPr>
          <p:spPr>
            <a:xfrm>
              <a:off x="7765382" y="4645453"/>
              <a:ext cx="2987962"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830 000</a:t>
              </a:r>
              <a:endParaRPr lang="vi-VN" sz="4400" b="1" dirty="0">
                <a:latin typeface="Cambria" panose="02040503050406030204" pitchFamily="18" charset="0"/>
                <a:ea typeface="Cambria" panose="02040503050406030204" pitchFamily="18" charset="0"/>
              </a:endParaRPr>
            </a:p>
          </p:txBody>
        </p:sp>
      </p:grpSp>
      <p:pic>
        <p:nvPicPr>
          <p:cNvPr id="28" name="Đồ họa 2">
            <a:extLst>
              <a:ext uri="{FF2B5EF4-FFF2-40B4-BE49-F238E27FC236}">
                <a16:creationId xmlns:a16="http://schemas.microsoft.com/office/drawing/2014/main" id="{6624052A-AA64-594A-7636-4AF8EEE7E728}"/>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0354673" y="373389"/>
            <a:ext cx="1540166" cy="1238829"/>
          </a:xfrm>
          <a:prstGeom prst="rect">
            <a:avLst/>
          </a:prstGeom>
        </p:spPr>
      </p:pic>
    </p:spTree>
    <p:extLst>
      <p:ext uri="{BB962C8B-B14F-4D97-AF65-F5344CB8AC3E}">
        <p14:creationId xmlns:p14="http://schemas.microsoft.com/office/powerpoint/2010/main" val="41371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3"/>
                                        </p:tgtEl>
                                      </p:cBhvr>
                                    </p:animEffect>
                                    <p:anim calcmode="lin" valueType="num">
                                      <p:cBhvr>
                                        <p:cTn id="35" dur="1000"/>
                                        <p:tgtEl>
                                          <p:spTgt spid="13"/>
                                        </p:tgtEl>
                                        <p:attrNameLst>
                                          <p:attrName>ppt_x</p:attrName>
                                        </p:attrNameLst>
                                      </p:cBhvr>
                                      <p:tavLst>
                                        <p:tav tm="0">
                                          <p:val>
                                            <p:strVal val="ppt_x"/>
                                          </p:val>
                                        </p:tav>
                                        <p:tav tm="100000">
                                          <p:val>
                                            <p:strVal val="ppt_x"/>
                                          </p:val>
                                        </p:tav>
                                      </p:tavLst>
                                    </p:anim>
                                    <p:anim calcmode="lin" valueType="num">
                                      <p:cBhvr>
                                        <p:cTn id="36" dur="1000"/>
                                        <p:tgtEl>
                                          <p:spTgt spid="13"/>
                                        </p:tgtEl>
                                        <p:attrNameLst>
                                          <p:attrName>ppt_y</p:attrName>
                                        </p:attrNameLst>
                                      </p:cBhvr>
                                      <p:tavLst>
                                        <p:tav tm="0">
                                          <p:val>
                                            <p:strVal val="ppt_y"/>
                                          </p:val>
                                        </p:tav>
                                        <p:tav tm="100000">
                                          <p:val>
                                            <p:strVal val="ppt_y+.1"/>
                                          </p:val>
                                        </p:tav>
                                      </p:tavLst>
                                    </p:anim>
                                    <p:set>
                                      <p:cBhvr>
                                        <p:cTn id="37" dur="1" fill="hold">
                                          <p:stCondLst>
                                            <p:cond delay="999"/>
                                          </p:stCondLst>
                                        </p:cTn>
                                        <p:tgtEl>
                                          <p:spTgt spid="13"/>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23"/>
                                        </p:tgtEl>
                                        <p:attrNameLst>
                                          <p:attrName>r</p:attrName>
                                        </p:attrNameLst>
                                      </p:cBhvr>
                                    </p:animRot>
                                    <p:animRot by="-240000">
                                      <p:cBhvr>
                                        <p:cTn id="40" dur="200" fill="hold">
                                          <p:stCondLst>
                                            <p:cond delay="200"/>
                                          </p:stCondLst>
                                        </p:cTn>
                                        <p:tgtEl>
                                          <p:spTgt spid="23"/>
                                        </p:tgtEl>
                                        <p:attrNameLst>
                                          <p:attrName>r</p:attrName>
                                        </p:attrNameLst>
                                      </p:cBhvr>
                                    </p:animRot>
                                    <p:animRot by="240000">
                                      <p:cBhvr>
                                        <p:cTn id="41" dur="200" fill="hold">
                                          <p:stCondLst>
                                            <p:cond delay="400"/>
                                          </p:stCondLst>
                                        </p:cTn>
                                        <p:tgtEl>
                                          <p:spTgt spid="23"/>
                                        </p:tgtEl>
                                        <p:attrNameLst>
                                          <p:attrName>r</p:attrName>
                                        </p:attrNameLst>
                                      </p:cBhvr>
                                    </p:animRot>
                                    <p:animRot by="-240000">
                                      <p:cBhvr>
                                        <p:cTn id="42" dur="200" fill="hold">
                                          <p:stCondLst>
                                            <p:cond delay="600"/>
                                          </p:stCondLst>
                                        </p:cTn>
                                        <p:tgtEl>
                                          <p:spTgt spid="23"/>
                                        </p:tgtEl>
                                        <p:attrNameLst>
                                          <p:attrName>r</p:attrName>
                                        </p:attrNameLst>
                                      </p:cBhvr>
                                    </p:animRot>
                                    <p:animRot by="120000">
                                      <p:cBhvr>
                                        <p:cTn id="43" dur="200" fill="hold">
                                          <p:stCondLst>
                                            <p:cond delay="800"/>
                                          </p:stCondLst>
                                        </p:cTn>
                                        <p:tgtEl>
                                          <p:spTgt spid="23"/>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18"/>
                                        </p:tgtEl>
                                      </p:cBhvr>
                                    </p:animEffect>
                                    <p:anim calcmode="lin" valueType="num">
                                      <p:cBhvr>
                                        <p:cTn id="46" dur="1000"/>
                                        <p:tgtEl>
                                          <p:spTgt spid="18"/>
                                        </p:tgtEl>
                                        <p:attrNameLst>
                                          <p:attrName>ppt_x</p:attrName>
                                        </p:attrNameLst>
                                      </p:cBhvr>
                                      <p:tavLst>
                                        <p:tav tm="0">
                                          <p:val>
                                            <p:strVal val="ppt_x"/>
                                          </p:val>
                                        </p:tav>
                                        <p:tav tm="100000">
                                          <p:val>
                                            <p:strVal val="ppt_x"/>
                                          </p:val>
                                        </p:tav>
                                      </p:tavLst>
                                    </p:anim>
                                    <p:anim calcmode="lin" valueType="num">
                                      <p:cBhvr>
                                        <p:cTn id="47" dur="1000"/>
                                        <p:tgtEl>
                                          <p:spTgt spid="18"/>
                                        </p:tgtEl>
                                        <p:attrNameLst>
                                          <p:attrName>ppt_y</p:attrName>
                                        </p:attrNameLst>
                                      </p:cBhvr>
                                      <p:tavLst>
                                        <p:tav tm="0">
                                          <p:val>
                                            <p:strVal val="ppt_y"/>
                                          </p:val>
                                        </p:tav>
                                        <p:tav tm="100000">
                                          <p:val>
                                            <p:strVal val="ppt_y+.1"/>
                                          </p:val>
                                        </p:tav>
                                      </p:tavLst>
                                    </p:anim>
                                    <p:set>
                                      <p:cBhvr>
                                        <p:cTn id="48"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
            <a:extLst>
              <a:ext uri="{FF2B5EF4-FFF2-40B4-BE49-F238E27FC236}">
                <a16:creationId xmlns:a16="http://schemas.microsoft.com/office/drawing/2014/main" id="{13241BAC-2BA1-C1BE-5138-E23B04272B64}"/>
              </a:ext>
            </a:extLst>
          </p:cNvPr>
          <p:cNvGrpSpPr/>
          <p:nvPr/>
        </p:nvGrpSpPr>
        <p:grpSpPr>
          <a:xfrm>
            <a:off x="873492" y="530353"/>
            <a:ext cx="10362640" cy="1817828"/>
            <a:chOff x="873492" y="817645"/>
            <a:chExt cx="10362640" cy="1530535"/>
          </a:xfrm>
        </p:grpSpPr>
        <p:grpSp>
          <p:nvGrpSpPr>
            <p:cNvPr id="3" name="Đồ họa 51">
              <a:extLst>
                <a:ext uri="{FF2B5EF4-FFF2-40B4-BE49-F238E27FC236}">
                  <a16:creationId xmlns:a16="http://schemas.microsoft.com/office/drawing/2014/main" id="{E7ABEED8-4CD2-A7C6-600F-27207A83A874}"/>
                </a:ext>
              </a:extLst>
            </p:cNvPr>
            <p:cNvGrpSpPr/>
            <p:nvPr/>
          </p:nvGrpSpPr>
          <p:grpSpPr>
            <a:xfrm>
              <a:off x="873492" y="817645"/>
              <a:ext cx="10362640" cy="1530535"/>
              <a:chOff x="894773" y="780890"/>
              <a:chExt cx="10357437" cy="2500017"/>
            </a:xfrm>
          </p:grpSpPr>
          <p:sp>
            <p:nvSpPr>
              <p:cNvPr id="5" name="Hình tự do: Hình 6">
                <a:extLst>
                  <a:ext uri="{FF2B5EF4-FFF2-40B4-BE49-F238E27FC236}">
                    <a16:creationId xmlns:a16="http://schemas.microsoft.com/office/drawing/2014/main" id="{17EC9B0E-A507-EE80-FF76-05ED21D75B5A}"/>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sz="4400"/>
              </a:p>
            </p:txBody>
          </p:sp>
          <p:sp>
            <p:nvSpPr>
              <p:cNvPr id="6" name="Hình tự do: Hình 19">
                <a:extLst>
                  <a:ext uri="{FF2B5EF4-FFF2-40B4-BE49-F238E27FC236}">
                    <a16:creationId xmlns:a16="http://schemas.microsoft.com/office/drawing/2014/main" id="{34B93E6E-3B18-D428-A68A-62E07654EA54}"/>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sz="4400"/>
              </a:p>
            </p:txBody>
          </p:sp>
          <p:sp>
            <p:nvSpPr>
              <p:cNvPr id="7" name="Hình tự do: Hình 20">
                <a:extLst>
                  <a:ext uri="{FF2B5EF4-FFF2-40B4-BE49-F238E27FC236}">
                    <a16:creationId xmlns:a16="http://schemas.microsoft.com/office/drawing/2014/main" id="{927478D5-43CF-91AB-5077-04734E4B1452}"/>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sz="4400"/>
              </a:p>
            </p:txBody>
          </p:sp>
        </p:grpSp>
        <p:sp>
          <p:nvSpPr>
            <p:cNvPr id="4" name="Hộp Văn bản 5">
              <a:extLst>
                <a:ext uri="{FF2B5EF4-FFF2-40B4-BE49-F238E27FC236}">
                  <a16:creationId xmlns:a16="http://schemas.microsoft.com/office/drawing/2014/main" id="{59257264-1088-E59B-6628-FC5CE884F377}"/>
                </a:ext>
              </a:extLst>
            </p:cNvPr>
            <p:cNvSpPr txBox="1"/>
            <p:nvPr/>
          </p:nvSpPr>
          <p:spPr>
            <a:xfrm>
              <a:off x="883920" y="950560"/>
              <a:ext cx="9757116" cy="1114280"/>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Câu</a:t>
              </a:r>
              <a:r>
                <a:rPr lang="en-US" sz="4000" b="1" dirty="0">
                  <a:latin typeface="Cambria" panose="02040503050406030204" pitchFamily="18" charset="0"/>
                  <a:ea typeface="Cambria" panose="02040503050406030204" pitchFamily="18" charset="0"/>
                </a:rPr>
                <a:t> 3</a:t>
              </a:r>
              <a:r>
                <a:rPr lang="en-US" sz="4000" b="1">
                  <a:latin typeface="Cambria" panose="02040503050406030204" pitchFamily="18" charset="0"/>
                  <a:ea typeface="Cambria" panose="02040503050406030204" pitchFamily="18" charset="0"/>
                </a:rPr>
                <a:t>: </a:t>
              </a:r>
              <a:r>
                <a:rPr lang="vi-VN" sz="4000" b="1">
                  <a:latin typeface="Cambria" panose="02040503050406030204" pitchFamily="18" charset="0"/>
                  <a:ea typeface="Cambria" panose="02040503050406030204" pitchFamily="18" charset="0"/>
                </a:rPr>
                <a:t>Làm tròn số </a:t>
              </a:r>
              <a:r>
                <a:rPr lang="vi-VN" sz="4000" b="1">
                  <a:solidFill>
                    <a:srgbClr val="0070C0"/>
                  </a:solidFill>
                  <a:latin typeface="Cambria" panose="02040503050406030204" pitchFamily="18" charset="0"/>
                  <a:ea typeface="Cambria" panose="02040503050406030204" pitchFamily="18" charset="0"/>
                </a:rPr>
                <a:t>6 710 000 </a:t>
              </a:r>
              <a:r>
                <a:rPr lang="vi-VN" sz="4000" b="1">
                  <a:latin typeface="Cambria" panose="02040503050406030204" pitchFamily="18" charset="0"/>
                  <a:ea typeface="Cambria" panose="02040503050406030204" pitchFamily="18" charset="0"/>
                </a:rPr>
                <a:t>đến hàng trăm nghìn ta được:</a:t>
              </a:r>
              <a:endParaRPr lang="vi-VN" sz="4000" b="1" dirty="0">
                <a:latin typeface="Cambria" panose="02040503050406030204" pitchFamily="18" charset="0"/>
                <a:ea typeface="Cambria" panose="02040503050406030204" pitchFamily="18" charset="0"/>
              </a:endParaRPr>
            </a:p>
          </p:txBody>
        </p:sp>
      </p:grpSp>
      <p:grpSp>
        <p:nvGrpSpPr>
          <p:cNvPr id="8" name="Nhóm 1">
            <a:extLst>
              <a:ext uri="{FF2B5EF4-FFF2-40B4-BE49-F238E27FC236}">
                <a16:creationId xmlns:a16="http://schemas.microsoft.com/office/drawing/2014/main" id="{5D919A39-535E-2705-5D44-7D32AF41840A}"/>
              </a:ext>
            </a:extLst>
          </p:cNvPr>
          <p:cNvGrpSpPr/>
          <p:nvPr/>
        </p:nvGrpSpPr>
        <p:grpSpPr>
          <a:xfrm>
            <a:off x="873492" y="2490890"/>
            <a:ext cx="5009148" cy="1152000"/>
            <a:chOff x="873492" y="2490890"/>
            <a:chExt cx="5009148" cy="1152000"/>
          </a:xfrm>
        </p:grpSpPr>
        <p:grpSp>
          <p:nvGrpSpPr>
            <p:cNvPr id="9" name="Nhóm 7">
              <a:extLst>
                <a:ext uri="{FF2B5EF4-FFF2-40B4-BE49-F238E27FC236}">
                  <a16:creationId xmlns:a16="http://schemas.microsoft.com/office/drawing/2014/main" id="{9C25E72F-3347-F5BA-1EF4-814B3861AB22}"/>
                </a:ext>
              </a:extLst>
            </p:cNvPr>
            <p:cNvGrpSpPr/>
            <p:nvPr/>
          </p:nvGrpSpPr>
          <p:grpSpPr>
            <a:xfrm>
              <a:off x="873492" y="2490890"/>
              <a:ext cx="5009148" cy="1152000"/>
              <a:chOff x="873492" y="2490890"/>
              <a:chExt cx="5009148" cy="1152000"/>
            </a:xfrm>
          </p:grpSpPr>
          <p:sp>
            <p:nvSpPr>
              <p:cNvPr id="11" name="Hình chữ nhật: Góc Tròn 8">
                <a:extLst>
                  <a:ext uri="{FF2B5EF4-FFF2-40B4-BE49-F238E27FC236}">
                    <a16:creationId xmlns:a16="http://schemas.microsoft.com/office/drawing/2014/main" id="{E269473F-6A8B-E80D-6775-3AD0F811E809}"/>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12" name="Đồ họa 9">
                <a:extLst>
                  <a:ext uri="{FF2B5EF4-FFF2-40B4-BE49-F238E27FC236}">
                    <a16:creationId xmlns:a16="http://schemas.microsoft.com/office/drawing/2014/main" id="{2C9DD5BC-4BCB-4B25-466C-AE5BF3D1159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23">
              <a:extLst>
                <a:ext uri="{FF2B5EF4-FFF2-40B4-BE49-F238E27FC236}">
                  <a16:creationId xmlns:a16="http://schemas.microsoft.com/office/drawing/2014/main" id="{AE8A3198-B922-95C5-0759-8657347CC3AA}"/>
                </a:ext>
              </a:extLst>
            </p:cNvPr>
            <p:cNvSpPr txBox="1"/>
            <p:nvPr/>
          </p:nvSpPr>
          <p:spPr>
            <a:xfrm>
              <a:off x="2443645" y="2696712"/>
              <a:ext cx="3069616"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6 700 000</a:t>
              </a:r>
              <a:endParaRPr lang="vi-VN" sz="4400" b="1" dirty="0">
                <a:latin typeface="Cambria" panose="02040503050406030204" pitchFamily="18" charset="0"/>
                <a:ea typeface="Cambria" panose="02040503050406030204" pitchFamily="18" charset="0"/>
              </a:endParaRPr>
            </a:p>
          </p:txBody>
        </p:sp>
      </p:grpSp>
      <p:grpSp>
        <p:nvGrpSpPr>
          <p:cNvPr id="13" name="Nhóm 2">
            <a:extLst>
              <a:ext uri="{FF2B5EF4-FFF2-40B4-BE49-F238E27FC236}">
                <a16:creationId xmlns:a16="http://schemas.microsoft.com/office/drawing/2014/main" id="{B4115996-510D-6A2B-BEBF-1EAD5C80FC98}"/>
              </a:ext>
            </a:extLst>
          </p:cNvPr>
          <p:cNvGrpSpPr/>
          <p:nvPr/>
        </p:nvGrpSpPr>
        <p:grpSpPr>
          <a:xfrm>
            <a:off x="6309362" y="2482076"/>
            <a:ext cx="4926770" cy="1152000"/>
            <a:chOff x="6309362" y="2482076"/>
            <a:chExt cx="4926770" cy="1152000"/>
          </a:xfrm>
        </p:grpSpPr>
        <p:grpSp>
          <p:nvGrpSpPr>
            <p:cNvPr id="14" name="Nhóm 10">
              <a:extLst>
                <a:ext uri="{FF2B5EF4-FFF2-40B4-BE49-F238E27FC236}">
                  <a16:creationId xmlns:a16="http://schemas.microsoft.com/office/drawing/2014/main" id="{175A95D1-2541-C698-5406-BAAB89D892AC}"/>
                </a:ext>
              </a:extLst>
            </p:cNvPr>
            <p:cNvGrpSpPr/>
            <p:nvPr/>
          </p:nvGrpSpPr>
          <p:grpSpPr>
            <a:xfrm>
              <a:off x="6309362" y="2482076"/>
              <a:ext cx="4926770" cy="1152000"/>
              <a:chOff x="6309362" y="2463371"/>
              <a:chExt cx="4926770" cy="1152000"/>
            </a:xfrm>
          </p:grpSpPr>
          <p:sp>
            <p:nvSpPr>
              <p:cNvPr id="16" name="Hình chữ nhật: Góc Tròn 11">
                <a:extLst>
                  <a:ext uri="{FF2B5EF4-FFF2-40B4-BE49-F238E27FC236}">
                    <a16:creationId xmlns:a16="http://schemas.microsoft.com/office/drawing/2014/main" id="{41570551-CF30-86B0-616C-56C5EF16E020}"/>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17" name="Đồ họa 12">
                <a:extLst>
                  <a:ext uri="{FF2B5EF4-FFF2-40B4-BE49-F238E27FC236}">
                    <a16:creationId xmlns:a16="http://schemas.microsoft.com/office/drawing/2014/main" id="{BF458DFC-396D-4F2C-B38F-9FDE1B3662C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24">
              <a:extLst>
                <a:ext uri="{FF2B5EF4-FFF2-40B4-BE49-F238E27FC236}">
                  <a16:creationId xmlns:a16="http://schemas.microsoft.com/office/drawing/2014/main" id="{709D10A9-E0E4-1F61-B017-5E54D7949015}"/>
                </a:ext>
              </a:extLst>
            </p:cNvPr>
            <p:cNvSpPr txBox="1"/>
            <p:nvPr/>
          </p:nvSpPr>
          <p:spPr>
            <a:xfrm>
              <a:off x="7749243" y="2681426"/>
              <a:ext cx="3113829"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6 600 000</a:t>
              </a:r>
              <a:endParaRPr lang="vi-VN" sz="4400" b="1" dirty="0">
                <a:latin typeface="Cambria" panose="02040503050406030204" pitchFamily="18" charset="0"/>
                <a:ea typeface="Cambria" panose="02040503050406030204" pitchFamily="18" charset="0"/>
              </a:endParaRPr>
            </a:p>
          </p:txBody>
        </p:sp>
      </p:grpSp>
      <p:grpSp>
        <p:nvGrpSpPr>
          <p:cNvPr id="18" name="Nhóm 21">
            <a:extLst>
              <a:ext uri="{FF2B5EF4-FFF2-40B4-BE49-F238E27FC236}">
                <a16:creationId xmlns:a16="http://schemas.microsoft.com/office/drawing/2014/main" id="{E1B3EBE0-1A03-71FF-4EF6-BBC720D376FD}"/>
              </a:ext>
            </a:extLst>
          </p:cNvPr>
          <p:cNvGrpSpPr/>
          <p:nvPr/>
        </p:nvGrpSpPr>
        <p:grpSpPr>
          <a:xfrm>
            <a:off x="958238" y="4423396"/>
            <a:ext cx="4924401" cy="1152000"/>
            <a:chOff x="958238" y="4423396"/>
            <a:chExt cx="4924401" cy="1152000"/>
          </a:xfrm>
        </p:grpSpPr>
        <p:grpSp>
          <p:nvGrpSpPr>
            <p:cNvPr id="19" name="Nhóm 16">
              <a:extLst>
                <a:ext uri="{FF2B5EF4-FFF2-40B4-BE49-F238E27FC236}">
                  <a16:creationId xmlns:a16="http://schemas.microsoft.com/office/drawing/2014/main" id="{EC3EFBD6-C519-D613-E5FA-4B964968DFCC}"/>
                </a:ext>
              </a:extLst>
            </p:cNvPr>
            <p:cNvGrpSpPr/>
            <p:nvPr/>
          </p:nvGrpSpPr>
          <p:grpSpPr>
            <a:xfrm>
              <a:off x="958238" y="4423396"/>
              <a:ext cx="4924401" cy="1152000"/>
              <a:chOff x="958238" y="4423396"/>
              <a:chExt cx="4924401" cy="1152000"/>
            </a:xfrm>
          </p:grpSpPr>
          <p:sp>
            <p:nvSpPr>
              <p:cNvPr id="21" name="Hình chữ nhật: Góc Tròn 17">
                <a:extLst>
                  <a:ext uri="{FF2B5EF4-FFF2-40B4-BE49-F238E27FC236}">
                    <a16:creationId xmlns:a16="http://schemas.microsoft.com/office/drawing/2014/main" id="{940CE092-43E3-C439-BE96-F2A3F195B5DB}"/>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22" name="Đồ họa 18">
                <a:extLst>
                  <a:ext uri="{FF2B5EF4-FFF2-40B4-BE49-F238E27FC236}">
                    <a16:creationId xmlns:a16="http://schemas.microsoft.com/office/drawing/2014/main" id="{C6821B68-802E-2C33-43DE-528B28C5613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25">
              <a:extLst>
                <a:ext uri="{FF2B5EF4-FFF2-40B4-BE49-F238E27FC236}">
                  <a16:creationId xmlns:a16="http://schemas.microsoft.com/office/drawing/2014/main" id="{21AB69C4-0A06-7DD8-3B9F-558523C22576}"/>
                </a:ext>
              </a:extLst>
            </p:cNvPr>
            <p:cNvSpPr txBox="1"/>
            <p:nvPr/>
          </p:nvSpPr>
          <p:spPr>
            <a:xfrm>
              <a:off x="2398718" y="4646547"/>
              <a:ext cx="2977953"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6 800 000</a:t>
              </a:r>
              <a:endParaRPr lang="vi-VN" sz="4400" b="1" dirty="0">
                <a:latin typeface="Cambria" panose="02040503050406030204" pitchFamily="18" charset="0"/>
                <a:ea typeface="Cambria" panose="02040503050406030204" pitchFamily="18" charset="0"/>
              </a:endParaRPr>
            </a:p>
          </p:txBody>
        </p:sp>
      </p:grpSp>
      <p:grpSp>
        <p:nvGrpSpPr>
          <p:cNvPr id="23" name="Nhóm 22">
            <a:extLst>
              <a:ext uri="{FF2B5EF4-FFF2-40B4-BE49-F238E27FC236}">
                <a16:creationId xmlns:a16="http://schemas.microsoft.com/office/drawing/2014/main" id="{2EB559FE-FECD-11B4-CC5C-F13D7860583D}"/>
              </a:ext>
            </a:extLst>
          </p:cNvPr>
          <p:cNvGrpSpPr/>
          <p:nvPr/>
        </p:nvGrpSpPr>
        <p:grpSpPr>
          <a:xfrm>
            <a:off x="6309362" y="4453999"/>
            <a:ext cx="4987834" cy="1153269"/>
            <a:chOff x="6309362" y="4453999"/>
            <a:chExt cx="4987834" cy="1153269"/>
          </a:xfrm>
        </p:grpSpPr>
        <p:grpSp>
          <p:nvGrpSpPr>
            <p:cNvPr id="24" name="Nhóm 13">
              <a:extLst>
                <a:ext uri="{FF2B5EF4-FFF2-40B4-BE49-F238E27FC236}">
                  <a16:creationId xmlns:a16="http://schemas.microsoft.com/office/drawing/2014/main" id="{20EACA63-A1F6-E8E1-6CDE-EB245D7AB3E6}"/>
                </a:ext>
              </a:extLst>
            </p:cNvPr>
            <p:cNvGrpSpPr/>
            <p:nvPr/>
          </p:nvGrpSpPr>
          <p:grpSpPr>
            <a:xfrm>
              <a:off x="6309362" y="4453999"/>
              <a:ext cx="4987834" cy="1153269"/>
              <a:chOff x="6309362" y="4395154"/>
              <a:chExt cx="4987834" cy="1153269"/>
            </a:xfrm>
          </p:grpSpPr>
          <p:sp>
            <p:nvSpPr>
              <p:cNvPr id="26" name="Hình chữ nhật: Góc Tròn 14">
                <a:extLst>
                  <a:ext uri="{FF2B5EF4-FFF2-40B4-BE49-F238E27FC236}">
                    <a16:creationId xmlns:a16="http://schemas.microsoft.com/office/drawing/2014/main" id="{13F08971-0BB0-D010-61C5-D79ECECBE847}"/>
                  </a:ext>
                </a:extLst>
              </p:cNvPr>
              <p:cNvSpPr/>
              <p:nvPr/>
            </p:nvSpPr>
            <p:spPr>
              <a:xfrm>
                <a:off x="6688190" y="4395154"/>
                <a:ext cx="460900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27" name="Đồ họa 15">
                <a:extLst>
                  <a:ext uri="{FF2B5EF4-FFF2-40B4-BE49-F238E27FC236}">
                    <a16:creationId xmlns:a16="http://schemas.microsoft.com/office/drawing/2014/main" id="{4E32717F-2AB4-DB99-1DF3-404F98DD558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309362" y="4396423"/>
                <a:ext cx="1077191" cy="1152000"/>
              </a:xfrm>
              <a:prstGeom prst="rect">
                <a:avLst/>
              </a:prstGeom>
            </p:spPr>
          </p:pic>
        </p:grpSp>
        <p:sp>
          <p:nvSpPr>
            <p:cNvPr id="25" name="Hộp Văn bản 26">
              <a:extLst>
                <a:ext uri="{FF2B5EF4-FFF2-40B4-BE49-F238E27FC236}">
                  <a16:creationId xmlns:a16="http://schemas.microsoft.com/office/drawing/2014/main" id="{4F2B5AA1-5E36-362D-4100-84A2F8E87422}"/>
                </a:ext>
              </a:extLst>
            </p:cNvPr>
            <p:cNvSpPr txBox="1"/>
            <p:nvPr/>
          </p:nvSpPr>
          <p:spPr>
            <a:xfrm>
              <a:off x="7484144" y="4614675"/>
              <a:ext cx="3574567" cy="769441"/>
            </a:xfrm>
            <a:prstGeom prst="rect">
              <a:avLst/>
            </a:prstGeom>
            <a:noFill/>
          </p:spPr>
          <p:txBody>
            <a:bodyPr wrap="square" rtlCol="0">
              <a:spAutoFit/>
            </a:bodyPr>
            <a:lstStyle/>
            <a:p>
              <a:pPr algn="ctr">
                <a:spcBef>
                  <a:spcPts val="600"/>
                </a:spcBef>
                <a:spcAft>
                  <a:spcPts val="600"/>
                </a:spcAft>
              </a:pPr>
              <a:r>
                <a:rPr lang="it-IT" sz="4400" b="1">
                  <a:latin typeface="UTM Avo" panose="02040603050506020204" pitchFamily="18" charset="0"/>
                  <a:ea typeface="Cambria" panose="02040503050406030204" pitchFamily="18" charset="0"/>
                </a:rPr>
                <a:t>7 000 000</a:t>
              </a:r>
              <a:endParaRPr lang="vi-VN" sz="4400" b="1" dirty="0">
                <a:latin typeface="Cambria" panose="02040503050406030204" pitchFamily="18" charset="0"/>
                <a:ea typeface="Cambria" panose="02040503050406030204" pitchFamily="18" charset="0"/>
              </a:endParaRPr>
            </a:p>
          </p:txBody>
        </p:sp>
      </p:grpSp>
      <p:pic>
        <p:nvPicPr>
          <p:cNvPr id="28" name="Đồ họa 27">
            <a:extLst>
              <a:ext uri="{FF2B5EF4-FFF2-40B4-BE49-F238E27FC236}">
                <a16:creationId xmlns:a16="http://schemas.microsoft.com/office/drawing/2014/main" id="{2BD22672-4DC2-7358-AD99-10EEF0B13EF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0151007" y="872984"/>
            <a:ext cx="1815408" cy="1460219"/>
          </a:xfrm>
          <a:prstGeom prst="rect">
            <a:avLst/>
          </a:prstGeom>
        </p:spPr>
      </p:pic>
    </p:spTree>
    <p:extLst>
      <p:ext uri="{BB962C8B-B14F-4D97-AF65-F5344CB8AC3E}">
        <p14:creationId xmlns:p14="http://schemas.microsoft.com/office/powerpoint/2010/main" val="1584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13"/>
                                        </p:tgtEl>
                                      </p:cBhvr>
                                    </p:animEffect>
                                    <p:anim calcmode="lin" valueType="num">
                                      <p:cBhvr>
                                        <p:cTn id="30" dur="1000"/>
                                        <p:tgtEl>
                                          <p:spTgt spid="13"/>
                                        </p:tgtEl>
                                        <p:attrNameLst>
                                          <p:attrName>ppt_x</p:attrName>
                                        </p:attrNameLst>
                                      </p:cBhvr>
                                      <p:tavLst>
                                        <p:tav tm="0">
                                          <p:val>
                                            <p:strVal val="ppt_x"/>
                                          </p:val>
                                        </p:tav>
                                        <p:tav tm="100000">
                                          <p:val>
                                            <p:strVal val="ppt_x"/>
                                          </p:val>
                                        </p:tav>
                                      </p:tavLst>
                                    </p:anim>
                                    <p:anim calcmode="lin" valueType="num">
                                      <p:cBhvr>
                                        <p:cTn id="31" dur="1000"/>
                                        <p:tgtEl>
                                          <p:spTgt spid="13"/>
                                        </p:tgtEl>
                                        <p:attrNameLst>
                                          <p:attrName>ppt_y</p:attrName>
                                        </p:attrNameLst>
                                      </p:cBhvr>
                                      <p:tavLst>
                                        <p:tav tm="0">
                                          <p:val>
                                            <p:strVal val="ppt_y"/>
                                          </p:val>
                                        </p:tav>
                                        <p:tav tm="100000">
                                          <p:val>
                                            <p:strVal val="ppt_y+.1"/>
                                          </p:val>
                                        </p:tav>
                                      </p:tavLst>
                                    </p:anim>
                                    <p:set>
                                      <p:cBhvr>
                                        <p:cTn id="32" dur="1" fill="hold">
                                          <p:stCondLst>
                                            <p:cond delay="999"/>
                                          </p:stCondLst>
                                        </p:cTn>
                                        <p:tgtEl>
                                          <p:spTgt spid="13"/>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8"/>
                                        </p:tgtEl>
                                      </p:cBhvr>
                                    </p:animEffect>
                                    <p:anim calcmode="lin" valueType="num">
                                      <p:cBhvr>
                                        <p:cTn id="35" dur="1000"/>
                                        <p:tgtEl>
                                          <p:spTgt spid="18"/>
                                        </p:tgtEl>
                                        <p:attrNameLst>
                                          <p:attrName>ppt_x</p:attrName>
                                        </p:attrNameLst>
                                      </p:cBhvr>
                                      <p:tavLst>
                                        <p:tav tm="0">
                                          <p:val>
                                            <p:strVal val="ppt_x"/>
                                          </p:val>
                                        </p:tav>
                                        <p:tav tm="100000">
                                          <p:val>
                                            <p:strVal val="ppt_x"/>
                                          </p:val>
                                        </p:tav>
                                      </p:tavLst>
                                    </p:anim>
                                    <p:anim calcmode="lin" valueType="num">
                                      <p:cBhvr>
                                        <p:cTn id="36" dur="1000"/>
                                        <p:tgtEl>
                                          <p:spTgt spid="18"/>
                                        </p:tgtEl>
                                        <p:attrNameLst>
                                          <p:attrName>ppt_y</p:attrName>
                                        </p:attrNameLst>
                                      </p:cBhvr>
                                      <p:tavLst>
                                        <p:tav tm="0">
                                          <p:val>
                                            <p:strVal val="ppt_y"/>
                                          </p:val>
                                        </p:tav>
                                        <p:tav tm="100000">
                                          <p:val>
                                            <p:strVal val="ppt_y+.1"/>
                                          </p:val>
                                        </p:tav>
                                      </p:tavLst>
                                    </p:anim>
                                    <p:set>
                                      <p:cBhvr>
                                        <p:cTn id="37" dur="1" fill="hold">
                                          <p:stCondLst>
                                            <p:cond delay="999"/>
                                          </p:stCondLst>
                                        </p:cTn>
                                        <p:tgtEl>
                                          <p:spTgt spid="18"/>
                                        </p:tgtEl>
                                        <p:attrNameLst>
                                          <p:attrName>style.visibility</p:attrName>
                                        </p:attrNameLst>
                                      </p:cBhvr>
                                      <p:to>
                                        <p:strVal val="hidden"/>
                                      </p:to>
                                    </p:set>
                                  </p:childTnLst>
                                </p:cTn>
                              </p:par>
                              <p:par>
                                <p:cTn id="38" presetID="42" presetClass="exit" presetSubtype="0" fill="hold" nodeType="withEffect">
                                  <p:stCondLst>
                                    <p:cond delay="0"/>
                                  </p:stCondLst>
                                  <p:childTnLst>
                                    <p:animEffect transition="out" filter="fade">
                                      <p:cBhvr>
                                        <p:cTn id="39" dur="1000"/>
                                        <p:tgtEl>
                                          <p:spTgt spid="23"/>
                                        </p:tgtEl>
                                      </p:cBhvr>
                                    </p:animEffect>
                                    <p:anim calcmode="lin" valueType="num">
                                      <p:cBhvr>
                                        <p:cTn id="40" dur="1000"/>
                                        <p:tgtEl>
                                          <p:spTgt spid="23"/>
                                        </p:tgtEl>
                                        <p:attrNameLst>
                                          <p:attrName>ppt_x</p:attrName>
                                        </p:attrNameLst>
                                      </p:cBhvr>
                                      <p:tavLst>
                                        <p:tav tm="0">
                                          <p:val>
                                            <p:strVal val="ppt_x"/>
                                          </p:val>
                                        </p:tav>
                                        <p:tav tm="100000">
                                          <p:val>
                                            <p:strVal val="ppt_x"/>
                                          </p:val>
                                        </p:tav>
                                      </p:tavLst>
                                    </p:anim>
                                    <p:anim calcmode="lin" valueType="num">
                                      <p:cBhvr>
                                        <p:cTn id="41" dur="1000"/>
                                        <p:tgtEl>
                                          <p:spTgt spid="23"/>
                                        </p:tgtEl>
                                        <p:attrNameLst>
                                          <p:attrName>ppt_y</p:attrName>
                                        </p:attrNameLst>
                                      </p:cBhvr>
                                      <p:tavLst>
                                        <p:tav tm="0">
                                          <p:val>
                                            <p:strVal val="ppt_y"/>
                                          </p:val>
                                        </p:tav>
                                        <p:tav tm="100000">
                                          <p:val>
                                            <p:strVal val="ppt_y+.1"/>
                                          </p:val>
                                        </p:tav>
                                      </p:tavLst>
                                    </p:anim>
                                    <p:set>
                                      <p:cBhvr>
                                        <p:cTn id="42" dur="1" fill="hold">
                                          <p:stCondLst>
                                            <p:cond delay="999"/>
                                          </p:stCondLst>
                                        </p:cTn>
                                        <p:tgtEl>
                                          <p:spTgt spid="23"/>
                                        </p:tgtEl>
                                        <p:attrNameLst>
                                          <p:attrName>style.visibility</p:attrName>
                                        </p:attrNameLst>
                                      </p:cBhvr>
                                      <p:to>
                                        <p:strVal val="hidden"/>
                                      </p:to>
                                    </p:set>
                                  </p:childTnLst>
                                </p:cTn>
                              </p:par>
                              <p:par>
                                <p:cTn id="43" presetID="32" presetClass="emph" presetSubtype="0"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subTnLst>
                                    <p:audio>
                                      <p:cMediaNode>
                                        <p:cTn display="0" masterRel="sameClick">
                                          <p:stCondLst>
                                            <p:cond evt="begin" delay="0">
                                              <p:tn val="4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3">
            <a:extLst>
              <a:ext uri="{FF2B5EF4-FFF2-40B4-BE49-F238E27FC236}">
                <a16:creationId xmlns:a16="http://schemas.microsoft.com/office/drawing/2014/main" id="{13241BAC-2BA1-C1BE-5138-E23B04272B64}"/>
              </a:ext>
            </a:extLst>
          </p:cNvPr>
          <p:cNvGrpSpPr/>
          <p:nvPr/>
        </p:nvGrpSpPr>
        <p:grpSpPr>
          <a:xfrm>
            <a:off x="694944" y="524796"/>
            <a:ext cx="10541188" cy="1823384"/>
            <a:chOff x="873492" y="817645"/>
            <a:chExt cx="10362640" cy="1530535"/>
          </a:xfrm>
        </p:grpSpPr>
        <p:grpSp>
          <p:nvGrpSpPr>
            <p:cNvPr id="30" name="Đồ họa 51">
              <a:extLst>
                <a:ext uri="{FF2B5EF4-FFF2-40B4-BE49-F238E27FC236}">
                  <a16:creationId xmlns:a16="http://schemas.microsoft.com/office/drawing/2014/main" id="{E7ABEED8-4CD2-A7C6-600F-27207A83A874}"/>
                </a:ext>
              </a:extLst>
            </p:cNvPr>
            <p:cNvGrpSpPr/>
            <p:nvPr/>
          </p:nvGrpSpPr>
          <p:grpSpPr>
            <a:xfrm>
              <a:off x="873492" y="817645"/>
              <a:ext cx="10362640" cy="1530535"/>
              <a:chOff x="894773" y="780890"/>
              <a:chExt cx="10357437" cy="2500016"/>
            </a:xfrm>
          </p:grpSpPr>
          <p:sp>
            <p:nvSpPr>
              <p:cNvPr id="32" name="Hình tự do: Hình 6">
                <a:extLst>
                  <a:ext uri="{FF2B5EF4-FFF2-40B4-BE49-F238E27FC236}">
                    <a16:creationId xmlns:a16="http://schemas.microsoft.com/office/drawing/2014/main" id="{17EC9B0E-A507-EE80-FF76-05ED21D75B5A}"/>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sz="4400"/>
              </a:p>
            </p:txBody>
          </p:sp>
          <p:sp>
            <p:nvSpPr>
              <p:cNvPr id="33" name="Hình tự do: Hình 19">
                <a:extLst>
                  <a:ext uri="{FF2B5EF4-FFF2-40B4-BE49-F238E27FC236}">
                    <a16:creationId xmlns:a16="http://schemas.microsoft.com/office/drawing/2014/main" id="{34B93E6E-3B18-D428-A68A-62E07654EA54}"/>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endParaRPr lang="vi-VN" sz="4400"/>
              </a:p>
            </p:txBody>
          </p:sp>
          <p:sp>
            <p:nvSpPr>
              <p:cNvPr id="34" name="Hình tự do: Hình 20">
                <a:extLst>
                  <a:ext uri="{FF2B5EF4-FFF2-40B4-BE49-F238E27FC236}">
                    <a16:creationId xmlns:a16="http://schemas.microsoft.com/office/drawing/2014/main" id="{927478D5-43CF-91AB-5077-04734E4B1452}"/>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sz="4400"/>
              </a:p>
            </p:txBody>
          </p:sp>
        </p:grpSp>
        <p:sp>
          <p:nvSpPr>
            <p:cNvPr id="31" name="Hộp Văn bản 5">
              <a:extLst>
                <a:ext uri="{FF2B5EF4-FFF2-40B4-BE49-F238E27FC236}">
                  <a16:creationId xmlns:a16="http://schemas.microsoft.com/office/drawing/2014/main" id="{59257264-1088-E59B-6628-FC5CE884F377}"/>
                </a:ext>
              </a:extLst>
            </p:cNvPr>
            <p:cNvSpPr txBox="1"/>
            <p:nvPr/>
          </p:nvSpPr>
          <p:spPr>
            <a:xfrm>
              <a:off x="1304544" y="868359"/>
              <a:ext cx="9358527" cy="1214223"/>
            </a:xfrm>
            <a:prstGeom prst="rect">
              <a:avLst/>
            </a:prstGeom>
            <a:noFill/>
          </p:spPr>
          <p:txBody>
            <a:bodyPr wrap="square" rtlCol="0">
              <a:spAutoFit/>
            </a:bodyPr>
            <a:lstStyle/>
            <a:p>
              <a:pPr algn="ctr"/>
              <a:r>
                <a:rPr lang="en-US" sz="4400" b="1" dirty="0" err="1">
                  <a:latin typeface="Cambria" panose="02040503050406030204" pitchFamily="18" charset="0"/>
                  <a:ea typeface="Cambria" panose="02040503050406030204" pitchFamily="18" charset="0"/>
                </a:rPr>
                <a:t>Câu</a:t>
              </a:r>
              <a:r>
                <a:rPr lang="en-US" sz="4400" b="1" dirty="0">
                  <a:latin typeface="Cambria" panose="02040503050406030204" pitchFamily="18" charset="0"/>
                  <a:ea typeface="Cambria" panose="02040503050406030204" pitchFamily="18" charset="0"/>
                </a:rPr>
                <a:t> 4</a:t>
              </a:r>
              <a:r>
                <a:rPr lang="en-US" sz="4400" b="1">
                  <a:latin typeface="Cambria" panose="02040503050406030204" pitchFamily="18" charset="0"/>
                  <a:ea typeface="Cambria" panose="02040503050406030204" pitchFamily="18" charset="0"/>
                </a:rPr>
                <a:t>: Số nào làm tròn đến hàng trăm nghìn thì được </a:t>
              </a:r>
              <a:r>
                <a:rPr lang="en-US" sz="4400" b="1">
                  <a:solidFill>
                    <a:srgbClr val="0070C0"/>
                  </a:solidFill>
                  <a:latin typeface="Cambria" panose="02040503050406030204" pitchFamily="18" charset="0"/>
                  <a:ea typeface="Cambria" panose="02040503050406030204" pitchFamily="18" charset="0"/>
                </a:rPr>
                <a:t>300 000 </a:t>
              </a:r>
              <a:r>
                <a:rPr lang="en-US" sz="4400" b="1">
                  <a:latin typeface="Cambria" panose="02040503050406030204" pitchFamily="18" charset="0"/>
                  <a:ea typeface="Cambria" panose="02040503050406030204" pitchFamily="18" charset="0"/>
                </a:rPr>
                <a:t>?</a:t>
              </a:r>
              <a:endParaRPr lang="vi-VN" sz="4400" b="1" dirty="0">
                <a:latin typeface="Cambria" panose="02040503050406030204" pitchFamily="18" charset="0"/>
                <a:ea typeface="Cambria" panose="02040503050406030204" pitchFamily="18" charset="0"/>
              </a:endParaRPr>
            </a:p>
          </p:txBody>
        </p:sp>
      </p:grpSp>
      <p:grpSp>
        <p:nvGrpSpPr>
          <p:cNvPr id="35" name="Nhóm 1">
            <a:extLst>
              <a:ext uri="{FF2B5EF4-FFF2-40B4-BE49-F238E27FC236}">
                <a16:creationId xmlns:a16="http://schemas.microsoft.com/office/drawing/2014/main" id="{5D919A39-535E-2705-5D44-7D32AF41840A}"/>
              </a:ext>
            </a:extLst>
          </p:cNvPr>
          <p:cNvGrpSpPr/>
          <p:nvPr/>
        </p:nvGrpSpPr>
        <p:grpSpPr>
          <a:xfrm>
            <a:off x="873492" y="2490890"/>
            <a:ext cx="5009148" cy="1152000"/>
            <a:chOff x="873492" y="2490890"/>
            <a:chExt cx="5009148" cy="1152000"/>
          </a:xfrm>
        </p:grpSpPr>
        <p:grpSp>
          <p:nvGrpSpPr>
            <p:cNvPr id="36" name="Nhóm 7">
              <a:extLst>
                <a:ext uri="{FF2B5EF4-FFF2-40B4-BE49-F238E27FC236}">
                  <a16:creationId xmlns:a16="http://schemas.microsoft.com/office/drawing/2014/main" id="{9C25E72F-3347-F5BA-1EF4-814B3861AB22}"/>
                </a:ext>
              </a:extLst>
            </p:cNvPr>
            <p:cNvGrpSpPr/>
            <p:nvPr/>
          </p:nvGrpSpPr>
          <p:grpSpPr>
            <a:xfrm>
              <a:off x="873492" y="2490890"/>
              <a:ext cx="5009148" cy="1152000"/>
              <a:chOff x="873492" y="2490890"/>
              <a:chExt cx="5009148" cy="1152000"/>
            </a:xfrm>
          </p:grpSpPr>
          <p:sp>
            <p:nvSpPr>
              <p:cNvPr id="38" name="Hình chữ nhật: Góc Tròn 8">
                <a:extLst>
                  <a:ext uri="{FF2B5EF4-FFF2-40B4-BE49-F238E27FC236}">
                    <a16:creationId xmlns:a16="http://schemas.microsoft.com/office/drawing/2014/main" id="{E269473F-6A8B-E80D-6775-3AD0F811E809}"/>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39" name="Đồ họa 9">
                <a:extLst>
                  <a:ext uri="{FF2B5EF4-FFF2-40B4-BE49-F238E27FC236}">
                    <a16:creationId xmlns:a16="http://schemas.microsoft.com/office/drawing/2014/main" id="{2C9DD5BC-4BCB-4B25-466C-AE5BF3D1159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73492" y="2490890"/>
                <a:ext cx="1246685" cy="1152000"/>
              </a:xfrm>
              <a:prstGeom prst="rect">
                <a:avLst/>
              </a:prstGeom>
            </p:spPr>
          </p:pic>
        </p:grpSp>
        <p:sp>
          <p:nvSpPr>
            <p:cNvPr id="37" name="Hộp Văn bản 23">
              <a:extLst>
                <a:ext uri="{FF2B5EF4-FFF2-40B4-BE49-F238E27FC236}">
                  <a16:creationId xmlns:a16="http://schemas.microsoft.com/office/drawing/2014/main" id="{AE8A3198-B922-95C5-0759-8657347CC3AA}"/>
                </a:ext>
              </a:extLst>
            </p:cNvPr>
            <p:cNvSpPr txBox="1"/>
            <p:nvPr/>
          </p:nvSpPr>
          <p:spPr>
            <a:xfrm>
              <a:off x="2505456" y="2696712"/>
              <a:ext cx="2647410"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350 001</a:t>
              </a:r>
              <a:endParaRPr lang="vi-VN" sz="4400" b="1" dirty="0">
                <a:latin typeface="Cambria" panose="02040503050406030204" pitchFamily="18" charset="0"/>
                <a:ea typeface="Cambria" panose="02040503050406030204" pitchFamily="18" charset="0"/>
              </a:endParaRPr>
            </a:p>
          </p:txBody>
        </p:sp>
      </p:grpSp>
      <p:grpSp>
        <p:nvGrpSpPr>
          <p:cNvPr id="40" name="Nhóm 2">
            <a:extLst>
              <a:ext uri="{FF2B5EF4-FFF2-40B4-BE49-F238E27FC236}">
                <a16:creationId xmlns:a16="http://schemas.microsoft.com/office/drawing/2014/main" id="{B4115996-510D-6A2B-BEBF-1EAD5C80FC98}"/>
              </a:ext>
            </a:extLst>
          </p:cNvPr>
          <p:cNvGrpSpPr/>
          <p:nvPr/>
        </p:nvGrpSpPr>
        <p:grpSpPr>
          <a:xfrm>
            <a:off x="6309362" y="2482076"/>
            <a:ext cx="4926770" cy="1152000"/>
            <a:chOff x="6309362" y="2482076"/>
            <a:chExt cx="4926770" cy="1152000"/>
          </a:xfrm>
        </p:grpSpPr>
        <p:grpSp>
          <p:nvGrpSpPr>
            <p:cNvPr id="41" name="Nhóm 10">
              <a:extLst>
                <a:ext uri="{FF2B5EF4-FFF2-40B4-BE49-F238E27FC236}">
                  <a16:creationId xmlns:a16="http://schemas.microsoft.com/office/drawing/2014/main" id="{175A95D1-2541-C698-5406-BAAB89D892AC}"/>
                </a:ext>
              </a:extLst>
            </p:cNvPr>
            <p:cNvGrpSpPr/>
            <p:nvPr/>
          </p:nvGrpSpPr>
          <p:grpSpPr>
            <a:xfrm>
              <a:off x="6309362" y="2482076"/>
              <a:ext cx="4926770" cy="1152000"/>
              <a:chOff x="6309362" y="2463371"/>
              <a:chExt cx="4926770" cy="1152000"/>
            </a:xfrm>
          </p:grpSpPr>
          <p:sp>
            <p:nvSpPr>
              <p:cNvPr id="43" name="Hình chữ nhật: Góc Tròn 11">
                <a:extLst>
                  <a:ext uri="{FF2B5EF4-FFF2-40B4-BE49-F238E27FC236}">
                    <a16:creationId xmlns:a16="http://schemas.microsoft.com/office/drawing/2014/main" id="{41570551-CF30-86B0-616C-56C5EF16E020}"/>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44" name="Đồ họa 12">
                <a:extLst>
                  <a:ext uri="{FF2B5EF4-FFF2-40B4-BE49-F238E27FC236}">
                    <a16:creationId xmlns:a16="http://schemas.microsoft.com/office/drawing/2014/main" id="{BF458DFC-396D-4F2C-B38F-9FDE1B3662C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309362" y="2463371"/>
                <a:ext cx="1061053" cy="1152000"/>
              </a:xfrm>
              <a:prstGeom prst="rect">
                <a:avLst/>
              </a:prstGeom>
            </p:spPr>
          </p:pic>
        </p:grpSp>
        <p:sp>
          <p:nvSpPr>
            <p:cNvPr id="42" name="Hộp Văn bản 24">
              <a:extLst>
                <a:ext uri="{FF2B5EF4-FFF2-40B4-BE49-F238E27FC236}">
                  <a16:creationId xmlns:a16="http://schemas.microsoft.com/office/drawing/2014/main" id="{709D10A9-E0E4-1F61-B017-5E54D7949015}"/>
                </a:ext>
              </a:extLst>
            </p:cNvPr>
            <p:cNvSpPr txBox="1"/>
            <p:nvPr/>
          </p:nvSpPr>
          <p:spPr>
            <a:xfrm>
              <a:off x="7831616" y="2736290"/>
              <a:ext cx="3065452"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190 580</a:t>
              </a:r>
              <a:endParaRPr lang="vi-VN" sz="4400" b="1" dirty="0">
                <a:latin typeface="Cambria" panose="02040503050406030204" pitchFamily="18" charset="0"/>
                <a:ea typeface="Cambria" panose="02040503050406030204" pitchFamily="18" charset="0"/>
              </a:endParaRPr>
            </a:p>
          </p:txBody>
        </p:sp>
      </p:grpSp>
      <p:grpSp>
        <p:nvGrpSpPr>
          <p:cNvPr id="45" name="Nhóm 21">
            <a:extLst>
              <a:ext uri="{FF2B5EF4-FFF2-40B4-BE49-F238E27FC236}">
                <a16:creationId xmlns:a16="http://schemas.microsoft.com/office/drawing/2014/main" id="{E1B3EBE0-1A03-71FF-4EF6-BBC720D376FD}"/>
              </a:ext>
            </a:extLst>
          </p:cNvPr>
          <p:cNvGrpSpPr/>
          <p:nvPr/>
        </p:nvGrpSpPr>
        <p:grpSpPr>
          <a:xfrm>
            <a:off x="958238" y="4423396"/>
            <a:ext cx="4924401" cy="1152000"/>
            <a:chOff x="958238" y="4423396"/>
            <a:chExt cx="4924401" cy="1152000"/>
          </a:xfrm>
        </p:grpSpPr>
        <p:grpSp>
          <p:nvGrpSpPr>
            <p:cNvPr id="46" name="Nhóm 16">
              <a:extLst>
                <a:ext uri="{FF2B5EF4-FFF2-40B4-BE49-F238E27FC236}">
                  <a16:creationId xmlns:a16="http://schemas.microsoft.com/office/drawing/2014/main" id="{EC3EFBD6-C519-D613-E5FA-4B964968DFCC}"/>
                </a:ext>
              </a:extLst>
            </p:cNvPr>
            <p:cNvGrpSpPr/>
            <p:nvPr/>
          </p:nvGrpSpPr>
          <p:grpSpPr>
            <a:xfrm>
              <a:off x="958238" y="4423396"/>
              <a:ext cx="4924401" cy="1152000"/>
              <a:chOff x="958238" y="4423396"/>
              <a:chExt cx="4924401" cy="1152000"/>
            </a:xfrm>
          </p:grpSpPr>
          <p:sp>
            <p:nvSpPr>
              <p:cNvPr id="48" name="Hình chữ nhật: Góc Tròn 17">
                <a:extLst>
                  <a:ext uri="{FF2B5EF4-FFF2-40B4-BE49-F238E27FC236}">
                    <a16:creationId xmlns:a16="http://schemas.microsoft.com/office/drawing/2014/main" id="{940CE092-43E3-C439-BE96-F2A3F195B5DB}"/>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49" name="Đồ họa 18">
                <a:extLst>
                  <a:ext uri="{FF2B5EF4-FFF2-40B4-BE49-F238E27FC236}">
                    <a16:creationId xmlns:a16="http://schemas.microsoft.com/office/drawing/2014/main" id="{C6821B68-802E-2C33-43DE-528B28C5613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58238" y="4423396"/>
                <a:ext cx="1077191" cy="1152000"/>
              </a:xfrm>
              <a:prstGeom prst="rect">
                <a:avLst/>
              </a:prstGeom>
            </p:spPr>
          </p:pic>
        </p:grpSp>
        <p:sp>
          <p:nvSpPr>
            <p:cNvPr id="47" name="Hộp Văn bản 25">
              <a:extLst>
                <a:ext uri="{FF2B5EF4-FFF2-40B4-BE49-F238E27FC236}">
                  <a16:creationId xmlns:a16="http://schemas.microsoft.com/office/drawing/2014/main" id="{21AB69C4-0A06-7DD8-3B9F-558523C22576}"/>
                </a:ext>
              </a:extLst>
            </p:cNvPr>
            <p:cNvSpPr txBox="1"/>
            <p:nvPr/>
          </p:nvSpPr>
          <p:spPr>
            <a:xfrm>
              <a:off x="2615184" y="4646547"/>
              <a:ext cx="2885154" cy="769441"/>
            </a:xfrm>
            <a:prstGeom prst="rect">
              <a:avLst/>
            </a:prstGeom>
            <a:noFill/>
          </p:spPr>
          <p:txBody>
            <a:bodyPr wrap="square" rtlCol="0">
              <a:spAutoFit/>
            </a:bodyPr>
            <a:lstStyle/>
            <a:p>
              <a:pPr algn="just">
                <a:spcBef>
                  <a:spcPts val="600"/>
                </a:spcBef>
                <a:spcAft>
                  <a:spcPts val="600"/>
                </a:spcAft>
              </a:pPr>
              <a:r>
                <a:rPr lang="en-US" sz="4400" b="1">
                  <a:latin typeface="UTM Avo" panose="02040603050506020204" pitchFamily="18" charset="0"/>
                  <a:ea typeface="Cambria" panose="02040503050406030204" pitchFamily="18" charset="0"/>
                </a:rPr>
                <a:t>280 001</a:t>
              </a:r>
              <a:endParaRPr lang="vi-VN" sz="4400" b="1" dirty="0">
                <a:latin typeface="Cambria" panose="02040503050406030204" pitchFamily="18" charset="0"/>
                <a:ea typeface="Cambria" panose="02040503050406030204" pitchFamily="18" charset="0"/>
              </a:endParaRPr>
            </a:p>
          </p:txBody>
        </p:sp>
      </p:grpSp>
      <p:grpSp>
        <p:nvGrpSpPr>
          <p:cNvPr id="50" name="Nhóm 22">
            <a:extLst>
              <a:ext uri="{FF2B5EF4-FFF2-40B4-BE49-F238E27FC236}">
                <a16:creationId xmlns:a16="http://schemas.microsoft.com/office/drawing/2014/main" id="{2EB559FE-FECD-11B4-CC5C-F13D7860583D}"/>
              </a:ext>
            </a:extLst>
          </p:cNvPr>
          <p:cNvGrpSpPr/>
          <p:nvPr/>
        </p:nvGrpSpPr>
        <p:grpSpPr>
          <a:xfrm>
            <a:off x="6309362" y="4453999"/>
            <a:ext cx="4987834" cy="1153269"/>
            <a:chOff x="6309362" y="4453999"/>
            <a:chExt cx="4987834" cy="1153269"/>
          </a:xfrm>
        </p:grpSpPr>
        <p:grpSp>
          <p:nvGrpSpPr>
            <p:cNvPr id="51" name="Nhóm 13">
              <a:extLst>
                <a:ext uri="{FF2B5EF4-FFF2-40B4-BE49-F238E27FC236}">
                  <a16:creationId xmlns:a16="http://schemas.microsoft.com/office/drawing/2014/main" id="{20EACA63-A1F6-E8E1-6CDE-EB245D7AB3E6}"/>
                </a:ext>
              </a:extLst>
            </p:cNvPr>
            <p:cNvGrpSpPr/>
            <p:nvPr/>
          </p:nvGrpSpPr>
          <p:grpSpPr>
            <a:xfrm>
              <a:off x="6309362" y="4453999"/>
              <a:ext cx="4987834" cy="1153269"/>
              <a:chOff x="6309362" y="4395154"/>
              <a:chExt cx="4987834" cy="1153269"/>
            </a:xfrm>
          </p:grpSpPr>
          <p:sp>
            <p:nvSpPr>
              <p:cNvPr id="53" name="Hình chữ nhật: Góc Tròn 14">
                <a:extLst>
                  <a:ext uri="{FF2B5EF4-FFF2-40B4-BE49-F238E27FC236}">
                    <a16:creationId xmlns:a16="http://schemas.microsoft.com/office/drawing/2014/main" id="{13F08971-0BB0-D010-61C5-D79ECECBE847}"/>
                  </a:ext>
                </a:extLst>
              </p:cNvPr>
              <p:cNvSpPr/>
              <p:nvPr/>
            </p:nvSpPr>
            <p:spPr>
              <a:xfrm>
                <a:off x="6688190" y="4395154"/>
                <a:ext cx="4609006" cy="1117575"/>
              </a:xfrm>
              <a:prstGeom prst="roundRect">
                <a:avLst/>
              </a:prstGeom>
              <a:no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54" name="Đồ họa 15">
                <a:extLst>
                  <a:ext uri="{FF2B5EF4-FFF2-40B4-BE49-F238E27FC236}">
                    <a16:creationId xmlns:a16="http://schemas.microsoft.com/office/drawing/2014/main" id="{4E32717F-2AB4-DB99-1DF3-404F98DD558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309362" y="4396423"/>
                <a:ext cx="1077191" cy="1152000"/>
              </a:xfrm>
              <a:prstGeom prst="rect">
                <a:avLst/>
              </a:prstGeom>
            </p:spPr>
          </p:pic>
        </p:grpSp>
        <p:sp>
          <p:nvSpPr>
            <p:cNvPr id="52" name="Hộp Văn bản 26">
              <a:extLst>
                <a:ext uri="{FF2B5EF4-FFF2-40B4-BE49-F238E27FC236}">
                  <a16:creationId xmlns:a16="http://schemas.microsoft.com/office/drawing/2014/main" id="{4F2B5AA1-5E36-362D-4100-84A2F8E87422}"/>
                </a:ext>
              </a:extLst>
            </p:cNvPr>
            <p:cNvSpPr txBox="1"/>
            <p:nvPr/>
          </p:nvSpPr>
          <p:spPr>
            <a:xfrm>
              <a:off x="7484144" y="4614675"/>
              <a:ext cx="3574567" cy="769441"/>
            </a:xfrm>
            <a:prstGeom prst="rect">
              <a:avLst/>
            </a:prstGeom>
            <a:noFill/>
          </p:spPr>
          <p:txBody>
            <a:bodyPr wrap="square" rtlCol="0">
              <a:spAutoFit/>
            </a:bodyPr>
            <a:lstStyle/>
            <a:p>
              <a:pPr algn="ctr">
                <a:spcBef>
                  <a:spcPts val="600"/>
                </a:spcBef>
                <a:spcAft>
                  <a:spcPts val="600"/>
                </a:spcAft>
              </a:pPr>
              <a:r>
                <a:rPr lang="it-IT" sz="4400" b="1">
                  <a:latin typeface="UTM Avo" panose="02040603050506020204" pitchFamily="18" charset="0"/>
                  <a:ea typeface="Cambria" panose="02040503050406030204" pitchFamily="18" charset="0"/>
                </a:rPr>
                <a:t>249 000</a:t>
              </a:r>
              <a:endParaRPr lang="vi-VN" sz="4400" b="1" dirty="0">
                <a:latin typeface="Cambria" panose="02040503050406030204" pitchFamily="18" charset="0"/>
                <a:ea typeface="Cambria" panose="02040503050406030204" pitchFamily="18" charset="0"/>
              </a:endParaRPr>
            </a:p>
          </p:txBody>
        </p:sp>
      </p:grpSp>
      <p:pic>
        <p:nvPicPr>
          <p:cNvPr id="55" name="Đồ họa 27">
            <a:extLst>
              <a:ext uri="{FF2B5EF4-FFF2-40B4-BE49-F238E27FC236}">
                <a16:creationId xmlns:a16="http://schemas.microsoft.com/office/drawing/2014/main" id="{2BD22672-4DC2-7358-AD99-10EEF0B13EF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0151007" y="872984"/>
            <a:ext cx="1815408" cy="1460219"/>
          </a:xfrm>
          <a:prstGeom prst="rect">
            <a:avLst/>
          </a:prstGeom>
        </p:spPr>
      </p:pic>
    </p:spTree>
    <p:extLst>
      <p:ext uri="{BB962C8B-B14F-4D97-AF65-F5344CB8AC3E}">
        <p14:creationId xmlns:p14="http://schemas.microsoft.com/office/powerpoint/2010/main" val="36610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40"/>
                                        </p:tgtEl>
                                      </p:cBhvr>
                                    </p:animEffect>
                                    <p:anim calcmode="lin" valueType="num">
                                      <p:cBhvr>
                                        <p:cTn id="30" dur="1000"/>
                                        <p:tgtEl>
                                          <p:spTgt spid="40"/>
                                        </p:tgtEl>
                                        <p:attrNameLst>
                                          <p:attrName>ppt_x</p:attrName>
                                        </p:attrNameLst>
                                      </p:cBhvr>
                                      <p:tavLst>
                                        <p:tav tm="0">
                                          <p:val>
                                            <p:strVal val="ppt_x"/>
                                          </p:val>
                                        </p:tav>
                                        <p:tav tm="100000">
                                          <p:val>
                                            <p:strVal val="ppt_x"/>
                                          </p:val>
                                        </p:tav>
                                      </p:tavLst>
                                    </p:anim>
                                    <p:anim calcmode="lin" valueType="num">
                                      <p:cBhvr>
                                        <p:cTn id="31" dur="1000"/>
                                        <p:tgtEl>
                                          <p:spTgt spid="40"/>
                                        </p:tgtEl>
                                        <p:attrNameLst>
                                          <p:attrName>ppt_y</p:attrName>
                                        </p:attrNameLst>
                                      </p:cBhvr>
                                      <p:tavLst>
                                        <p:tav tm="0">
                                          <p:val>
                                            <p:strVal val="ppt_y"/>
                                          </p:val>
                                        </p:tav>
                                        <p:tav tm="100000">
                                          <p:val>
                                            <p:strVal val="ppt_y+.1"/>
                                          </p:val>
                                        </p:tav>
                                      </p:tavLst>
                                    </p:anim>
                                    <p:set>
                                      <p:cBhvr>
                                        <p:cTn id="32" dur="1" fill="hold">
                                          <p:stCondLst>
                                            <p:cond delay="999"/>
                                          </p:stCondLst>
                                        </p:cTn>
                                        <p:tgtEl>
                                          <p:spTgt spid="40"/>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50"/>
                                        </p:tgtEl>
                                      </p:cBhvr>
                                    </p:animEffect>
                                    <p:anim calcmode="lin" valueType="num">
                                      <p:cBhvr>
                                        <p:cTn id="35" dur="1000"/>
                                        <p:tgtEl>
                                          <p:spTgt spid="50"/>
                                        </p:tgtEl>
                                        <p:attrNameLst>
                                          <p:attrName>ppt_x</p:attrName>
                                        </p:attrNameLst>
                                      </p:cBhvr>
                                      <p:tavLst>
                                        <p:tav tm="0">
                                          <p:val>
                                            <p:strVal val="ppt_x"/>
                                          </p:val>
                                        </p:tav>
                                        <p:tav tm="100000">
                                          <p:val>
                                            <p:strVal val="ppt_x"/>
                                          </p:val>
                                        </p:tav>
                                      </p:tavLst>
                                    </p:anim>
                                    <p:anim calcmode="lin" valueType="num">
                                      <p:cBhvr>
                                        <p:cTn id="36" dur="1000"/>
                                        <p:tgtEl>
                                          <p:spTgt spid="50"/>
                                        </p:tgtEl>
                                        <p:attrNameLst>
                                          <p:attrName>ppt_y</p:attrName>
                                        </p:attrNameLst>
                                      </p:cBhvr>
                                      <p:tavLst>
                                        <p:tav tm="0">
                                          <p:val>
                                            <p:strVal val="ppt_y"/>
                                          </p:val>
                                        </p:tav>
                                        <p:tav tm="100000">
                                          <p:val>
                                            <p:strVal val="ppt_y+.1"/>
                                          </p:val>
                                        </p:tav>
                                      </p:tavLst>
                                    </p:anim>
                                    <p:set>
                                      <p:cBhvr>
                                        <p:cTn id="37" dur="1" fill="hold">
                                          <p:stCondLst>
                                            <p:cond delay="999"/>
                                          </p:stCondLst>
                                        </p:cTn>
                                        <p:tgtEl>
                                          <p:spTgt spid="50"/>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par>
                                <p:cTn id="44" presetID="42" presetClass="exit" presetSubtype="0" fill="hold" nodeType="withEffect">
                                  <p:stCondLst>
                                    <p:cond delay="100"/>
                                  </p:stCondLst>
                                  <p:childTnLst>
                                    <p:animEffect transition="out" filter="fade">
                                      <p:cBhvr>
                                        <p:cTn id="45" dur="1000"/>
                                        <p:tgtEl>
                                          <p:spTgt spid="35"/>
                                        </p:tgtEl>
                                      </p:cBhvr>
                                    </p:animEffect>
                                    <p:anim calcmode="lin" valueType="num">
                                      <p:cBhvr>
                                        <p:cTn id="46" dur="1000"/>
                                        <p:tgtEl>
                                          <p:spTgt spid="35"/>
                                        </p:tgtEl>
                                        <p:attrNameLst>
                                          <p:attrName>ppt_x</p:attrName>
                                        </p:attrNameLst>
                                      </p:cBhvr>
                                      <p:tavLst>
                                        <p:tav tm="0">
                                          <p:val>
                                            <p:strVal val="ppt_x"/>
                                          </p:val>
                                        </p:tav>
                                        <p:tav tm="100000">
                                          <p:val>
                                            <p:strVal val="ppt_x"/>
                                          </p:val>
                                        </p:tav>
                                      </p:tavLst>
                                    </p:anim>
                                    <p:anim calcmode="lin" valueType="num">
                                      <p:cBhvr>
                                        <p:cTn id="47" dur="1000"/>
                                        <p:tgtEl>
                                          <p:spTgt spid="35"/>
                                        </p:tgtEl>
                                        <p:attrNameLst>
                                          <p:attrName>ppt_y</p:attrName>
                                        </p:attrNameLst>
                                      </p:cBhvr>
                                      <p:tavLst>
                                        <p:tav tm="0">
                                          <p:val>
                                            <p:strVal val="ppt_y"/>
                                          </p:val>
                                        </p:tav>
                                        <p:tav tm="100000">
                                          <p:val>
                                            <p:strVal val="ppt_y+.1"/>
                                          </p:val>
                                        </p:tav>
                                      </p:tavLst>
                                    </p:anim>
                                    <p:set>
                                      <p:cBhvr>
                                        <p:cTn id="48"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23951" y="1357362"/>
            <a:ext cx="9822001" cy="5152799"/>
          </a:xfrm>
          <a:prstGeom prst="rect">
            <a:avLst/>
          </a:prstGeom>
        </p:spPr>
      </p:pic>
      <p:grpSp>
        <p:nvGrpSpPr>
          <p:cNvPr id="3" name="Group 2"/>
          <p:cNvGrpSpPr/>
          <p:nvPr/>
        </p:nvGrpSpPr>
        <p:grpSpPr>
          <a:xfrm>
            <a:off x="578964" y="384048"/>
            <a:ext cx="10881360" cy="909166"/>
            <a:chOff x="809897" y="765482"/>
            <a:chExt cx="10881360" cy="90916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765482"/>
              <a:ext cx="10881360" cy="909166"/>
            </a:xfrm>
            <a:prstGeom prst="roundRect">
              <a:avLst>
                <a:gd name="adj" fmla="val 13859"/>
              </a:avLst>
            </a:prstGeom>
            <a:solidFill>
              <a:srgbClr val="CCFFFF"/>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099893" y="893498"/>
              <a:ext cx="10567851" cy="615553"/>
            </a:xfrm>
            <a:prstGeom prst="rect">
              <a:avLst/>
            </a:prstGeom>
            <a:noFill/>
          </p:spPr>
          <p:txBody>
            <a:bodyPr wrap="square" rtlCol="0">
              <a:spAutoFit/>
            </a:bodyPr>
            <a:lstStyle/>
            <a:p>
              <a:r>
                <a:rPr lang="en-US" sz="3400" b="1">
                  <a:latin typeface="Cambria" panose="02040503050406030204" pitchFamily="18" charset="0"/>
                  <a:ea typeface="Cambria" panose="02040503050406030204" pitchFamily="18" charset="0"/>
                </a:rPr>
                <a:t>Khoảng cách từ Sao Kim tới Mặt Trời là bao nhiêu?</a:t>
              </a:r>
            </a:p>
          </p:txBody>
        </p:sp>
      </p:grpSp>
      <p:cxnSp>
        <p:nvCxnSpPr>
          <p:cNvPr id="7" name="Straight Connector 6"/>
          <p:cNvCxnSpPr/>
          <p:nvPr/>
        </p:nvCxnSpPr>
        <p:spPr>
          <a:xfrm flipV="1">
            <a:off x="1517904" y="2670048"/>
            <a:ext cx="1920240"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3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23951" y="1357362"/>
            <a:ext cx="9822001" cy="5152799"/>
          </a:xfrm>
          <a:prstGeom prst="rect">
            <a:avLst/>
          </a:prstGeom>
        </p:spPr>
      </p:pic>
      <p:grpSp>
        <p:nvGrpSpPr>
          <p:cNvPr id="3" name="Group 2"/>
          <p:cNvGrpSpPr/>
          <p:nvPr/>
        </p:nvGrpSpPr>
        <p:grpSpPr>
          <a:xfrm>
            <a:off x="578964" y="384048"/>
            <a:ext cx="10881360" cy="909166"/>
            <a:chOff x="809897" y="765482"/>
            <a:chExt cx="10881360" cy="90916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765482"/>
              <a:ext cx="10881360" cy="909166"/>
            </a:xfrm>
            <a:prstGeom prst="roundRect">
              <a:avLst>
                <a:gd name="adj" fmla="val 13859"/>
              </a:avLst>
            </a:prstGeom>
            <a:solidFill>
              <a:srgbClr val="CCFFFF"/>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099893" y="893498"/>
              <a:ext cx="10567851" cy="615553"/>
            </a:xfrm>
            <a:prstGeom prst="rect">
              <a:avLst/>
            </a:prstGeom>
            <a:noFill/>
          </p:spPr>
          <p:txBody>
            <a:bodyPr wrap="square" rtlCol="0">
              <a:spAutoFit/>
            </a:bodyPr>
            <a:lstStyle/>
            <a:p>
              <a:r>
                <a:rPr lang="en-US" sz="3400" b="1">
                  <a:latin typeface="Cambria" panose="02040503050406030204" pitchFamily="18" charset="0"/>
                  <a:ea typeface="Cambria" panose="02040503050406030204" pitchFamily="18" charset="0"/>
                </a:rPr>
                <a:t>Khoảng cách từ Sao Hỏa tới Mặt Trời là bao nhiêu?</a:t>
              </a:r>
            </a:p>
          </p:txBody>
        </p:sp>
      </p:grpSp>
      <p:cxnSp>
        <p:nvCxnSpPr>
          <p:cNvPr id="7" name="Straight Connector 6"/>
          <p:cNvCxnSpPr/>
          <p:nvPr/>
        </p:nvCxnSpPr>
        <p:spPr>
          <a:xfrm flipV="1">
            <a:off x="5174831" y="2359152"/>
            <a:ext cx="1920240"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1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TotalTime>
  <Words>619</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#9Slide07 HoneyCream</vt:lpstr>
      <vt:lpstr>Arial</vt:lpstr>
      <vt:lpstr>Calibri</vt:lpstr>
      <vt:lpstr>Cambria</vt:lpstr>
      <vt:lpstr>等线</vt:lpstr>
      <vt:lpstr>UTM Avo</vt:lpstr>
      <vt:lpstr>UTM Thanh Nhac TL</vt:lpstr>
      <vt:lpstr>Vogue-ExtraBold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Admin</cp:lastModifiedBy>
  <cp:revision>41</cp:revision>
  <dcterms:created xsi:type="dcterms:W3CDTF">2023-09-03T18:43:43Z</dcterms:created>
  <dcterms:modified xsi:type="dcterms:W3CDTF">2026-02-03T01:47:12Z</dcterms:modified>
</cp:coreProperties>
</file>