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3" r:id="rId6"/>
    <p:sldId id="264" r:id="rId7"/>
    <p:sldId id="265" r:id="rId8"/>
    <p:sldId id="266" r:id="rId9"/>
    <p:sldId id="262"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85"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0066"/>
    <a:srgbClr val="336699"/>
    <a:srgbClr val="4F8AC5"/>
    <a:srgbClr val="FF6699"/>
    <a:srgbClr val="00CCFF"/>
    <a:srgbClr val="BA8CDC"/>
    <a:srgbClr val="00CC99"/>
    <a:srgbClr val="FF99CC"/>
    <a:srgbClr val="6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2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977" y="0"/>
            <a:ext cx="12197954"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63366" y="-305600"/>
            <a:ext cx="3428634" cy="3428634"/>
          </a:xfrm>
          <a:prstGeom prst="rect">
            <a:avLst/>
          </a:prstGeom>
        </p:spPr>
      </p:pic>
      <p:pic>
        <p:nvPicPr>
          <p:cNvPr id="8" name="Picture 8" descr="Hình ảnh hoa đào PNG đẹp cho dân thiết kế"/>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05600"/>
            <a:ext cx="2923822" cy="2923822"/>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5"/>
          <a:stretch>
            <a:fillRect/>
          </a:stretch>
        </p:blipFill>
        <p:spPr>
          <a:xfrm>
            <a:off x="-5112616" y="-1247833"/>
            <a:ext cx="17680425" cy="14586162"/>
          </a:xfrm>
          <a:prstGeom prst="rect">
            <a:avLst/>
          </a:prstGeom>
        </p:spPr>
      </p:pic>
      <p:sp>
        <p:nvSpPr>
          <p:cNvPr id="6"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952839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ounded Rectangle 7"/>
          <p:cNvSpPr/>
          <p:nvPr userDrawn="1"/>
        </p:nvSpPr>
        <p:spPr>
          <a:xfrm>
            <a:off x="232763" y="204259"/>
            <a:ext cx="11731709" cy="6441240"/>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p:cNvGrpSpPr/>
          <p:nvPr userDrawn="1"/>
        </p:nvGrpSpPr>
        <p:grpSpPr>
          <a:xfrm>
            <a:off x="0" y="0"/>
            <a:ext cx="1076712" cy="3140582"/>
            <a:chOff x="13716" y="2202497"/>
            <a:chExt cx="1076712" cy="3140582"/>
          </a:xfrm>
        </p:grpSpPr>
        <p:cxnSp>
          <p:nvCxnSpPr>
            <p:cNvPr id="5" name="Straight Connector 4"/>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48334" y="-185208"/>
            <a:ext cx="3048264" cy="3048264"/>
          </a:xfrm>
          <a:prstGeom prst="rect">
            <a:avLst/>
          </a:prstGeom>
        </p:spPr>
      </p:pic>
      <p:pic>
        <p:nvPicPr>
          <p:cNvPr id="10" name="Picture 9"/>
          <p:cNvPicPr>
            <a:picLocks noChangeAspect="1"/>
          </p:cNvPicPr>
          <p:nvPr userDrawn="1"/>
        </p:nvPicPr>
        <p:blipFill>
          <a:blip r:embed="rId5"/>
          <a:stretch>
            <a:fillRect/>
          </a:stretch>
        </p:blipFill>
        <p:spPr>
          <a:xfrm>
            <a:off x="-5112616" y="-1247833"/>
            <a:ext cx="17680425" cy="14586162"/>
          </a:xfrm>
          <a:prstGeom prst="rect">
            <a:avLst/>
          </a:prstGeom>
        </p:spPr>
      </p:pic>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179988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52709531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hyperlink" Target="https://www.facebook.com/teamKTUTS" TargetMode="External"/><Relationship Id="rId3" Type="http://schemas.openxmlformats.org/officeDocument/2006/relationships/slideLayout" Target="../slideLayouts/slideLayout1.xml"/><Relationship Id="rId21" Type="http://schemas.openxmlformats.org/officeDocument/2006/relationships/image" Target="../media/image17.png"/><Relationship Id="rId7" Type="http://schemas.openxmlformats.org/officeDocument/2006/relationships/image" Target="../media/image4.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audio" Target="../media/media1.mp3"/><Relationship Id="rId16" Type="http://schemas.microsoft.com/office/2007/relationships/hdphoto" Target="../media/hdphoto3.wdp"/><Relationship Id="rId20" Type="http://schemas.openxmlformats.org/officeDocument/2006/relationships/image" Target="../media/image16.png"/><Relationship Id="rId1" Type="http://schemas.microsoft.com/office/2007/relationships/media" Target="../media/media1.mp3"/><Relationship Id="rId6" Type="http://schemas.openxmlformats.org/officeDocument/2006/relationships/image" Target="../media/image6.jpg"/><Relationship Id="rId11" Type="http://schemas.microsoft.com/office/2007/relationships/hdphoto" Target="../media/hdphoto1.wdp"/><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19.png"/><Relationship Id="rId10" Type="http://schemas.openxmlformats.org/officeDocument/2006/relationships/image" Target="../media/image10.png"/><Relationship Id="rId19"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7.png"/><Relationship Id="rId14" Type="http://schemas.microsoft.com/office/2007/relationships/hdphoto" Target="../media/hdphoto2.wdp"/><Relationship Id="rId22"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5.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6.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6.xml"/><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7.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6.png"/><Relationship Id="rId7" Type="http://schemas.openxmlformats.org/officeDocument/2006/relationships/image" Target="../media/image27.png"/><Relationship Id="rId12" Type="http://schemas.openxmlformats.org/officeDocument/2006/relationships/image" Target="../media/image31.sv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29.png"/><Relationship Id="rId10" Type="http://schemas.openxmlformats.org/officeDocument/2006/relationships/image" Target="../media/image29.sv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6.png"/><Relationship Id="rId7" Type="http://schemas.openxmlformats.org/officeDocument/2006/relationships/image" Target="../media/image27.png"/><Relationship Id="rId12" Type="http://schemas.openxmlformats.org/officeDocument/2006/relationships/image" Target="../media/image31.sv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29.png"/><Relationship Id="rId10" Type="http://schemas.openxmlformats.org/officeDocument/2006/relationships/image" Target="../media/image29.sv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6.png"/><Relationship Id="rId7" Type="http://schemas.openxmlformats.org/officeDocument/2006/relationships/image" Target="../media/image27.png"/><Relationship Id="rId12" Type="http://schemas.openxmlformats.org/officeDocument/2006/relationships/image" Target="../media/image31.sv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5.svg"/><Relationship Id="rId11" Type="http://schemas.openxmlformats.org/officeDocument/2006/relationships/image" Target="../media/image29.png"/><Relationship Id="rId10" Type="http://schemas.openxmlformats.org/officeDocument/2006/relationships/image" Target="../media/image29.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slide" Target="slide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180" y="2013671"/>
            <a:ext cx="8232298" cy="4622943"/>
          </a:xfrm>
          <a:prstGeom prst="rect">
            <a:avLst/>
          </a:prstGeom>
        </p:spPr>
      </p:pic>
      <p:cxnSp>
        <p:nvCxnSpPr>
          <p:cNvPr id="5" name="Straight Connector 4"/>
          <p:cNvCxnSpPr/>
          <p:nvPr/>
        </p:nvCxnSpPr>
        <p:spPr>
          <a:xfrm>
            <a:off x="11645268" y="1626806"/>
            <a:ext cx="0" cy="1972817"/>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9668" y="-516944"/>
            <a:ext cx="4822512" cy="4822512"/>
          </a:xfrm>
          <a:prstGeom prst="rect">
            <a:avLst/>
          </a:prstGeom>
        </p:spPr>
      </p:pic>
      <p:grpSp>
        <p:nvGrpSpPr>
          <p:cNvPr id="7" name="Group 6"/>
          <p:cNvGrpSpPr/>
          <p:nvPr/>
        </p:nvGrpSpPr>
        <p:grpSpPr>
          <a:xfrm>
            <a:off x="365327" y="2080584"/>
            <a:ext cx="1076712" cy="3140582"/>
            <a:chOff x="13716" y="2202497"/>
            <a:chExt cx="1076712" cy="3140582"/>
          </a:xfrm>
        </p:grpSpPr>
        <p:cxnSp>
          <p:nvCxnSpPr>
            <p:cNvPr id="8" name="Straight Connector 7"/>
            <p:cNvCxnSpPr/>
            <p:nvPr/>
          </p:nvCxnSpPr>
          <p:spPr>
            <a:xfrm>
              <a:off x="574932" y="2202497"/>
              <a:ext cx="0" cy="1137665"/>
            </a:xfrm>
            <a:prstGeom prst="line">
              <a:avLst/>
            </a:prstGeom>
            <a:ln w="22225">
              <a:solidFill>
                <a:srgbClr val="FFC000"/>
              </a:solidFill>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146" t="33435" r="89921" b="23708"/>
            <a:stretch/>
          </p:blipFill>
          <p:spPr>
            <a:xfrm>
              <a:off x="13716" y="2764471"/>
              <a:ext cx="1076712" cy="2578608"/>
            </a:xfrm>
            <a:prstGeom prst="rect">
              <a:avLst/>
            </a:prstGeom>
          </p:spPr>
        </p:pic>
      </p:grpSp>
      <p:sp>
        <p:nvSpPr>
          <p:cNvPr id="10" name="AutoShape 6" descr="Photoshop cành hoa đào phai đẹp file PSD #2"/>
          <p:cNvSpPr>
            <a:spLocks noChangeAspect="1" noChangeArrowheads="1"/>
          </p:cNvSpPr>
          <p:nvPr/>
        </p:nvSpPr>
        <p:spPr bwMode="auto">
          <a:xfrm>
            <a:off x="0" y="151974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8" descr="Hình ảnh hoa đào PNG đẹp cho dân thiết kế"/>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809" y="-1511600"/>
            <a:ext cx="4615207" cy="4615207"/>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4634" y="4074479"/>
            <a:ext cx="2799972" cy="279997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6224" y="-137117"/>
            <a:ext cx="3048264" cy="3048264"/>
          </a:xfrm>
          <a:prstGeom prst="rect">
            <a:avLst/>
          </a:prstGeom>
        </p:spPr>
      </p:pic>
      <p:pic>
        <p:nvPicPr>
          <p:cNvPr id="16" name="Picture 15"/>
          <p:cNvPicPr>
            <a:picLocks noChangeAspect="1"/>
          </p:cNvPicPr>
          <p:nvPr/>
        </p:nvPicPr>
        <p:blipFill>
          <a:blip r:embed="rId10" cstate="print">
            <a:extLst>
              <a:ext uri="{BEBA8EAE-BF5A-486C-A8C5-ECC9F3942E4B}">
                <a14:imgProps xmlns:a14="http://schemas.microsoft.com/office/drawing/2010/main">
                  <a14:imgLayer r:embed="rId11">
                    <a14:imgEffect>
                      <a14:backgroundRemoval t="0" b="98583" l="5417" r="93500"/>
                    </a14:imgEffect>
                  </a14:imgLayer>
                </a14:imgProps>
              </a:ext>
              <a:ext uri="{28A0092B-C50C-407E-A947-70E740481C1C}">
                <a14:useLocalDpi xmlns:a14="http://schemas.microsoft.com/office/drawing/2010/main" val="0"/>
              </a:ext>
            </a:extLst>
          </a:blip>
          <a:stretch>
            <a:fillRect/>
          </a:stretch>
        </p:blipFill>
        <p:spPr>
          <a:xfrm>
            <a:off x="344807" y="4079208"/>
            <a:ext cx="2870693" cy="2870693"/>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6588" y="6383622"/>
            <a:ext cx="6541575" cy="1121761"/>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6290" y="6369060"/>
            <a:ext cx="6541575" cy="1121761"/>
          </a:xfrm>
          <a:prstGeom prst="rect">
            <a:avLst/>
          </a:prstGeom>
        </p:spPr>
      </p:pic>
      <p:pic>
        <p:nvPicPr>
          <p:cNvPr id="19" name="Picture 4" descr="https://i.pinimg.com/564x/5d/28/16/5d281614a375ee630028260c028deae6.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29658" b="47486" l="62288" r="93007"/>
                    </a14:imgEffect>
                  </a14:imgLayer>
                </a14:imgProps>
              </a:ext>
              <a:ext uri="{28A0092B-C50C-407E-A947-70E740481C1C}">
                <a14:useLocalDpi xmlns:a14="http://schemas.microsoft.com/office/drawing/2010/main" val="0"/>
              </a:ext>
            </a:extLst>
          </a:blip>
          <a:srcRect l="58448" t="27429" r="3153" b="50286"/>
          <a:stretch/>
        </p:blipFill>
        <p:spPr bwMode="auto">
          <a:xfrm>
            <a:off x="3431254" y="799488"/>
            <a:ext cx="1828800" cy="10613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https://i.pinimg.com/564x/89/97/f5/8997f511b7acd5402afee377b5997c45.jp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1958200" y="899348"/>
            <a:ext cx="1257300" cy="16328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s://i.pinimg.com/564x/89/97/f5/8997f511b7acd5402afee377b5997c45.jp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48540" b="72856" l="9779" r="28503"/>
                    </a14:imgEffect>
                  </a14:imgLayer>
                </a14:imgProps>
              </a:ext>
              <a:ext uri="{28A0092B-C50C-407E-A947-70E740481C1C}">
                <a14:useLocalDpi xmlns:a14="http://schemas.microsoft.com/office/drawing/2010/main" val="0"/>
              </a:ext>
            </a:extLst>
          </a:blip>
          <a:srcRect l="7439" t="45500" r="69157" b="24105"/>
          <a:stretch/>
        </p:blipFill>
        <p:spPr bwMode="auto">
          <a:xfrm>
            <a:off x="9018306" y="-748033"/>
            <a:ext cx="1257300" cy="1632858"/>
          </a:xfrm>
          <a:prstGeom prst="rect">
            <a:avLst/>
          </a:prstGeom>
          <a:noFill/>
          <a:extLst>
            <a:ext uri="{909E8E84-426E-40DD-AFC4-6F175D3DCCD1}">
              <a14:hiddenFill xmlns:a14="http://schemas.microsoft.com/office/drawing/2010/main">
                <a:solidFill>
                  <a:srgbClr val="FFFFFF"/>
                </a:solidFill>
              </a14:hiddenFill>
            </a:ext>
          </a:extLst>
        </p:spPr>
      </p:pic>
      <p:pic>
        <p:nvPicPr>
          <p:cNvPr id="23" name="NgayTetQueEm-HoNgocHa-VMusic-Min_3kpfq">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485969" y="3743671"/>
            <a:ext cx="609600" cy="609600"/>
          </a:xfrm>
          <a:prstGeom prst="rect">
            <a:avLst/>
          </a:prstGeom>
        </p:spPr>
      </p:pic>
      <p:sp>
        <p:nvSpPr>
          <p:cNvPr id="24" name="TextBox 23">
            <a:extLst>
              <a:ext uri="{FF2B5EF4-FFF2-40B4-BE49-F238E27FC236}">
                <a16:creationId xmlns:a16="http://schemas.microsoft.com/office/drawing/2014/main" id="{54EC4050-743C-4949-876E-37E506940957}"/>
              </a:ext>
            </a:extLst>
          </p:cNvPr>
          <p:cNvSpPr txBox="1"/>
          <p:nvPr/>
        </p:nvSpPr>
        <p:spPr>
          <a:xfrm>
            <a:off x="2545670" y="11103820"/>
            <a:ext cx="41989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18"/>
              </a:rPr>
              <a:t>https://www.facebook.com/teamKTUTS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5" name="Picture 24">
            <a:extLst>
              <a:ext uri="{FF2B5EF4-FFF2-40B4-BE49-F238E27FC236}">
                <a16:creationId xmlns:a16="http://schemas.microsoft.com/office/drawing/2014/main" id="{416AA52A-2568-3B14-1382-2943F1A7FFD1}"/>
              </a:ext>
            </a:extLst>
          </p:cNvPr>
          <p:cNvPicPr>
            <a:picLocks noChangeAspect="1"/>
          </p:cNvPicPr>
          <p:nvPr/>
        </p:nvPicPr>
        <p:blipFill>
          <a:blip r:embed="rId19"/>
          <a:stretch>
            <a:fillRect/>
          </a:stretch>
        </p:blipFill>
        <p:spPr>
          <a:xfrm>
            <a:off x="58650" y="-205004"/>
            <a:ext cx="1523956" cy="1508868"/>
          </a:xfrm>
          <a:prstGeom prst="rect">
            <a:avLst/>
          </a:prstGeom>
        </p:spPr>
      </p:pic>
      <p:grpSp>
        <p:nvGrpSpPr>
          <p:cNvPr id="30" name="Group 29"/>
          <p:cNvGrpSpPr/>
          <p:nvPr/>
        </p:nvGrpSpPr>
        <p:grpSpPr>
          <a:xfrm>
            <a:off x="684151" y="1638462"/>
            <a:ext cx="8285182" cy="4770177"/>
            <a:chOff x="229929" y="485511"/>
            <a:chExt cx="8285182" cy="4770177"/>
          </a:xfrm>
        </p:grpSpPr>
        <p:pic>
          <p:nvPicPr>
            <p:cNvPr id="31" name="Picture 30"/>
            <p:cNvPicPr>
              <a:picLocks noChangeAspect="1"/>
            </p:cNvPicPr>
            <p:nvPr/>
          </p:nvPicPr>
          <p:blipFill>
            <a:blip r:embed="rId20"/>
            <a:stretch>
              <a:fillRect/>
            </a:stretch>
          </p:blipFill>
          <p:spPr>
            <a:xfrm>
              <a:off x="2725735" y="485511"/>
              <a:ext cx="2462997" cy="1030313"/>
            </a:xfrm>
            <a:prstGeom prst="rect">
              <a:avLst/>
            </a:prstGeom>
          </p:spPr>
        </p:pic>
        <p:pic>
          <p:nvPicPr>
            <p:cNvPr id="32" name="Picture 31"/>
            <p:cNvPicPr>
              <a:picLocks noChangeAspect="1"/>
            </p:cNvPicPr>
            <p:nvPr/>
          </p:nvPicPr>
          <p:blipFill>
            <a:blip r:embed="rId21"/>
            <a:stretch>
              <a:fillRect/>
            </a:stretch>
          </p:blipFill>
          <p:spPr>
            <a:xfrm>
              <a:off x="229929" y="1476917"/>
              <a:ext cx="8285182" cy="3359187"/>
            </a:xfrm>
            <a:prstGeom prst="rect">
              <a:avLst/>
            </a:prstGeom>
          </p:spPr>
        </p:pic>
        <p:pic>
          <p:nvPicPr>
            <p:cNvPr id="37" name="Picture 36"/>
            <p:cNvPicPr>
              <a:picLocks noChangeAspect="1"/>
            </p:cNvPicPr>
            <p:nvPr/>
          </p:nvPicPr>
          <p:blipFill>
            <a:blip r:embed="rId22"/>
            <a:stretch>
              <a:fillRect/>
            </a:stretch>
          </p:blipFill>
          <p:spPr>
            <a:xfrm>
              <a:off x="4372520" y="4072961"/>
              <a:ext cx="3338807" cy="1182727"/>
            </a:xfrm>
            <a:prstGeom prst="rect">
              <a:avLst/>
            </a:prstGeom>
          </p:spPr>
        </p:pic>
      </p:grpSp>
      <p:pic>
        <p:nvPicPr>
          <p:cNvPr id="42" name="Picture 41"/>
          <p:cNvPicPr>
            <a:picLocks noChangeAspect="1"/>
          </p:cNvPicPr>
          <p:nvPr/>
        </p:nvPicPr>
        <p:blipFill>
          <a:blip r:embed="rId23"/>
          <a:stretch>
            <a:fillRect/>
          </a:stretch>
        </p:blipFill>
        <p:spPr>
          <a:xfrm>
            <a:off x="3400219" y="65900"/>
            <a:ext cx="4485469" cy="1190969"/>
          </a:xfrm>
          <a:prstGeom prst="rect">
            <a:avLst/>
          </a:prstGeom>
        </p:spPr>
      </p:pic>
    </p:spTree>
    <p:extLst>
      <p:ext uri="{BB962C8B-B14F-4D97-AF65-F5344CB8AC3E}">
        <p14:creationId xmlns:p14="http://schemas.microsoft.com/office/powerpoint/2010/main" val="350451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3"/>
                                        </p:tgtEl>
                                      </p:cBhvr>
                                    </p:cmd>
                                  </p:childTnLst>
                                </p:cTn>
                              </p:par>
                              <p:par>
                                <p:cTn id="7" presetID="2" presetClass="entr" presetSubtype="8"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0-#ppt_w/2"/>
                                          </p:val>
                                        </p:tav>
                                        <p:tav tm="100000">
                                          <p:val>
                                            <p:strVal val="#ppt_x"/>
                                          </p:val>
                                        </p:tav>
                                      </p:tavLst>
                                    </p:anim>
                                    <p:anim calcmode="lin" valueType="num">
                                      <p:cBhvr additive="base">
                                        <p:cTn id="10" dur="500" fill="hold"/>
                                        <p:tgtEl>
                                          <p:spTgt spid="13"/>
                                        </p:tgtEl>
                                        <p:attrNameLst>
                                          <p:attrName>ppt_y</p:attrName>
                                        </p:attrNameLst>
                                      </p:cBhvr>
                                      <p:tavLst>
                                        <p:tav tm="0">
                                          <p:val>
                                            <p:strVal val="#ppt_y"/>
                                          </p:val>
                                        </p:tav>
                                        <p:tav tm="100000">
                                          <p:val>
                                            <p:strVal val="#ppt_y"/>
                                          </p:val>
                                        </p:tav>
                                      </p:tavLst>
                                    </p:anim>
                                  </p:childTnLst>
                                </p:cTn>
                              </p:par>
                              <p:par>
                                <p:cTn id="11" presetID="2" presetClass="entr" presetSubtype="1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47"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anim calcmode="lin" valueType="num">
                                      <p:cBhvr>
                                        <p:cTn id="37" dur="500" fill="hold"/>
                                        <p:tgtEl>
                                          <p:spTgt spid="6"/>
                                        </p:tgtEl>
                                        <p:attrNameLst>
                                          <p:attrName>ppt_x</p:attrName>
                                        </p:attrNameLst>
                                      </p:cBhvr>
                                      <p:tavLst>
                                        <p:tav tm="0">
                                          <p:val>
                                            <p:strVal val="#ppt_x"/>
                                          </p:val>
                                        </p:tav>
                                        <p:tav tm="100000">
                                          <p:val>
                                            <p:strVal val="#ppt_x"/>
                                          </p:val>
                                        </p:tav>
                                      </p:tavLst>
                                    </p:anim>
                                    <p:anim calcmode="lin" valueType="num">
                                      <p:cBhvr>
                                        <p:cTn id="38" dur="500" fill="hold"/>
                                        <p:tgtEl>
                                          <p:spTgt spid="6"/>
                                        </p:tgtEl>
                                        <p:attrNameLst>
                                          <p:attrName>ppt_y</p:attrName>
                                        </p:attrNameLst>
                                      </p:cBhvr>
                                      <p:tavLst>
                                        <p:tav tm="0">
                                          <p:val>
                                            <p:strVal val="#ppt_y+.1"/>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53"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childTnLst>
                          </p:cTn>
                        </p:par>
                        <p:par>
                          <p:cTn id="55" fill="hold">
                            <p:stCondLst>
                              <p:cond delay="500"/>
                            </p:stCondLst>
                            <p:childTnLst>
                              <p:par>
                                <p:cTn id="56" presetID="16" presetClass="entr" presetSubtype="26"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barn(inHorizontal)">
                                      <p:cBhvr>
                                        <p:cTn id="5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8182" numSld="3">
                <p:cTn id="59" fill="hold" display="0">
                  <p:stCondLst>
                    <p:cond delay="indefinite"/>
                  </p:stCondLst>
                  <p:endCondLst>
                    <p:cond evt="onStopAudio" delay="0">
                      <p:tgtEl>
                        <p:sldTgt/>
                      </p:tgtEl>
                    </p:cond>
                  </p:endCondLst>
                </p:cTn>
                <p:tgtEl>
                  <p:spTgt spid="2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8"/>
            <a:ext cx="11073655" cy="701249"/>
            <a:chOff x="7055427" y="1629296"/>
            <a:chExt cx="4741382" cy="288731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2281026"/>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1. </a:t>
              </a:r>
              <a:r>
                <a:rPr lang="en-US" sz="3000" b="1">
                  <a:latin typeface="Cambria" panose="02040503050406030204" pitchFamily="18" charset="0"/>
                  <a:ea typeface="Cambria" panose="02040503050406030204" pitchFamily="18" charset="0"/>
                </a:rPr>
                <a:t>Em lựa chọn cách nào để thiết lập quan hệ bạn bè? Vì sao?</a:t>
              </a:r>
            </a:p>
          </p:txBody>
        </p:sp>
      </p:grpSp>
      <p:grpSp>
        <p:nvGrpSpPr>
          <p:cNvPr id="8" name="Group 7"/>
          <p:cNvGrpSpPr/>
          <p:nvPr/>
        </p:nvGrpSpPr>
        <p:grpSpPr>
          <a:xfrm>
            <a:off x="865472" y="1058522"/>
            <a:ext cx="4095110" cy="1196306"/>
            <a:chOff x="437702" y="1116338"/>
            <a:chExt cx="4095110" cy="1196306"/>
          </a:xfrm>
        </p:grpSpPr>
        <p:sp>
          <p:nvSpPr>
            <p:cNvPr id="5" name="矩形: 圆角 11">
              <a:extLst>
                <a:ext uri="{FF2B5EF4-FFF2-40B4-BE49-F238E27FC236}">
                  <a16:creationId xmlns:a16="http://schemas.microsoft.com/office/drawing/2014/main" id="{3ACF7974-899B-4EB0-B7ED-143926AC71B9}"/>
                </a:ext>
              </a:extLst>
            </p:cNvPr>
            <p:cNvSpPr/>
            <p:nvPr/>
          </p:nvSpPr>
          <p:spPr>
            <a:xfrm>
              <a:off x="437702" y="1116338"/>
              <a:ext cx="4095110" cy="1196306"/>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7" name="TextBox 6"/>
            <p:cNvSpPr txBox="1"/>
            <p:nvPr/>
          </p:nvSpPr>
          <p:spPr>
            <a:xfrm>
              <a:off x="672833" y="1239995"/>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a. Tự tin giới thiệu bản thân và hỏi tên bạn.</a:t>
              </a:r>
              <a:endParaRPr lang="en-US" sz="2800">
                <a:latin typeface="Cambria" panose="02040503050406030204" pitchFamily="18" charset="0"/>
                <a:ea typeface="Cambria" panose="02040503050406030204" pitchFamily="18" charset="0"/>
              </a:endParaRPr>
            </a:p>
          </p:txBody>
        </p:sp>
      </p:grpSp>
      <p:grpSp>
        <p:nvGrpSpPr>
          <p:cNvPr id="9" name="Group 8"/>
          <p:cNvGrpSpPr/>
          <p:nvPr/>
        </p:nvGrpSpPr>
        <p:grpSpPr>
          <a:xfrm>
            <a:off x="809974" y="2504000"/>
            <a:ext cx="4095110" cy="1075206"/>
            <a:chOff x="437702" y="1116338"/>
            <a:chExt cx="4095110" cy="1075206"/>
          </a:xfrm>
        </p:grpSpPr>
        <p:sp>
          <p:nvSpPr>
            <p:cNvPr id="10" name="矩形: 圆角 11">
              <a:extLst>
                <a:ext uri="{FF2B5EF4-FFF2-40B4-BE49-F238E27FC236}">
                  <a16:creationId xmlns:a16="http://schemas.microsoft.com/office/drawing/2014/main" id="{3ACF7974-899B-4EB0-B7ED-143926AC71B9}"/>
                </a:ext>
              </a:extLst>
            </p:cNvPr>
            <p:cNvSpPr/>
            <p:nvPr/>
          </p:nvSpPr>
          <p:spPr>
            <a:xfrm>
              <a:off x="437702" y="1116338"/>
              <a:ext cx="4095110" cy="1075206"/>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1" name="TextBox 10"/>
            <p:cNvSpPr txBox="1"/>
            <p:nvPr/>
          </p:nvSpPr>
          <p:spPr>
            <a:xfrm>
              <a:off x="680931" y="1181104"/>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 Luôn thể hiện thái độ vui vẻ, cởi mở.</a:t>
              </a:r>
              <a:endParaRPr lang="en-US" sz="2800">
                <a:latin typeface="Cambria" panose="02040503050406030204" pitchFamily="18" charset="0"/>
                <a:ea typeface="Cambria" panose="02040503050406030204" pitchFamily="18" charset="0"/>
              </a:endParaRPr>
            </a:p>
          </p:txBody>
        </p:sp>
      </p:grpSp>
      <p:grpSp>
        <p:nvGrpSpPr>
          <p:cNvPr id="15" name="Group 14"/>
          <p:cNvGrpSpPr/>
          <p:nvPr/>
        </p:nvGrpSpPr>
        <p:grpSpPr>
          <a:xfrm>
            <a:off x="741472" y="3722522"/>
            <a:ext cx="4095110" cy="1180631"/>
            <a:chOff x="437702" y="1025446"/>
            <a:chExt cx="4095110" cy="1180631"/>
          </a:xfrm>
        </p:grpSpPr>
        <p:sp>
          <p:nvSpPr>
            <p:cNvPr id="16" name="矩形: 圆角 11">
              <a:extLst>
                <a:ext uri="{FF2B5EF4-FFF2-40B4-BE49-F238E27FC236}">
                  <a16:creationId xmlns:a16="http://schemas.microsoft.com/office/drawing/2014/main" id="{3ACF7974-899B-4EB0-B7ED-143926AC71B9}"/>
                </a:ext>
              </a:extLst>
            </p:cNvPr>
            <p:cNvSpPr/>
            <p:nvPr/>
          </p:nvSpPr>
          <p:spPr>
            <a:xfrm>
              <a:off x="437702" y="1025446"/>
              <a:ext cx="4095110" cy="1180631"/>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7" name="TextBox 16"/>
            <p:cNvSpPr txBox="1"/>
            <p:nvPr/>
          </p:nvSpPr>
          <p:spPr>
            <a:xfrm>
              <a:off x="437702" y="1138707"/>
              <a:ext cx="4078347"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d. Giao tiếp bằng mắt và mỉm cười khi trò chuyện.</a:t>
              </a:r>
              <a:endParaRPr lang="en-US" sz="2800">
                <a:latin typeface="Cambria" panose="02040503050406030204" pitchFamily="18" charset="0"/>
                <a:ea typeface="Cambria" panose="02040503050406030204" pitchFamily="18" charset="0"/>
              </a:endParaRPr>
            </a:p>
          </p:txBody>
        </p:sp>
      </p:grpSp>
      <p:grpSp>
        <p:nvGrpSpPr>
          <p:cNvPr id="21" name="Group 20"/>
          <p:cNvGrpSpPr/>
          <p:nvPr/>
        </p:nvGrpSpPr>
        <p:grpSpPr>
          <a:xfrm>
            <a:off x="724709" y="5059532"/>
            <a:ext cx="4095110" cy="1391732"/>
            <a:chOff x="437702" y="1116338"/>
            <a:chExt cx="4095110" cy="1391732"/>
          </a:xfrm>
        </p:grpSpPr>
        <p:sp>
          <p:nvSpPr>
            <p:cNvPr id="22"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3" name="TextBox 22"/>
            <p:cNvSpPr txBox="1"/>
            <p:nvPr/>
          </p:nvSpPr>
          <p:spPr>
            <a:xfrm>
              <a:off x="599379" y="1163447"/>
              <a:ext cx="3771755" cy="1255728"/>
            </a:xfrm>
            <a:prstGeom prst="rect">
              <a:avLst/>
            </a:prstGeom>
            <a:noFill/>
          </p:spPr>
          <p:txBody>
            <a:bodyPr wrap="square" rtlCol="0">
              <a:spAutoFit/>
            </a:bodyPr>
            <a:lstStyle/>
            <a:p>
              <a:pPr algn="ctr">
                <a:lnSpc>
                  <a:spcPct val="90000"/>
                </a:lnSpc>
              </a:pPr>
              <a:r>
                <a:rPr lang="en-US" sz="2800" smtClean="0">
                  <a:latin typeface="Cambria" panose="02040503050406030204" pitchFamily="18" charset="0"/>
                  <a:ea typeface="Cambria" panose="02040503050406030204" pitchFamily="18" charset="0"/>
                </a:rPr>
                <a:t>g. Thể hiện sự quan tâm và chia sẻ sở thích của mình với bạn.</a:t>
              </a:r>
              <a:endParaRPr lang="en-US" sz="2800">
                <a:latin typeface="Cambria" panose="02040503050406030204" pitchFamily="18" charset="0"/>
                <a:ea typeface="Cambria" panose="02040503050406030204" pitchFamily="18" charset="0"/>
              </a:endParaRPr>
            </a:p>
          </p:txBody>
        </p:sp>
      </p:grpSp>
      <p:sp>
        <p:nvSpPr>
          <p:cNvPr id="6" name="Right Arrow 5"/>
          <p:cNvSpPr/>
          <p:nvPr/>
        </p:nvSpPr>
        <p:spPr>
          <a:xfrm>
            <a:off x="5202111" y="1581367"/>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153C45A-B5D6-449D-95DE-B5F4E0CA7A2A}"/>
              </a:ext>
            </a:extLst>
          </p:cNvPr>
          <p:cNvSpPr txBox="1"/>
          <p:nvPr/>
        </p:nvSpPr>
        <p:spPr>
          <a:xfrm>
            <a:off x="5973028" y="1089828"/>
            <a:ext cx="5888049" cy="920567"/>
          </a:xfrm>
          <a:prstGeom prst="roundRect">
            <a:avLst>
              <a:gd name="adj" fmla="val 17994"/>
            </a:avLst>
          </a:prstGeom>
          <a:solidFill>
            <a:schemeClr val="bg1"/>
          </a:solidFill>
          <a:ln w="38100">
            <a:solidFill>
              <a:srgbClr val="FFEF00"/>
            </a:solidFill>
            <a:prstDash val="lgDash"/>
          </a:ln>
        </p:spPr>
        <p:txBody>
          <a:bodyPr wrap="square" rtlCol="0">
            <a:spAutoFit/>
          </a:bodyPr>
          <a:lstStyle/>
          <a:p>
            <a:pPr algn="just">
              <a:lnSpc>
                <a:spcPct val="85000"/>
              </a:lnSpc>
            </a:pPr>
            <a:r>
              <a:rPr lang="en-US" sz="2800" i="1" smtClean="0">
                <a:solidFill>
                  <a:srgbClr val="FF0066"/>
                </a:solidFill>
                <a:latin typeface="Cambria" panose="02040503050406030204" pitchFamily="18" charset="0"/>
                <a:ea typeface="Cambria" panose="02040503050406030204" pitchFamily="18" charset="0"/>
              </a:rPr>
              <a:t>Điều </a:t>
            </a:r>
            <a:r>
              <a:rPr lang="en-US" sz="2800" i="1">
                <a:solidFill>
                  <a:srgbClr val="FF0066"/>
                </a:solidFill>
                <a:latin typeface="Cambria" panose="02040503050406030204" pitchFamily="18" charset="0"/>
                <a:ea typeface="Cambria" panose="02040503050406030204" pitchFamily="18" charset="0"/>
              </a:rPr>
              <a:t>này thể hiện mong muốn được biết và làm quen với bạn.</a:t>
            </a:r>
            <a:endParaRPr lang="en-US" sz="6000" b="1" dirty="0">
              <a:solidFill>
                <a:srgbClr val="FF0066"/>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8" name="Right Arrow 37"/>
          <p:cNvSpPr/>
          <p:nvPr/>
        </p:nvSpPr>
        <p:spPr>
          <a:xfrm>
            <a:off x="5202110" y="2841227"/>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153C45A-B5D6-449D-95DE-B5F4E0CA7A2A}"/>
              </a:ext>
            </a:extLst>
          </p:cNvPr>
          <p:cNvSpPr txBox="1"/>
          <p:nvPr/>
        </p:nvSpPr>
        <p:spPr>
          <a:xfrm>
            <a:off x="5973028" y="2182420"/>
            <a:ext cx="5888049" cy="1329327"/>
          </a:xfrm>
          <a:prstGeom prst="roundRect">
            <a:avLst>
              <a:gd name="adj" fmla="val 17994"/>
            </a:avLst>
          </a:prstGeom>
          <a:solidFill>
            <a:schemeClr val="bg1"/>
          </a:solidFill>
          <a:ln w="38100">
            <a:solidFill>
              <a:srgbClr val="FF99CC"/>
            </a:solidFill>
            <a:prstDash val="lgDash"/>
          </a:ln>
        </p:spPr>
        <p:txBody>
          <a:bodyPr wrap="square" rtlCol="0">
            <a:spAutoFit/>
          </a:bodyPr>
          <a:lstStyle/>
          <a:p>
            <a:pPr algn="just">
              <a:lnSpc>
                <a:spcPct val="85000"/>
              </a:lnSpc>
            </a:pPr>
            <a:r>
              <a:rPr lang="en-US" sz="2800" i="1" dirty="0" err="1">
                <a:solidFill>
                  <a:srgbClr val="7030A0"/>
                </a:solidFill>
                <a:latin typeface="Cambria" panose="02040503050406030204" pitchFamily="18" charset="0"/>
                <a:ea typeface="Cambria" panose="02040503050406030204" pitchFamily="18" charset="0"/>
              </a:rPr>
              <a:t>Thái</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độ</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vui</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vẻ</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cởi</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mở</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sẽ</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tạo</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cho</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bạn</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cảm</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giác</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mình</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là</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người</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thân</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thiện</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dễ</a:t>
            </a:r>
            <a:r>
              <a:rPr lang="en-US" sz="2800" i="1" dirty="0">
                <a:solidFill>
                  <a:srgbClr val="7030A0"/>
                </a:solidFill>
                <a:latin typeface="Cambria" panose="02040503050406030204" pitchFamily="18" charset="0"/>
                <a:ea typeface="Cambria" panose="02040503050406030204" pitchFamily="18" charset="0"/>
              </a:rPr>
              <a:t> </a:t>
            </a:r>
            <a:r>
              <a:rPr lang="en-US" sz="2800" i="1" dirty="0" err="1">
                <a:solidFill>
                  <a:srgbClr val="7030A0"/>
                </a:solidFill>
                <a:latin typeface="Cambria" panose="02040503050406030204" pitchFamily="18" charset="0"/>
                <a:ea typeface="Cambria" panose="02040503050406030204" pitchFamily="18" charset="0"/>
              </a:rPr>
              <a:t>gần</a:t>
            </a:r>
            <a:r>
              <a:rPr lang="en-US" sz="2800" i="1" dirty="0">
                <a:solidFill>
                  <a:srgbClr val="7030A0"/>
                </a:solidFill>
                <a:latin typeface="Cambria" panose="02040503050406030204" pitchFamily="18" charset="0"/>
                <a:ea typeface="Cambria" panose="02040503050406030204" pitchFamily="18" charset="0"/>
              </a:rPr>
              <a:t>.</a:t>
            </a:r>
            <a:endParaRPr lang="en-US" sz="8800" b="1" dirty="0">
              <a:solidFill>
                <a:srgbClr val="7030A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1" name="Right Arrow 40"/>
          <p:cNvSpPr/>
          <p:nvPr/>
        </p:nvSpPr>
        <p:spPr>
          <a:xfrm>
            <a:off x="5202111" y="4364335"/>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153C45A-B5D6-449D-95DE-B5F4E0CA7A2A}"/>
              </a:ext>
            </a:extLst>
          </p:cNvPr>
          <p:cNvSpPr txBox="1"/>
          <p:nvPr/>
        </p:nvSpPr>
        <p:spPr>
          <a:xfrm>
            <a:off x="5999154" y="3768291"/>
            <a:ext cx="5888049" cy="1329327"/>
          </a:xfrm>
          <a:prstGeom prst="roundRect">
            <a:avLst>
              <a:gd name="adj" fmla="val 17994"/>
            </a:avLst>
          </a:prstGeom>
          <a:solidFill>
            <a:schemeClr val="bg1"/>
          </a:solidFill>
          <a:ln w="38100">
            <a:solidFill>
              <a:srgbClr val="00CC99"/>
            </a:solidFill>
            <a:prstDash val="lgDash"/>
          </a:ln>
        </p:spPr>
        <p:txBody>
          <a:bodyPr wrap="square" rtlCol="0">
            <a:spAutoFit/>
          </a:bodyPr>
          <a:lstStyle/>
          <a:p>
            <a:pPr algn="just">
              <a:lnSpc>
                <a:spcPct val="85000"/>
              </a:lnSpc>
            </a:pPr>
            <a:r>
              <a:rPr lang="en-US" sz="2800" i="1" dirty="0" err="1">
                <a:solidFill>
                  <a:srgbClr val="002060"/>
                </a:solidFill>
                <a:latin typeface="Cambria" panose="02040503050406030204" pitchFamily="18" charset="0"/>
                <a:ea typeface="Cambria" panose="02040503050406030204" pitchFamily="18" charset="0"/>
              </a:rPr>
              <a:t>Điều</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này</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cho</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bạn</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thấy</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mình</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đang</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tập</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trung</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và</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thích</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thú</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với</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cuộc</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trò</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chuyện</a:t>
            </a:r>
            <a:r>
              <a:rPr lang="en-US" sz="2800" i="1" dirty="0">
                <a:solidFill>
                  <a:srgbClr val="002060"/>
                </a:solidFill>
                <a:latin typeface="Cambria" panose="02040503050406030204" pitchFamily="18" charset="0"/>
                <a:ea typeface="Cambria" panose="02040503050406030204" pitchFamily="18" charset="0"/>
              </a:rPr>
              <a:t>.</a:t>
            </a:r>
            <a:endParaRPr lang="en-US" sz="88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4" name="Right Arrow 43"/>
          <p:cNvSpPr/>
          <p:nvPr/>
        </p:nvSpPr>
        <p:spPr>
          <a:xfrm>
            <a:off x="5202110" y="5825218"/>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C153C45A-B5D6-449D-95DE-B5F4E0CA7A2A}"/>
              </a:ext>
            </a:extLst>
          </p:cNvPr>
          <p:cNvSpPr txBox="1"/>
          <p:nvPr/>
        </p:nvSpPr>
        <p:spPr>
          <a:xfrm>
            <a:off x="5999154" y="5290555"/>
            <a:ext cx="5888049" cy="1329327"/>
          </a:xfrm>
          <a:prstGeom prst="roundRect">
            <a:avLst>
              <a:gd name="adj" fmla="val 17994"/>
            </a:avLst>
          </a:prstGeom>
          <a:solidFill>
            <a:schemeClr val="bg1"/>
          </a:solidFill>
          <a:ln w="38100">
            <a:solidFill>
              <a:srgbClr val="336699"/>
            </a:solidFill>
            <a:prstDash val="lgDash"/>
          </a:ln>
        </p:spPr>
        <p:txBody>
          <a:bodyPr wrap="square" rtlCol="0">
            <a:spAutoFit/>
          </a:bodyPr>
          <a:lstStyle/>
          <a:p>
            <a:pPr algn="just">
              <a:lnSpc>
                <a:spcPct val="85000"/>
              </a:lnSpc>
            </a:pPr>
            <a:r>
              <a:rPr lang="en-US" sz="2800" i="1" dirty="0" err="1">
                <a:solidFill>
                  <a:srgbClr val="C00000"/>
                </a:solidFill>
                <a:latin typeface="Cambria" panose="02040503050406030204" pitchFamily="18" charset="0"/>
                <a:ea typeface="Cambria" panose="02040503050406030204" pitchFamily="18" charset="0"/>
              </a:rPr>
              <a:t>Điều</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này</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sẽ</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giúp</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bạn</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hiểu</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hơn</a:t>
            </a:r>
            <a:r>
              <a:rPr lang="en-US" sz="2800" i="1" dirty="0">
                <a:solidFill>
                  <a:srgbClr val="C00000"/>
                </a:solidFill>
                <a:latin typeface="Cambria" panose="02040503050406030204" pitchFamily="18" charset="0"/>
                <a:ea typeface="Cambria" panose="02040503050406030204" pitchFamily="18" charset="0"/>
              </a:rPr>
              <a:t> </a:t>
            </a:r>
            <a:r>
              <a:rPr lang="en-US" sz="2800" i="1" dirty="0" err="1" smtClean="0">
                <a:solidFill>
                  <a:srgbClr val="C00000"/>
                </a:solidFill>
                <a:latin typeface="Cambria" panose="02040503050406030204" pitchFamily="18" charset="0"/>
                <a:ea typeface="Cambria" panose="02040503050406030204" pitchFamily="18" charset="0"/>
              </a:rPr>
              <a:t>về</a:t>
            </a:r>
            <a:r>
              <a:rPr lang="en-US" sz="2800" i="1" dirty="0" smtClean="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mình</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và</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có</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thể</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tìm</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thấy</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điểm</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chung</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với</a:t>
            </a:r>
            <a:r>
              <a:rPr lang="en-US" sz="2800" i="1" dirty="0">
                <a:solidFill>
                  <a:srgbClr val="C00000"/>
                </a:solidFill>
                <a:latin typeface="Cambria" panose="02040503050406030204" pitchFamily="18" charset="0"/>
                <a:ea typeface="Cambria" panose="02040503050406030204" pitchFamily="18" charset="0"/>
              </a:rPr>
              <a:t> </a:t>
            </a:r>
            <a:r>
              <a:rPr lang="en-US" sz="2800" i="1" dirty="0" err="1">
                <a:solidFill>
                  <a:srgbClr val="C00000"/>
                </a:solidFill>
                <a:latin typeface="Cambria" panose="02040503050406030204" pitchFamily="18" charset="0"/>
                <a:ea typeface="Cambria" panose="02040503050406030204" pitchFamily="18" charset="0"/>
              </a:rPr>
              <a:t>mình</a:t>
            </a:r>
            <a:r>
              <a:rPr lang="en-US" sz="2800" i="1" dirty="0">
                <a:solidFill>
                  <a:srgbClr val="C00000"/>
                </a:solidFill>
                <a:latin typeface="Cambria" panose="02040503050406030204" pitchFamily="18" charset="0"/>
                <a:ea typeface="Cambria" panose="02040503050406030204" pitchFamily="18" charset="0"/>
              </a:rPr>
              <a:t>.</a:t>
            </a:r>
            <a:endParaRPr lang="en-US" sz="88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21706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9"/>
                                        </p:tgtEl>
                                        <p:attrNameLst>
                                          <p:attrName>r</p:attrName>
                                        </p:attrNameLst>
                                      </p:cBhvr>
                                    </p:animRot>
                                    <p:animRot by="-240000">
                                      <p:cBhvr>
                                        <p:cTn id="27" dur="200" fill="hold">
                                          <p:stCondLst>
                                            <p:cond delay="200"/>
                                          </p:stCondLst>
                                        </p:cTn>
                                        <p:tgtEl>
                                          <p:spTgt spid="9"/>
                                        </p:tgtEl>
                                        <p:attrNameLst>
                                          <p:attrName>r</p:attrName>
                                        </p:attrNameLst>
                                      </p:cBhvr>
                                    </p:animRot>
                                    <p:animRot by="240000">
                                      <p:cBhvr>
                                        <p:cTn id="28" dur="200" fill="hold">
                                          <p:stCondLst>
                                            <p:cond delay="400"/>
                                          </p:stCondLst>
                                        </p:cTn>
                                        <p:tgtEl>
                                          <p:spTgt spid="9"/>
                                        </p:tgtEl>
                                        <p:attrNameLst>
                                          <p:attrName>r</p:attrName>
                                        </p:attrNameLst>
                                      </p:cBhvr>
                                    </p:animRot>
                                    <p:animRot by="-240000">
                                      <p:cBhvr>
                                        <p:cTn id="29" dur="200" fill="hold">
                                          <p:stCondLst>
                                            <p:cond delay="600"/>
                                          </p:stCondLst>
                                        </p:cTn>
                                        <p:tgtEl>
                                          <p:spTgt spid="9"/>
                                        </p:tgtEl>
                                        <p:attrNameLst>
                                          <p:attrName>r</p:attrName>
                                        </p:attrNameLst>
                                      </p:cBhvr>
                                    </p:animRot>
                                    <p:animRot by="120000">
                                      <p:cBhvr>
                                        <p:cTn id="30" dur="200" fill="hold">
                                          <p:stCondLst>
                                            <p:cond delay="800"/>
                                          </p:stCondLst>
                                        </p:cTn>
                                        <p:tgtEl>
                                          <p:spTgt spid="9"/>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15"/>
                                        </p:tgtEl>
                                        <p:attrNameLst>
                                          <p:attrName>r</p:attrName>
                                        </p:attrNameLst>
                                      </p:cBhvr>
                                    </p:animRot>
                                    <p:animRot by="-240000">
                                      <p:cBhvr>
                                        <p:cTn id="33" dur="200" fill="hold">
                                          <p:stCondLst>
                                            <p:cond delay="200"/>
                                          </p:stCondLst>
                                        </p:cTn>
                                        <p:tgtEl>
                                          <p:spTgt spid="15"/>
                                        </p:tgtEl>
                                        <p:attrNameLst>
                                          <p:attrName>r</p:attrName>
                                        </p:attrNameLst>
                                      </p:cBhvr>
                                    </p:animRot>
                                    <p:animRot by="240000">
                                      <p:cBhvr>
                                        <p:cTn id="34" dur="200" fill="hold">
                                          <p:stCondLst>
                                            <p:cond delay="400"/>
                                          </p:stCondLst>
                                        </p:cTn>
                                        <p:tgtEl>
                                          <p:spTgt spid="15"/>
                                        </p:tgtEl>
                                        <p:attrNameLst>
                                          <p:attrName>r</p:attrName>
                                        </p:attrNameLst>
                                      </p:cBhvr>
                                    </p:animRot>
                                    <p:animRot by="-240000">
                                      <p:cBhvr>
                                        <p:cTn id="35" dur="200" fill="hold">
                                          <p:stCondLst>
                                            <p:cond delay="600"/>
                                          </p:stCondLst>
                                        </p:cTn>
                                        <p:tgtEl>
                                          <p:spTgt spid="15"/>
                                        </p:tgtEl>
                                        <p:attrNameLst>
                                          <p:attrName>r</p:attrName>
                                        </p:attrNameLst>
                                      </p:cBhvr>
                                    </p:animRot>
                                    <p:animRot by="120000">
                                      <p:cBhvr>
                                        <p:cTn id="36" dur="200" fill="hold">
                                          <p:stCondLst>
                                            <p:cond delay="800"/>
                                          </p:stCondLst>
                                        </p:cTn>
                                        <p:tgtEl>
                                          <p:spTgt spid="15"/>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21"/>
                                        </p:tgtEl>
                                        <p:attrNameLst>
                                          <p:attrName>r</p:attrName>
                                        </p:attrNameLst>
                                      </p:cBhvr>
                                    </p:animRot>
                                    <p:animRot by="-240000">
                                      <p:cBhvr>
                                        <p:cTn id="39" dur="200" fill="hold">
                                          <p:stCondLst>
                                            <p:cond delay="200"/>
                                          </p:stCondLst>
                                        </p:cTn>
                                        <p:tgtEl>
                                          <p:spTgt spid="21"/>
                                        </p:tgtEl>
                                        <p:attrNameLst>
                                          <p:attrName>r</p:attrName>
                                        </p:attrNameLst>
                                      </p:cBhvr>
                                    </p:animRot>
                                    <p:animRot by="240000">
                                      <p:cBhvr>
                                        <p:cTn id="40" dur="200" fill="hold">
                                          <p:stCondLst>
                                            <p:cond delay="400"/>
                                          </p:stCondLst>
                                        </p:cTn>
                                        <p:tgtEl>
                                          <p:spTgt spid="21"/>
                                        </p:tgtEl>
                                        <p:attrNameLst>
                                          <p:attrName>r</p:attrName>
                                        </p:attrNameLst>
                                      </p:cBhvr>
                                    </p:animRot>
                                    <p:animRot by="-240000">
                                      <p:cBhvr>
                                        <p:cTn id="41" dur="200" fill="hold">
                                          <p:stCondLst>
                                            <p:cond delay="600"/>
                                          </p:stCondLst>
                                        </p:cTn>
                                        <p:tgtEl>
                                          <p:spTgt spid="21"/>
                                        </p:tgtEl>
                                        <p:attrNameLst>
                                          <p:attrName>r</p:attrName>
                                        </p:attrNameLst>
                                      </p:cBhvr>
                                    </p:animRot>
                                    <p:animRot by="120000">
                                      <p:cBhvr>
                                        <p:cTn id="42" dur="200" fill="hold">
                                          <p:stCondLst>
                                            <p:cond delay="800"/>
                                          </p:stCondLst>
                                        </p:cTn>
                                        <p:tgtEl>
                                          <p:spTgt spid="21"/>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left)">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down)">
                                      <p:cBhvr>
                                        <p:cTn id="8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8" grpId="0" animBg="1"/>
      <p:bldP spid="39" grpId="0" animBg="1"/>
      <p:bldP spid="41" grpId="0" animBg="1"/>
      <p:bldP spid="42" grpId="0" animBg="1"/>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8"/>
            <a:ext cx="11073655" cy="701249"/>
            <a:chOff x="7055427" y="1629296"/>
            <a:chExt cx="4741382" cy="288731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2407747"/>
            </a:xfrm>
            <a:prstGeom prst="rect">
              <a:avLst/>
            </a:prstGeom>
            <a:noFill/>
          </p:spPr>
          <p:txBody>
            <a:bodyPr wrap="square" rtlCol="0">
              <a:spAutoFit/>
            </a:bodyPr>
            <a:lstStyle/>
            <a:p>
              <a:pPr algn="ctr"/>
              <a:r>
                <a:rPr lang="en-US" sz="3200" b="1" smtClean="0">
                  <a:latin typeface="Cambria" panose="02040503050406030204" pitchFamily="18" charset="0"/>
                  <a:ea typeface="Cambria" panose="02040503050406030204" pitchFamily="18" charset="0"/>
                </a:rPr>
                <a:t>Vì sao những cách sau không phù hợp?</a:t>
              </a:r>
              <a:endParaRPr lang="en-US" sz="3200" b="1">
                <a:latin typeface="Cambria" panose="02040503050406030204" pitchFamily="18" charset="0"/>
                <a:ea typeface="Cambria" panose="02040503050406030204" pitchFamily="18" charset="0"/>
              </a:endParaRPr>
            </a:p>
          </p:txBody>
        </p:sp>
      </p:grpSp>
      <p:grpSp>
        <p:nvGrpSpPr>
          <p:cNvPr id="12" name="Group 11"/>
          <p:cNvGrpSpPr/>
          <p:nvPr/>
        </p:nvGrpSpPr>
        <p:grpSpPr>
          <a:xfrm>
            <a:off x="725401" y="1210991"/>
            <a:ext cx="4095110" cy="1424710"/>
            <a:chOff x="437702" y="1116338"/>
            <a:chExt cx="4095110" cy="1424710"/>
          </a:xfrm>
        </p:grpSpPr>
        <p:sp>
          <p:nvSpPr>
            <p:cNvPr id="13"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4" name="TextBox 13"/>
            <p:cNvSpPr txBox="1"/>
            <p:nvPr/>
          </p:nvSpPr>
          <p:spPr>
            <a:xfrm>
              <a:off x="532359" y="1156053"/>
              <a:ext cx="3935138" cy="1384995"/>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c. Chỉ trò chuyện với người quen khi đến môi trường mới.</a:t>
              </a:r>
              <a:endParaRPr lang="en-US" sz="2800">
                <a:latin typeface="Cambria" panose="02040503050406030204" pitchFamily="18" charset="0"/>
                <a:ea typeface="Cambria" panose="02040503050406030204" pitchFamily="18" charset="0"/>
              </a:endParaRPr>
            </a:p>
          </p:txBody>
        </p:sp>
      </p:grpSp>
      <p:grpSp>
        <p:nvGrpSpPr>
          <p:cNvPr id="18" name="Group 17"/>
          <p:cNvGrpSpPr/>
          <p:nvPr/>
        </p:nvGrpSpPr>
        <p:grpSpPr>
          <a:xfrm>
            <a:off x="764273" y="2886797"/>
            <a:ext cx="4095110" cy="1391732"/>
            <a:chOff x="437702" y="1116338"/>
            <a:chExt cx="4095110" cy="1391732"/>
          </a:xfrm>
        </p:grpSpPr>
        <p:sp>
          <p:nvSpPr>
            <p:cNvPr id="19"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0" name="TextBox 19"/>
            <p:cNvSpPr txBox="1"/>
            <p:nvPr/>
          </p:nvSpPr>
          <p:spPr>
            <a:xfrm>
              <a:off x="662988" y="1358537"/>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e. Liên tục kể với bạn về bản thân mình.</a:t>
              </a:r>
              <a:endParaRPr lang="en-US" sz="2800">
                <a:latin typeface="Cambria" panose="02040503050406030204" pitchFamily="18" charset="0"/>
                <a:ea typeface="Cambria" panose="02040503050406030204" pitchFamily="18" charset="0"/>
              </a:endParaRPr>
            </a:p>
          </p:txBody>
        </p:sp>
      </p:grpSp>
      <p:grpSp>
        <p:nvGrpSpPr>
          <p:cNvPr id="24" name="Group 23"/>
          <p:cNvGrpSpPr/>
          <p:nvPr/>
        </p:nvGrpSpPr>
        <p:grpSpPr>
          <a:xfrm>
            <a:off x="695645" y="4595581"/>
            <a:ext cx="4232366" cy="1331639"/>
            <a:chOff x="413285" y="1155527"/>
            <a:chExt cx="4119527" cy="1331639"/>
          </a:xfrm>
        </p:grpSpPr>
        <p:sp>
          <p:nvSpPr>
            <p:cNvPr id="25" name="矩形: 圆角 11">
              <a:extLst>
                <a:ext uri="{FF2B5EF4-FFF2-40B4-BE49-F238E27FC236}">
                  <a16:creationId xmlns:a16="http://schemas.microsoft.com/office/drawing/2014/main" id="{3ACF7974-899B-4EB0-B7ED-143926AC71B9}"/>
                </a:ext>
              </a:extLst>
            </p:cNvPr>
            <p:cNvSpPr/>
            <p:nvPr/>
          </p:nvSpPr>
          <p:spPr>
            <a:xfrm>
              <a:off x="437702" y="1155527"/>
              <a:ext cx="4095110" cy="1331639"/>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6E9FD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6" name="TextBox 25"/>
            <p:cNvSpPr txBox="1"/>
            <p:nvPr/>
          </p:nvSpPr>
          <p:spPr>
            <a:xfrm>
              <a:off x="413285" y="1250912"/>
              <a:ext cx="4081691"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 Luôn tỏ ra mình là người thông minh, tài giỏi. </a:t>
              </a:r>
              <a:endParaRPr lang="en-US" sz="2800">
                <a:latin typeface="Cambria" panose="02040503050406030204" pitchFamily="18" charset="0"/>
                <a:ea typeface="Cambria" panose="02040503050406030204" pitchFamily="18" charset="0"/>
              </a:endParaRPr>
            </a:p>
          </p:txBody>
        </p:sp>
      </p:grpSp>
      <p:sp>
        <p:nvSpPr>
          <p:cNvPr id="27" name="Right Arrow 26"/>
          <p:cNvSpPr/>
          <p:nvPr/>
        </p:nvSpPr>
        <p:spPr>
          <a:xfrm>
            <a:off x="5110671" y="1871937"/>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153C45A-B5D6-449D-95DE-B5F4E0CA7A2A}"/>
              </a:ext>
            </a:extLst>
          </p:cNvPr>
          <p:cNvSpPr txBox="1"/>
          <p:nvPr/>
        </p:nvSpPr>
        <p:spPr>
          <a:xfrm>
            <a:off x="5881588" y="1380398"/>
            <a:ext cx="5888049" cy="1329327"/>
          </a:xfrm>
          <a:prstGeom prst="roundRect">
            <a:avLst>
              <a:gd name="adj" fmla="val 17994"/>
            </a:avLst>
          </a:prstGeom>
          <a:solidFill>
            <a:schemeClr val="bg1"/>
          </a:solidFill>
          <a:ln w="38100">
            <a:solidFill>
              <a:srgbClr val="FFEF00"/>
            </a:solidFill>
            <a:prstDash val="lgDash"/>
          </a:ln>
        </p:spPr>
        <p:txBody>
          <a:bodyPr wrap="square" rtlCol="0">
            <a:spAutoFit/>
          </a:bodyPr>
          <a:lstStyle/>
          <a:p>
            <a:pPr algn="just">
              <a:lnSpc>
                <a:spcPct val="85000"/>
              </a:lnSpc>
            </a:pPr>
            <a:r>
              <a:rPr lang="vi-VN" sz="2800">
                <a:solidFill>
                  <a:srgbClr val="C00000"/>
                </a:solidFill>
                <a:latin typeface="Cambria" panose="02040503050406030204" pitchFamily="18" charset="0"/>
                <a:ea typeface="Cambria" panose="02040503050406030204" pitchFamily="18" charset="0"/>
              </a:rPr>
              <a:t>Việc chỉ trò chuyện với người mới sẽ khiến mối quan hệ bạn bè không được mở </a:t>
            </a:r>
            <a:r>
              <a:rPr lang="vi-VN" sz="2800" smtClean="0">
                <a:solidFill>
                  <a:srgbClr val="C00000"/>
                </a:solidFill>
                <a:latin typeface="Cambria" panose="02040503050406030204" pitchFamily="18" charset="0"/>
                <a:ea typeface="Cambria" panose="02040503050406030204" pitchFamily="18" charset="0"/>
              </a:rPr>
              <a:t>rộng</a:t>
            </a:r>
            <a:r>
              <a:rPr lang="en-US" sz="2800" smtClean="0">
                <a:solidFill>
                  <a:srgbClr val="C00000"/>
                </a:solidFill>
                <a:latin typeface="Cambria" panose="02040503050406030204" pitchFamily="18" charset="0"/>
                <a:ea typeface="Cambria" panose="02040503050406030204" pitchFamily="18" charset="0"/>
              </a:rPr>
              <a:t>.</a:t>
            </a:r>
            <a:endParaRPr lang="en-US" sz="80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9" name="Right Arrow 28"/>
          <p:cNvSpPr/>
          <p:nvPr/>
        </p:nvSpPr>
        <p:spPr>
          <a:xfrm>
            <a:off x="4992896" y="3621763"/>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153C45A-B5D6-449D-95DE-B5F4E0CA7A2A}"/>
              </a:ext>
            </a:extLst>
          </p:cNvPr>
          <p:cNvSpPr txBox="1"/>
          <p:nvPr/>
        </p:nvSpPr>
        <p:spPr>
          <a:xfrm>
            <a:off x="5763814" y="2962956"/>
            <a:ext cx="5888049" cy="1329327"/>
          </a:xfrm>
          <a:prstGeom prst="roundRect">
            <a:avLst>
              <a:gd name="adj" fmla="val 17994"/>
            </a:avLst>
          </a:prstGeom>
          <a:solidFill>
            <a:schemeClr val="bg1"/>
          </a:solidFill>
          <a:ln w="38100">
            <a:solidFill>
              <a:srgbClr val="FF99CC"/>
            </a:solidFill>
            <a:prstDash val="lgDash"/>
          </a:ln>
        </p:spPr>
        <p:txBody>
          <a:bodyPr wrap="square" rtlCol="0">
            <a:spAutoFit/>
          </a:bodyPr>
          <a:lstStyle/>
          <a:p>
            <a:pPr algn="just">
              <a:lnSpc>
                <a:spcPct val="85000"/>
              </a:lnSpc>
            </a:pPr>
            <a:r>
              <a:rPr lang="vi-VN" sz="2800" dirty="0">
                <a:solidFill>
                  <a:srgbClr val="FF0066"/>
                </a:solidFill>
                <a:latin typeface="Cambria" panose="02040503050406030204" pitchFamily="18" charset="0"/>
                <a:ea typeface="Cambria" panose="02040503050406030204" pitchFamily="18" charset="0"/>
              </a:rPr>
              <a:t>Việc liên tục kể về bản thân khiến cho người khác không có cơ hội giới thiệu về bản </a:t>
            </a:r>
            <a:r>
              <a:rPr lang="vi-VN" sz="2800" dirty="0" smtClean="0">
                <a:solidFill>
                  <a:srgbClr val="FF0066"/>
                </a:solidFill>
                <a:latin typeface="Cambria" panose="02040503050406030204" pitchFamily="18" charset="0"/>
                <a:ea typeface="Cambria" panose="02040503050406030204" pitchFamily="18" charset="0"/>
              </a:rPr>
              <a:t>thân</a:t>
            </a:r>
            <a:r>
              <a:rPr lang="en-US" sz="2800" dirty="0" smtClean="0">
                <a:solidFill>
                  <a:srgbClr val="FF0066"/>
                </a:solidFill>
                <a:latin typeface="Cambria" panose="02040503050406030204" pitchFamily="18" charset="0"/>
                <a:ea typeface="Cambria" panose="02040503050406030204" pitchFamily="18" charset="0"/>
              </a:rPr>
              <a:t>.</a:t>
            </a:r>
            <a:endParaRPr lang="en-US" sz="13800" b="1" dirty="0">
              <a:solidFill>
                <a:srgbClr val="FF0066"/>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1" name="Right Arrow 30"/>
          <p:cNvSpPr/>
          <p:nvPr/>
        </p:nvSpPr>
        <p:spPr>
          <a:xfrm>
            <a:off x="5084544" y="5225629"/>
            <a:ext cx="653143" cy="14599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153C45A-B5D6-449D-95DE-B5F4E0CA7A2A}"/>
              </a:ext>
            </a:extLst>
          </p:cNvPr>
          <p:cNvSpPr txBox="1"/>
          <p:nvPr/>
        </p:nvSpPr>
        <p:spPr>
          <a:xfrm>
            <a:off x="5881588" y="4690966"/>
            <a:ext cx="5888049" cy="1329327"/>
          </a:xfrm>
          <a:prstGeom prst="roundRect">
            <a:avLst>
              <a:gd name="adj" fmla="val 17994"/>
            </a:avLst>
          </a:prstGeom>
          <a:solidFill>
            <a:schemeClr val="bg1"/>
          </a:solidFill>
          <a:ln w="38100">
            <a:solidFill>
              <a:srgbClr val="336699"/>
            </a:solidFill>
            <a:prstDash val="lgDash"/>
          </a:ln>
        </p:spPr>
        <p:txBody>
          <a:bodyPr wrap="square" rtlCol="0">
            <a:spAutoFit/>
          </a:bodyPr>
          <a:lstStyle/>
          <a:p>
            <a:pPr algn="just">
              <a:lnSpc>
                <a:spcPct val="85000"/>
              </a:lnSpc>
            </a:pPr>
            <a:r>
              <a:rPr lang="vi-VN" sz="2800" dirty="0">
                <a:solidFill>
                  <a:srgbClr val="336699"/>
                </a:solidFill>
                <a:latin typeface="Cambria" panose="02040503050406030204" pitchFamily="18" charset="0"/>
                <a:ea typeface="Cambria" panose="02040503050406030204" pitchFamily="18" charset="0"/>
              </a:rPr>
              <a:t>Việc luôn tỏ ra mình thông minh, tài giỏi khiến cho bản thân trở thành một người tự kiêu, ngạo </a:t>
            </a:r>
            <a:r>
              <a:rPr lang="vi-VN" sz="2800" dirty="0" smtClean="0">
                <a:solidFill>
                  <a:srgbClr val="336699"/>
                </a:solidFill>
                <a:latin typeface="Cambria" panose="02040503050406030204" pitchFamily="18" charset="0"/>
                <a:ea typeface="Cambria" panose="02040503050406030204" pitchFamily="18" charset="0"/>
              </a:rPr>
              <a:t>mạn</a:t>
            </a:r>
            <a:r>
              <a:rPr lang="en-US" sz="2800" dirty="0" smtClean="0">
                <a:solidFill>
                  <a:srgbClr val="336699"/>
                </a:solidFill>
                <a:latin typeface="Cambria" panose="02040503050406030204" pitchFamily="18" charset="0"/>
                <a:ea typeface="Cambria" panose="02040503050406030204" pitchFamily="18" charset="0"/>
              </a:rPr>
              <a:t>.</a:t>
            </a:r>
            <a:endParaRPr lang="en-US" sz="13800" b="1" dirty="0">
              <a:solidFill>
                <a:srgbClr val="336699"/>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819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9" name="Group 8"/>
          <p:cNvGrpSpPr/>
          <p:nvPr/>
        </p:nvGrpSpPr>
        <p:grpSpPr>
          <a:xfrm>
            <a:off x="542437" y="1467955"/>
            <a:ext cx="11215084" cy="1309333"/>
            <a:chOff x="352697" y="1737358"/>
            <a:chExt cx="11215084" cy="2430985"/>
          </a:xfrm>
        </p:grpSpPr>
        <p:sp>
          <p:nvSpPr>
            <p:cNvPr id="5" name="Rounded Rectangle 4"/>
            <p:cNvSpPr/>
            <p:nvPr/>
          </p:nvSpPr>
          <p:spPr>
            <a:xfrm>
              <a:off x="352697" y="1737360"/>
              <a:ext cx="11215084" cy="2430983"/>
            </a:xfrm>
            <a:prstGeom prst="roundRect">
              <a:avLst/>
            </a:prstGeom>
            <a:solidFill>
              <a:schemeClr val="accent1">
                <a:lumMod val="60000"/>
                <a:lumOff val="40000"/>
              </a:schemeClr>
            </a:solid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CD4DF022-03B6-2C13-C899-C3F0C93339E7}"/>
                </a:ext>
              </a:extLst>
            </p:cNvPr>
            <p:cNvSpPr txBox="1"/>
            <p:nvPr/>
          </p:nvSpPr>
          <p:spPr>
            <a:xfrm>
              <a:off x="352697" y="1737358"/>
              <a:ext cx="11154428" cy="2400033"/>
            </a:xfrm>
            <a:prstGeom prst="rect">
              <a:avLst/>
            </a:prstGeom>
            <a:noFill/>
          </p:spPr>
          <p:txBody>
            <a:bodyPr wrap="square" rtlCol="0">
              <a:spAutoFit/>
            </a:bodyPr>
            <a:lstStyle/>
            <a:p>
              <a:pPr algn="just"/>
              <a:r>
                <a:rPr lang="en-US" sz="2600" i="1" smtClean="0">
                  <a:latin typeface="Cambria" panose="02040503050406030204" pitchFamily="18" charset="0"/>
                  <a:ea typeface="Cambria" panose="02040503050406030204" pitchFamily="18" charset="0"/>
                </a:rPr>
                <a:t>a. Cả nhà Linh đi nghỉ mát với gia đình cá cô chú cùng cơ quan của bố. Ở đó, có rất nhiều bạn cùng lứa tuổi nhưng Linh cảm thấy không thoải mái và tỏ ra không thích chơi cùng các bạn.</a:t>
              </a:r>
              <a:endParaRPr lang="en-US" sz="2600" i="1">
                <a:latin typeface="Cambria" panose="02040503050406030204" pitchFamily="18" charset="0"/>
                <a:ea typeface="Cambria" panose="02040503050406030204" pitchFamily="18" charset="0"/>
              </a:endParaRPr>
            </a:p>
          </p:txBody>
        </p:sp>
      </p:grpSp>
      <p:grpSp>
        <p:nvGrpSpPr>
          <p:cNvPr id="10" name="Group 9"/>
          <p:cNvGrpSpPr/>
          <p:nvPr/>
        </p:nvGrpSpPr>
        <p:grpSpPr>
          <a:xfrm>
            <a:off x="518224" y="2910764"/>
            <a:ext cx="11215084" cy="1292662"/>
            <a:chOff x="352697" y="1737358"/>
            <a:chExt cx="11215084" cy="2400033"/>
          </a:xfrm>
        </p:grpSpPr>
        <p:sp>
          <p:nvSpPr>
            <p:cNvPr id="11" name="Rounded Rectangle 10"/>
            <p:cNvSpPr/>
            <p:nvPr/>
          </p:nvSpPr>
          <p:spPr>
            <a:xfrm>
              <a:off x="352697" y="1737360"/>
              <a:ext cx="11215084" cy="2273193"/>
            </a:xfrm>
            <a:prstGeom prst="roundRect">
              <a:avLst/>
            </a:prstGeom>
            <a:solidFill>
              <a:schemeClr val="accent2">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CD4DF022-03B6-2C13-C899-C3F0C93339E7}"/>
                </a:ext>
              </a:extLst>
            </p:cNvPr>
            <p:cNvSpPr txBox="1"/>
            <p:nvPr/>
          </p:nvSpPr>
          <p:spPr>
            <a:xfrm>
              <a:off x="352697" y="1737358"/>
              <a:ext cx="11154428" cy="2400033"/>
            </a:xfrm>
            <a:prstGeom prst="rect">
              <a:avLst/>
            </a:prstGeom>
            <a:noFill/>
          </p:spPr>
          <p:txBody>
            <a:bodyPr wrap="square" rtlCol="0">
              <a:spAutoFit/>
            </a:bodyPr>
            <a:lstStyle/>
            <a:p>
              <a:pPr algn="just"/>
              <a:r>
                <a:rPr lang="en-US" sz="2600" i="1" smtClean="0">
                  <a:latin typeface="Cambria" panose="02040503050406030204" pitchFamily="18" charset="0"/>
                  <a:ea typeface="Cambria" panose="02040503050406030204" pitchFamily="18" charset="0"/>
                </a:rPr>
                <a:t>b. Nghỉ hè, Tuấn được bố mẹ cho về quê thăm ông bà. Thấy các bạn ở quê chơi nhiều trò chơi rất vui và lạ, Tuấn chủ động làm quen và nhờ các bạn hướng dẫn để cùng chơi. </a:t>
              </a:r>
              <a:endParaRPr lang="en-US" sz="2600" i="1">
                <a:latin typeface="Cambria" panose="02040503050406030204" pitchFamily="18" charset="0"/>
                <a:ea typeface="Cambria" panose="02040503050406030204" pitchFamily="18" charset="0"/>
              </a:endParaRPr>
            </a:p>
          </p:txBody>
        </p:sp>
      </p:grpSp>
      <p:grpSp>
        <p:nvGrpSpPr>
          <p:cNvPr id="13" name="Group 12"/>
          <p:cNvGrpSpPr/>
          <p:nvPr/>
        </p:nvGrpSpPr>
        <p:grpSpPr>
          <a:xfrm>
            <a:off x="507008" y="4247480"/>
            <a:ext cx="11215084" cy="994697"/>
            <a:chOff x="352697" y="1737359"/>
            <a:chExt cx="11215084" cy="1846813"/>
          </a:xfrm>
        </p:grpSpPr>
        <p:sp>
          <p:nvSpPr>
            <p:cNvPr id="14" name="Rounded Rectangle 13"/>
            <p:cNvSpPr/>
            <p:nvPr/>
          </p:nvSpPr>
          <p:spPr>
            <a:xfrm>
              <a:off x="352697" y="1737359"/>
              <a:ext cx="11215084" cy="1846813"/>
            </a:xfrm>
            <a:prstGeom prst="roundRect">
              <a:avLst/>
            </a:prstGeom>
            <a:solidFill>
              <a:schemeClr val="accent6">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CD4DF022-03B6-2C13-C899-C3F0C93339E7}"/>
                </a:ext>
              </a:extLst>
            </p:cNvPr>
            <p:cNvSpPr txBox="1"/>
            <p:nvPr/>
          </p:nvSpPr>
          <p:spPr>
            <a:xfrm>
              <a:off x="352697" y="1776547"/>
              <a:ext cx="11154428" cy="1657165"/>
            </a:xfrm>
            <a:prstGeom prst="rect">
              <a:avLst/>
            </a:prstGeom>
            <a:noFill/>
          </p:spPr>
          <p:txBody>
            <a:bodyPr wrap="square" rtlCol="0">
              <a:spAutoFit/>
            </a:bodyPr>
            <a:lstStyle/>
            <a:p>
              <a:pPr algn="just"/>
              <a:r>
                <a:rPr lang="en-US" sz="2600" i="1" smtClean="0">
                  <a:latin typeface="Cambria" panose="02040503050406030204" pitchFamily="18" charset="0"/>
                  <a:ea typeface="Cambria" panose="02040503050406030204" pitchFamily="18" charset="0"/>
                </a:rPr>
                <a:t>c. Tâm cùng mẹ đến chơi nhà cô Hoa. Cô có con gái bằng tuổi Tâm. Vì là lần đầu đến chơi nên Tâm chỉ dám thì thầm hỏi mẹ về bạn ấy.</a:t>
              </a:r>
              <a:endParaRPr lang="en-US" sz="2600" i="1">
                <a:latin typeface="Cambria" panose="02040503050406030204" pitchFamily="18" charset="0"/>
                <a:ea typeface="Cambria" panose="02040503050406030204" pitchFamily="18" charset="0"/>
              </a:endParaRPr>
            </a:p>
          </p:txBody>
        </p:sp>
      </p:grpSp>
      <p:grpSp>
        <p:nvGrpSpPr>
          <p:cNvPr id="16" name="Group 15"/>
          <p:cNvGrpSpPr/>
          <p:nvPr/>
        </p:nvGrpSpPr>
        <p:grpSpPr>
          <a:xfrm>
            <a:off x="492540" y="5341482"/>
            <a:ext cx="11215084" cy="1292662"/>
            <a:chOff x="352697" y="1737358"/>
            <a:chExt cx="11215084" cy="2400032"/>
          </a:xfrm>
        </p:grpSpPr>
        <p:sp>
          <p:nvSpPr>
            <p:cNvPr id="17" name="Rounded Rectangle 16"/>
            <p:cNvSpPr/>
            <p:nvPr/>
          </p:nvSpPr>
          <p:spPr>
            <a:xfrm>
              <a:off x="352697" y="1737360"/>
              <a:ext cx="11215084" cy="2400030"/>
            </a:xfrm>
            <a:prstGeom prst="roundRect">
              <a:avLst/>
            </a:prstGeom>
            <a:solidFill>
              <a:srgbClr val="BA8CDC"/>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a:extLst>
                <a:ext uri="{FF2B5EF4-FFF2-40B4-BE49-F238E27FC236}">
                  <a16:creationId xmlns:a16="http://schemas.microsoft.com/office/drawing/2014/main" id="{CD4DF022-03B6-2C13-C899-C3F0C93339E7}"/>
                </a:ext>
              </a:extLst>
            </p:cNvPr>
            <p:cNvSpPr txBox="1"/>
            <p:nvPr/>
          </p:nvSpPr>
          <p:spPr>
            <a:xfrm>
              <a:off x="352697" y="1737358"/>
              <a:ext cx="11154428" cy="2400032"/>
            </a:xfrm>
            <a:prstGeom prst="rect">
              <a:avLst/>
            </a:prstGeom>
            <a:noFill/>
          </p:spPr>
          <p:txBody>
            <a:bodyPr wrap="square" rtlCol="0">
              <a:spAutoFit/>
            </a:bodyPr>
            <a:lstStyle/>
            <a:p>
              <a:pPr algn="just"/>
              <a:r>
                <a:rPr lang="en-US" sz="2600" i="1" smtClean="0">
                  <a:latin typeface="Cambria" panose="02040503050406030204" pitchFamily="18" charset="0"/>
                  <a:ea typeface="Cambria" panose="02040503050406030204" pitchFamily="18" charset="0"/>
                </a:rPr>
                <a:t>d. Mặc dù là thành viên mới tham gia vào câu lạc bộ bóng đá nhưng Thanh không ngại giới thiệu bản thân và cùng trao đổi về chủ đề bóng đá với các bạn một cách vui vẻ.</a:t>
              </a:r>
              <a:endParaRPr lang="en-US" sz="2600" i="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58520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9" name="Group 8"/>
          <p:cNvGrpSpPr/>
          <p:nvPr/>
        </p:nvGrpSpPr>
        <p:grpSpPr>
          <a:xfrm>
            <a:off x="542437" y="1467955"/>
            <a:ext cx="11215084" cy="1554482"/>
            <a:chOff x="352697" y="1737358"/>
            <a:chExt cx="11215084" cy="1554482"/>
          </a:xfrm>
        </p:grpSpPr>
        <p:sp>
          <p:nvSpPr>
            <p:cNvPr id="5" name="Rounded Rectangle 4"/>
            <p:cNvSpPr/>
            <p:nvPr/>
          </p:nvSpPr>
          <p:spPr>
            <a:xfrm>
              <a:off x="352697" y="1737359"/>
              <a:ext cx="11215084" cy="1554481"/>
            </a:xfrm>
            <a:prstGeom prst="roundRect">
              <a:avLst/>
            </a:prstGeom>
            <a:solidFill>
              <a:schemeClr val="accent1">
                <a:lumMod val="60000"/>
                <a:lumOff val="40000"/>
              </a:schemeClr>
            </a:solidFill>
            <a:ln w="28575">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dirty="0" smtClean="0">
                  <a:latin typeface="Cambria" panose="02040503050406030204" pitchFamily="18" charset="0"/>
                  <a:ea typeface="Cambria" panose="02040503050406030204" pitchFamily="18" charset="0"/>
                </a:rPr>
                <a:t>a. </a:t>
              </a:r>
              <a:r>
                <a:rPr lang="en-US" sz="3000" i="1" dirty="0" err="1" smtClean="0">
                  <a:latin typeface="Cambria" panose="02040503050406030204" pitchFamily="18" charset="0"/>
                  <a:ea typeface="Cambria" panose="02040503050406030204" pitchFamily="18" charset="0"/>
                </a:rPr>
                <a:t>Cả</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nhà</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Linh</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đi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nghỉ</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mát</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với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gia</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đình</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các</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cô</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chú</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cùng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cơ</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quan</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của</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bố</a:t>
              </a:r>
              <a:r>
                <a:rPr lang="en-US" sz="3000" i="1" dirty="0" smtClean="0">
                  <a:latin typeface="Cambria" panose="02040503050406030204" pitchFamily="18" charset="0"/>
                  <a:ea typeface="Cambria" panose="02040503050406030204" pitchFamily="18" charset="0"/>
                </a:rPr>
                <a:t>. Ở </a:t>
              </a:r>
              <a:r>
                <a:rPr lang="en-US" sz="3000" i="1" dirty="0" err="1" smtClean="0">
                  <a:latin typeface="Cambria" panose="02040503050406030204" pitchFamily="18" charset="0"/>
                  <a:ea typeface="Cambria" panose="02040503050406030204" pitchFamily="18" charset="0"/>
                </a:rPr>
                <a:t>đó</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có</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rất</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nhiều</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bạn</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cùng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lứa</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tuổi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nhưng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Linh</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cảm</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thấy</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không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thoải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mái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và</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tỏ</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ra</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không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thích</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chơi</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cùng</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các</a:t>
              </a:r>
              <a:r>
                <a:rPr lang="en-US" sz="3000" i="1" dirty="0" smtClean="0">
                  <a:latin typeface="Cambria" panose="02040503050406030204" pitchFamily="18" charset="0"/>
                  <a:ea typeface="Cambria" panose="02040503050406030204" pitchFamily="18" charset="0"/>
                </a:rPr>
                <a:t> </a:t>
              </a:r>
              <a:r>
                <a:rPr lang="en-US" sz="3000" i="1" dirty="0" err="1" smtClean="0">
                  <a:latin typeface="Cambria" panose="02040503050406030204" pitchFamily="18" charset="0"/>
                  <a:ea typeface="Cambria" panose="02040503050406030204" pitchFamily="18" charset="0"/>
                </a:rPr>
                <a:t>bạn</a:t>
              </a:r>
              <a:r>
                <a:rPr lang="en-US" sz="3000" i="1" dirty="0" smtClean="0">
                  <a:latin typeface="Cambria" panose="02040503050406030204" pitchFamily="18" charset="0"/>
                  <a:ea typeface="Cambria" panose="02040503050406030204" pitchFamily="18" charset="0"/>
                </a:rPr>
                <a:t>.</a:t>
              </a:r>
              <a:endParaRPr lang="en-US" sz="3000" i="1" dirty="0">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764273" y="3352890"/>
            <a:ext cx="10742852" cy="2851011"/>
          </a:xfrm>
          <a:prstGeom prst="roundRect">
            <a:avLst>
              <a:gd name="adj" fmla="val 17994"/>
            </a:avLst>
          </a:prstGeom>
          <a:noFill/>
          <a:ln w="38100">
            <a:solidFill>
              <a:srgbClr val="FF0066"/>
            </a:solidFill>
            <a:prstDash val="lgDash"/>
          </a:ln>
        </p:spPr>
        <p:txBody>
          <a:bodyPr wrap="square" rtlCol="0">
            <a:spAutoFit/>
          </a:bodyPr>
          <a:lstStyle/>
          <a:p>
            <a:pPr algn="just"/>
            <a:r>
              <a:rPr lang="en-US" sz="3200" b="1">
                <a:solidFill>
                  <a:srgbClr val="336699"/>
                </a:solidFill>
                <a:latin typeface="Cambria" panose="02040503050406030204" pitchFamily="18" charset="0"/>
                <a:ea typeface="Cambria" panose="02040503050406030204" pitchFamily="18" charset="0"/>
              </a:rPr>
              <a:t>Bạn Linh khó thiết lập quan hệ bạn bè do chưa thân thiện, hoà đồng với các bạn trong cùng chuyến </a:t>
            </a:r>
            <a:r>
              <a:rPr lang="en-US" sz="3200" b="1" smtClean="0">
                <a:solidFill>
                  <a:srgbClr val="336699"/>
                </a:solidFill>
                <a:latin typeface="Cambria" panose="02040503050406030204" pitchFamily="18" charset="0"/>
                <a:ea typeface="Cambria" panose="02040503050406030204" pitchFamily="18" charset="0"/>
              </a:rPr>
              <a:t>đi. </a:t>
            </a:r>
            <a:r>
              <a:rPr lang="vi-VN" sz="3200" b="1">
                <a:solidFill>
                  <a:srgbClr val="336699"/>
                </a:solidFill>
                <a:latin typeface="Cambria" panose="02040503050406030204" pitchFamily="18" charset="0"/>
                <a:ea typeface="Cambria" panose="02040503050406030204" pitchFamily="18" charset="0"/>
              </a:rPr>
              <a:t>Bạn ấy cứ tiếp tục như vậy sẽ khiến cho bản thân cảm thấy chán nản trong suốt kì nghỉ mát vì không có bạn chơi </a:t>
            </a:r>
            <a:r>
              <a:rPr lang="vi-VN" sz="3200" b="1" smtClean="0">
                <a:solidFill>
                  <a:srgbClr val="336699"/>
                </a:solidFill>
                <a:latin typeface="Cambria" panose="02040503050406030204" pitchFamily="18" charset="0"/>
                <a:ea typeface="Cambria" panose="02040503050406030204" pitchFamily="18" charset="0"/>
              </a:rPr>
              <a:t>cùng</a:t>
            </a:r>
            <a:r>
              <a:rPr lang="en-US" sz="3200" b="1" smtClean="0">
                <a:solidFill>
                  <a:srgbClr val="336699"/>
                </a:solidFill>
                <a:latin typeface="Cambria" panose="02040503050406030204" pitchFamily="18" charset="0"/>
                <a:ea typeface="Cambria" panose="02040503050406030204" pitchFamily="18" charset="0"/>
              </a:rPr>
              <a:t>.</a:t>
            </a:r>
            <a:endParaRPr lang="en-US" sz="3200" b="1">
              <a:solidFill>
                <a:srgbClr val="3366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300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10" name="Group 9"/>
          <p:cNvGrpSpPr/>
          <p:nvPr/>
        </p:nvGrpSpPr>
        <p:grpSpPr>
          <a:xfrm>
            <a:off x="528157" y="1614729"/>
            <a:ext cx="11215084" cy="1554482"/>
            <a:chOff x="352697" y="1737358"/>
            <a:chExt cx="11215084" cy="1554482"/>
          </a:xfrm>
        </p:grpSpPr>
        <p:sp>
          <p:nvSpPr>
            <p:cNvPr id="11" name="Rounded Rectangle 10"/>
            <p:cNvSpPr/>
            <p:nvPr/>
          </p:nvSpPr>
          <p:spPr>
            <a:xfrm>
              <a:off x="352697" y="1737359"/>
              <a:ext cx="11215084" cy="1554481"/>
            </a:xfrm>
            <a:prstGeom prst="roundRect">
              <a:avLst/>
            </a:prstGeom>
            <a:solidFill>
              <a:schemeClr val="accent2">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smtClean="0">
                  <a:latin typeface="Cambria" panose="02040503050406030204" pitchFamily="18" charset="0"/>
                  <a:ea typeface="Cambria" panose="02040503050406030204" pitchFamily="18" charset="0"/>
                </a:rPr>
                <a:t>b. Nghỉ hè, Tuấn được bố mẹ cho về quê thăm ông bà. Thấy các bạn ở quê chơi nhiều trò chơi rất vui và lạ, Tuấn chủ động làm quen và nhờ các bạn hướng dẫn để cùng chơi. </a:t>
              </a:r>
              <a:endParaRPr lang="en-US" sz="3000" i="1">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764273" y="3352890"/>
            <a:ext cx="10742852" cy="2851011"/>
          </a:xfrm>
          <a:prstGeom prst="roundRect">
            <a:avLst>
              <a:gd name="adj" fmla="val 17994"/>
            </a:avLst>
          </a:prstGeom>
          <a:noFill/>
          <a:ln w="38100">
            <a:solidFill>
              <a:srgbClr val="FF0066"/>
            </a:solidFill>
            <a:prstDash val="lgDash"/>
          </a:ln>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Với việc chủ động làm quen và bắt chuyện, bạn Tuấn đã biết cách thiết lập quan hệ bạn bè khi đến với một môi trường mới</a:t>
            </a:r>
            <a:r>
              <a:rPr lang="en-US" sz="3200" b="1" smtClean="0">
                <a:solidFill>
                  <a:srgbClr val="002060"/>
                </a:solidFill>
                <a:latin typeface="Cambria" panose="02040503050406030204" pitchFamily="18" charset="0"/>
                <a:ea typeface="Cambria" panose="02040503050406030204" pitchFamily="18" charset="0"/>
              </a:rPr>
              <a:t>. </a:t>
            </a:r>
            <a:r>
              <a:rPr lang="vi-VN" sz="3200" b="1">
                <a:solidFill>
                  <a:srgbClr val="002060"/>
                </a:solidFill>
                <a:latin typeface="Cambria" panose="02040503050406030204" pitchFamily="18" charset="0"/>
                <a:ea typeface="Cambria" panose="02040503050406030204" pitchFamily="18" charset="0"/>
              </a:rPr>
              <a:t>Hành động của Tuấn giúp bạn ấy có thêm nhiều bạn mới. Hơn nữa, bạn ấy cũng sẽ được các bạn mới hướng dẫn chơi những trò chơi mới lạ, hấp dẫn.</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3118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13" name="Group 12"/>
          <p:cNvGrpSpPr/>
          <p:nvPr/>
        </p:nvGrpSpPr>
        <p:grpSpPr>
          <a:xfrm>
            <a:off x="482549" y="1574380"/>
            <a:ext cx="11215084" cy="1154595"/>
            <a:chOff x="352697" y="1737359"/>
            <a:chExt cx="11215084" cy="1154595"/>
          </a:xfrm>
        </p:grpSpPr>
        <p:sp>
          <p:nvSpPr>
            <p:cNvPr id="14" name="Rounded Rectangle 13"/>
            <p:cNvSpPr/>
            <p:nvPr/>
          </p:nvSpPr>
          <p:spPr>
            <a:xfrm>
              <a:off x="352697" y="1737359"/>
              <a:ext cx="11215084" cy="1154595"/>
            </a:xfrm>
            <a:prstGeom prst="roundRect">
              <a:avLst/>
            </a:prstGeom>
            <a:solidFill>
              <a:schemeClr val="accent6">
                <a:lumMod val="40000"/>
                <a:lumOff val="60000"/>
              </a:schemeClr>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D4DF022-03B6-2C13-C899-C3F0C93339E7}"/>
                </a:ext>
              </a:extLst>
            </p:cNvPr>
            <p:cNvSpPr txBox="1"/>
            <p:nvPr/>
          </p:nvSpPr>
          <p:spPr>
            <a:xfrm>
              <a:off x="352697" y="1776547"/>
              <a:ext cx="11154428" cy="1015663"/>
            </a:xfrm>
            <a:prstGeom prst="rect">
              <a:avLst/>
            </a:prstGeom>
            <a:noFill/>
          </p:spPr>
          <p:txBody>
            <a:bodyPr wrap="square" rtlCol="0">
              <a:spAutoFit/>
            </a:bodyPr>
            <a:lstStyle/>
            <a:p>
              <a:pPr algn="just"/>
              <a:r>
                <a:rPr lang="en-US" sz="3000" i="1" smtClean="0">
                  <a:latin typeface="Cambria" panose="02040503050406030204" pitchFamily="18" charset="0"/>
                  <a:ea typeface="Cambria" panose="02040503050406030204" pitchFamily="18" charset="0"/>
                </a:rPr>
                <a:t>c. Tâm cùng mẹ đến chơi nhà cô Hoa. Cô có con gái bằng tuổi Tâm. Vì là lần đầu đến chơi nên Tâm chỉ dám thì thầm hỏi mẹ về bạn ấy.</a:t>
              </a:r>
              <a:endParaRPr lang="en-US" sz="3000" i="1">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688337" y="2987852"/>
            <a:ext cx="10742852" cy="2851011"/>
          </a:xfrm>
          <a:prstGeom prst="roundRect">
            <a:avLst>
              <a:gd name="adj" fmla="val 17994"/>
            </a:avLst>
          </a:prstGeom>
          <a:noFill/>
          <a:ln w="38100">
            <a:solidFill>
              <a:srgbClr val="FF0066"/>
            </a:solidFill>
            <a:prstDash val="lgDash"/>
          </a:ln>
        </p:spPr>
        <p:txBody>
          <a:bodyPr wrap="square" rtlCol="0">
            <a:spAutoFit/>
          </a:bodyPr>
          <a:lstStyle/>
          <a:p>
            <a:pPr algn="just"/>
            <a:r>
              <a:rPr lang="en-US" sz="3200" b="1">
                <a:solidFill>
                  <a:schemeClr val="accent6">
                    <a:lumMod val="50000"/>
                  </a:schemeClr>
                </a:solidFill>
                <a:latin typeface="Cambria" panose="02040503050406030204" pitchFamily="18" charset="0"/>
                <a:ea typeface="Cambria" panose="02040503050406030204" pitchFamily="18" charset="0"/>
              </a:rPr>
              <a:t>Tâm tỏ ra dè dặt và thiếu chủ động trong việc làm quen, kết bạn với con gái cô Hoa</a:t>
            </a:r>
            <a:r>
              <a:rPr lang="en-US" sz="3200" b="1" smtClean="0">
                <a:solidFill>
                  <a:schemeClr val="accent6">
                    <a:lumMod val="50000"/>
                  </a:schemeClr>
                </a:solidFill>
                <a:latin typeface="Cambria" panose="02040503050406030204" pitchFamily="18" charset="0"/>
                <a:ea typeface="Cambria" panose="02040503050406030204" pitchFamily="18" charset="0"/>
              </a:rPr>
              <a:t>. </a:t>
            </a:r>
            <a:r>
              <a:rPr lang="vi-VN" sz="3200" b="1">
                <a:solidFill>
                  <a:schemeClr val="accent6">
                    <a:lumMod val="50000"/>
                  </a:schemeClr>
                </a:solidFill>
                <a:latin typeface="Cambria" panose="02040503050406030204" pitchFamily="18" charset="0"/>
                <a:ea typeface="Cambria" panose="02040503050406030204" pitchFamily="18" charset="0"/>
              </a:rPr>
              <a:t>Hành động của Tâm còn hơi rụt rè. Bạn nên chủ động làm quen với con gái của cô Hoa. Nếu chủ động thì bạn ấy sẽ có thêm một người bạn </a:t>
            </a:r>
            <a:r>
              <a:rPr lang="vi-VN" sz="3200" b="1" smtClean="0">
                <a:solidFill>
                  <a:schemeClr val="accent6">
                    <a:lumMod val="50000"/>
                  </a:schemeClr>
                </a:solidFill>
                <a:latin typeface="Cambria" panose="02040503050406030204" pitchFamily="18" charset="0"/>
                <a:ea typeface="Cambria" panose="02040503050406030204" pitchFamily="18" charset="0"/>
              </a:rPr>
              <a:t>mới</a:t>
            </a:r>
            <a:r>
              <a:rPr lang="en-US" sz="3200" b="1" smtClean="0">
                <a:solidFill>
                  <a:schemeClr val="accent6">
                    <a:lumMod val="50000"/>
                  </a:schemeClr>
                </a:solidFill>
                <a:latin typeface="Cambria" panose="02040503050406030204" pitchFamily="18" charset="0"/>
                <a:ea typeface="Cambria" panose="02040503050406030204" pitchFamily="18" charset="0"/>
              </a:rPr>
              <a:t>.</a:t>
            </a:r>
            <a:endParaRPr lang="en-US" sz="3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20891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089834"/>
            <a:chOff x="7055427" y="1629300"/>
            <a:chExt cx="4741382" cy="4487272"/>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4181881"/>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2. </a:t>
              </a:r>
              <a:r>
                <a:rPr lang="vi-VN" sz="3000" b="1">
                  <a:latin typeface="Cambria" panose="02040503050406030204" pitchFamily="18" charset="0"/>
                  <a:ea typeface="Cambria" panose="02040503050406030204" pitchFamily="18" charset="0"/>
                </a:rPr>
                <a:t>Nhận xét về thái độ, hành vi của các bạn trong những trường hợp dưới đây:</a:t>
              </a:r>
              <a:endParaRPr lang="en-US" sz="3000" b="1">
                <a:latin typeface="Cambria" panose="02040503050406030204" pitchFamily="18" charset="0"/>
                <a:ea typeface="Cambria" panose="02040503050406030204" pitchFamily="18" charset="0"/>
              </a:endParaRPr>
            </a:p>
          </p:txBody>
        </p:sp>
      </p:grpSp>
      <p:grpSp>
        <p:nvGrpSpPr>
          <p:cNvPr id="16" name="Group 15"/>
          <p:cNvGrpSpPr/>
          <p:nvPr/>
        </p:nvGrpSpPr>
        <p:grpSpPr>
          <a:xfrm>
            <a:off x="554783" y="1589973"/>
            <a:ext cx="11215084" cy="1554482"/>
            <a:chOff x="352697" y="1737358"/>
            <a:chExt cx="11215084" cy="1554482"/>
          </a:xfrm>
        </p:grpSpPr>
        <p:sp>
          <p:nvSpPr>
            <p:cNvPr id="17" name="Rounded Rectangle 16"/>
            <p:cNvSpPr/>
            <p:nvPr/>
          </p:nvSpPr>
          <p:spPr>
            <a:xfrm>
              <a:off x="352697" y="1737359"/>
              <a:ext cx="11215084" cy="1554481"/>
            </a:xfrm>
            <a:prstGeom prst="roundRect">
              <a:avLst/>
            </a:prstGeom>
            <a:solidFill>
              <a:srgbClr val="BA8CDC"/>
            </a:solidFill>
            <a:ln w="28575">
              <a:solidFill>
                <a:schemeClr val="accent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D4DF022-03B6-2C13-C899-C3F0C93339E7}"/>
                </a:ext>
              </a:extLst>
            </p:cNvPr>
            <p:cNvSpPr txBox="1"/>
            <p:nvPr/>
          </p:nvSpPr>
          <p:spPr>
            <a:xfrm>
              <a:off x="352697" y="1737358"/>
              <a:ext cx="11154428" cy="1477328"/>
            </a:xfrm>
            <a:prstGeom prst="rect">
              <a:avLst/>
            </a:prstGeom>
            <a:noFill/>
          </p:spPr>
          <p:txBody>
            <a:bodyPr wrap="square" rtlCol="0">
              <a:spAutoFit/>
            </a:bodyPr>
            <a:lstStyle/>
            <a:p>
              <a:pPr algn="just"/>
              <a:r>
                <a:rPr lang="en-US" sz="3000" i="1" smtClean="0">
                  <a:latin typeface="Cambria" panose="02040503050406030204" pitchFamily="18" charset="0"/>
                  <a:ea typeface="Cambria" panose="02040503050406030204" pitchFamily="18" charset="0"/>
                </a:rPr>
                <a:t>d. Mặc dù là thành viên mới tham gia vào câu lạc bộ bóng đá nhưng Thanh không ngại giới thiệu bản thân và cùng trao đổi về chủ đề bóng đá với các bạn một cách vui vẻ.</a:t>
              </a:r>
              <a:endParaRPr lang="en-US" sz="3000" i="1">
                <a:latin typeface="Cambria" panose="02040503050406030204" pitchFamily="18" charset="0"/>
                <a:ea typeface="Cambria" panose="02040503050406030204" pitchFamily="18" charset="0"/>
              </a:endParaRPr>
            </a:p>
          </p:txBody>
        </p:sp>
      </p:grpSp>
      <p:sp>
        <p:nvSpPr>
          <p:cNvPr id="19" name="TextBox 18">
            <a:extLst>
              <a:ext uri="{FF2B5EF4-FFF2-40B4-BE49-F238E27FC236}">
                <a16:creationId xmlns:a16="http://schemas.microsoft.com/office/drawing/2014/main" id="{C153C45A-B5D6-449D-95DE-B5F4E0CA7A2A}"/>
              </a:ext>
            </a:extLst>
          </p:cNvPr>
          <p:cNvSpPr txBox="1"/>
          <p:nvPr/>
        </p:nvSpPr>
        <p:spPr>
          <a:xfrm>
            <a:off x="720184" y="3418926"/>
            <a:ext cx="10742852" cy="2301419"/>
          </a:xfrm>
          <a:prstGeom prst="roundRect">
            <a:avLst>
              <a:gd name="adj" fmla="val 17994"/>
            </a:avLst>
          </a:prstGeom>
          <a:noFill/>
          <a:ln w="38100">
            <a:solidFill>
              <a:srgbClr val="FF0066"/>
            </a:solidFill>
            <a:prstDash val="lgDash"/>
          </a:ln>
        </p:spPr>
        <p:txBody>
          <a:bodyPr wrap="square" rtlCol="0">
            <a:spAutoFit/>
          </a:bodyPr>
          <a:lstStyle/>
          <a:p>
            <a:pPr algn="just"/>
            <a:r>
              <a:rPr lang="en-US" sz="3200" b="1" dirty="0" err="1">
                <a:solidFill>
                  <a:srgbClr val="7030A0"/>
                </a:solidFill>
                <a:latin typeface="Cambria" panose="02040503050406030204" pitchFamily="18" charset="0"/>
                <a:ea typeface="Cambria" panose="02040503050406030204" pitchFamily="18" charset="0"/>
              </a:rPr>
              <a:t>Mặc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dù</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là</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thành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viên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mới</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nhưng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Thanh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đã</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biết</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thiết</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lập</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quan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hệ</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bạn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bè</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với</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bạn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trong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câu</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lạc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bộ</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bóng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đá</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bằng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tự</a:t>
            </a:r>
            <a:r>
              <a:rPr lang="en-US" sz="3200" b="1" dirty="0">
                <a:solidFill>
                  <a:srgbClr val="7030A0"/>
                </a:solidFill>
                <a:latin typeface="Cambria" panose="02040503050406030204" pitchFamily="18" charset="0"/>
                <a:ea typeface="Cambria" panose="02040503050406030204" pitchFamily="18" charset="0"/>
              </a:rPr>
              <a:t> tin </a:t>
            </a:r>
            <a:r>
              <a:rPr lang="en-US" sz="3200" b="1" dirty="0" err="1">
                <a:solidFill>
                  <a:srgbClr val="7030A0"/>
                </a:solidFill>
                <a:latin typeface="Cambria" panose="02040503050406030204" pitchFamily="18" charset="0"/>
                <a:ea typeface="Cambria" panose="02040503050406030204" pitchFamily="18" charset="0"/>
              </a:rPr>
              <a:t>giới</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thiệu</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bản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thân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và</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trò</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chuyện</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về</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chủ</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đề</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yêu</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thích</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cùng</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các</a:t>
            </a:r>
            <a:r>
              <a:rPr lang="en-US" sz="3200" b="1" dirty="0">
                <a:solidFill>
                  <a:srgbClr val="7030A0"/>
                </a:solidFill>
                <a:latin typeface="Cambria" panose="02040503050406030204" pitchFamily="18" charset="0"/>
                <a:ea typeface="Cambria" panose="02040503050406030204" pitchFamily="18" charset="0"/>
              </a:rPr>
              <a:t> </a:t>
            </a:r>
            <a:r>
              <a:rPr lang="en-US" sz="3200" b="1" dirty="0" err="1">
                <a:solidFill>
                  <a:srgbClr val="7030A0"/>
                </a:solidFill>
                <a:latin typeface="Cambria" panose="02040503050406030204" pitchFamily="18" charset="0"/>
                <a:ea typeface="Cambria" panose="02040503050406030204" pitchFamily="18" charset="0"/>
              </a:rPr>
              <a:t>bạn</a:t>
            </a:r>
            <a:r>
              <a:rPr lang="en-US" sz="3200" b="1" dirty="0">
                <a:solidFill>
                  <a:srgbClr val="7030A0"/>
                </a:solidFill>
                <a:latin typeface="Cambria" panose="02040503050406030204" pitchFamily="18" charset="0"/>
                <a:ea typeface="Cambria" panose="02040503050406030204" pitchFamily="18" charset="0"/>
              </a:rPr>
              <a:t>.</a:t>
            </a:r>
            <a:endParaRPr lang="en-US" sz="48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057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smtClean="0">
                  <a:latin typeface="Cambria" panose="02040503050406030204" pitchFamily="18" charset="0"/>
                  <a:ea typeface="Cambria" panose="02040503050406030204" pitchFamily="18" charset="0"/>
                </a:rPr>
                <a:t>3. </a:t>
              </a:r>
              <a:r>
                <a:rPr lang="en-US" sz="3300" b="1">
                  <a:latin typeface="Cambria" panose="02040503050406030204" pitchFamily="18" charset="0"/>
                  <a:ea typeface="Cambria" panose="02040503050406030204" pitchFamily="18" charset="0"/>
                </a:rPr>
                <a:t>Em đồng tình hay không đồng tình với những ý kiến nào? Vì sao?</a:t>
              </a: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10" y="1781228"/>
            <a:ext cx="10058400" cy="4938855"/>
          </a:xfrm>
          <a:prstGeom prst="rect">
            <a:avLst/>
          </a:prstGeom>
        </p:spPr>
      </p:pic>
    </p:spTree>
    <p:extLst>
      <p:ext uri="{BB962C8B-B14F-4D97-AF65-F5344CB8AC3E}">
        <p14:creationId xmlns:p14="http://schemas.microsoft.com/office/powerpoint/2010/main" val="274698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smtClean="0">
                  <a:latin typeface="Cambria" panose="02040503050406030204" pitchFamily="18" charset="0"/>
                  <a:ea typeface="Cambria" panose="02040503050406030204" pitchFamily="18" charset="0"/>
                </a:rPr>
                <a:t>3. </a:t>
              </a:r>
              <a:r>
                <a:rPr lang="en-US" sz="3300" b="1">
                  <a:latin typeface="Cambria" panose="02040503050406030204" pitchFamily="18" charset="0"/>
                  <a:ea typeface="Cambria" panose="02040503050406030204" pitchFamily="18" charset="0"/>
                </a:rPr>
                <a:t>Em đồng tình hay không đồng tình với những ý kiến nào? Vì sao?</a:t>
              </a:r>
            </a:p>
          </p:txBody>
        </p:sp>
      </p:grpSp>
      <p:pic>
        <p:nvPicPr>
          <p:cNvPr id="6" name="Picture 5"/>
          <p:cNvPicPr>
            <a:picLocks noChangeAspect="1"/>
          </p:cNvPicPr>
          <p:nvPr/>
        </p:nvPicPr>
        <p:blipFill>
          <a:blip r:embed="rId3"/>
          <a:stretch>
            <a:fillRect/>
          </a:stretch>
        </p:blipFill>
        <p:spPr>
          <a:xfrm>
            <a:off x="2813098" y="1516067"/>
            <a:ext cx="6309199" cy="2833861"/>
          </a:xfrm>
          <a:prstGeom prst="rect">
            <a:avLst/>
          </a:prstGeom>
        </p:spPr>
      </p:pic>
      <p:pic>
        <p:nvPicPr>
          <p:cNvPr id="7" name="Picture 6">
            <a:extLst>
              <a:ext uri="{FF2B5EF4-FFF2-40B4-BE49-F238E27FC236}">
                <a16:creationId xmlns:a16="http://schemas.microsoft.com/office/drawing/2014/main" id="{83BC37AE-8FC9-DF5D-CE75-0302633011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604" t="-2269" r="334" b="61951"/>
          <a:stretch/>
        </p:blipFill>
        <p:spPr>
          <a:xfrm>
            <a:off x="8649060" y="2277805"/>
            <a:ext cx="2059669" cy="2072123"/>
          </a:xfrm>
          <a:prstGeom prst="rect">
            <a:avLst/>
          </a:prstGeom>
        </p:spPr>
      </p:pic>
      <p:sp>
        <p:nvSpPr>
          <p:cNvPr id="8" name="TextBox 7">
            <a:extLst>
              <a:ext uri="{FF2B5EF4-FFF2-40B4-BE49-F238E27FC236}">
                <a16:creationId xmlns:a16="http://schemas.microsoft.com/office/drawing/2014/main" id="{C153C45A-B5D6-449D-95DE-B5F4E0CA7A2A}"/>
              </a:ext>
            </a:extLst>
          </p:cNvPr>
          <p:cNvSpPr txBox="1"/>
          <p:nvPr/>
        </p:nvSpPr>
        <p:spPr>
          <a:xfrm>
            <a:off x="720184" y="4349928"/>
            <a:ext cx="10742852" cy="1957923"/>
          </a:xfrm>
          <a:prstGeom prst="roundRect">
            <a:avLst>
              <a:gd name="adj" fmla="val 17994"/>
            </a:avLst>
          </a:prstGeom>
          <a:noFill/>
          <a:ln w="38100">
            <a:solidFill>
              <a:srgbClr val="00CCFF"/>
            </a:solidFill>
            <a:prstDash val="lgDash"/>
          </a:ln>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Không đồng tình</a:t>
            </a:r>
            <a:r>
              <a:rPr lang="en-US" sz="3600" b="1">
                <a:solidFill>
                  <a:srgbClr val="336699"/>
                </a:solidFill>
                <a:latin typeface="Cambria" panose="02040503050406030204" pitchFamily="18" charset="0"/>
                <a:ea typeface="Cambria" panose="02040503050406030204" pitchFamily="18" charset="0"/>
              </a:rPr>
              <a:t>. Vì ai cũng cần có bạn bè. Có càng nhiều bạn bè thì cuộc sống càng thú vị và có thêm nhiều trải </a:t>
            </a:r>
            <a:r>
              <a:rPr lang="en-US" sz="3600" b="1" smtClean="0">
                <a:solidFill>
                  <a:srgbClr val="336699"/>
                </a:solidFill>
                <a:latin typeface="Cambria" panose="02040503050406030204" pitchFamily="18" charset="0"/>
                <a:ea typeface="Cambria" panose="02040503050406030204" pitchFamily="18" charset="0"/>
              </a:rPr>
              <a:t>nghiệm.</a:t>
            </a:r>
            <a:endParaRPr lang="en-US" sz="8000" b="1">
              <a:solidFill>
                <a:srgbClr val="3366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28230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4*#ppt_w"/>
                                          </p:val>
                                        </p:tav>
                                        <p:tav tm="100000">
                                          <p:val>
                                            <p:strVal val="#ppt_w"/>
                                          </p:val>
                                        </p:tav>
                                      </p:tavLst>
                                    </p:anim>
                                    <p:anim calcmode="lin" valueType="num">
                                      <p:cBhvr>
                                        <p:cTn id="18" dur="50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explode.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smtClean="0">
                  <a:latin typeface="Cambria" panose="02040503050406030204" pitchFamily="18" charset="0"/>
                  <a:ea typeface="Cambria" panose="02040503050406030204" pitchFamily="18" charset="0"/>
                </a:rPr>
                <a:t>3. </a:t>
              </a:r>
              <a:r>
                <a:rPr lang="en-US" sz="3300" b="1">
                  <a:latin typeface="Cambria" panose="02040503050406030204" pitchFamily="18" charset="0"/>
                  <a:ea typeface="Cambria" panose="02040503050406030204" pitchFamily="18" charset="0"/>
                </a:rPr>
                <a:t>Em đồng tình hay không đồng tình với những ý kiến nào? Vì sao?</a:t>
              </a:r>
            </a:p>
          </p:txBody>
        </p:sp>
      </p:grpSp>
      <p:pic>
        <p:nvPicPr>
          <p:cNvPr id="6" name="Picture 5"/>
          <p:cNvPicPr>
            <a:picLocks noChangeAspect="1"/>
          </p:cNvPicPr>
          <p:nvPr/>
        </p:nvPicPr>
        <p:blipFill>
          <a:blip r:embed="rId3"/>
          <a:stretch>
            <a:fillRect/>
          </a:stretch>
        </p:blipFill>
        <p:spPr>
          <a:xfrm>
            <a:off x="2585779" y="1537838"/>
            <a:ext cx="6838320" cy="2812093"/>
          </a:xfrm>
          <a:prstGeom prst="rect">
            <a:avLst/>
          </a:prstGeom>
        </p:spPr>
      </p:pic>
      <p:pic>
        <p:nvPicPr>
          <p:cNvPr id="8" name="Picture 7">
            <a:extLst>
              <a:ext uri="{FF2B5EF4-FFF2-40B4-BE49-F238E27FC236}">
                <a16:creationId xmlns:a16="http://schemas.microsoft.com/office/drawing/2014/main" id="{D917E6BF-4ADA-C40C-8CEF-467C7AECC3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8208" b="61433"/>
          <a:stretch/>
        </p:blipFill>
        <p:spPr>
          <a:xfrm>
            <a:off x="8877645" y="2645040"/>
            <a:ext cx="2199657" cy="1978586"/>
          </a:xfrm>
          <a:prstGeom prst="rect">
            <a:avLst/>
          </a:prstGeom>
        </p:spPr>
      </p:pic>
      <p:sp>
        <p:nvSpPr>
          <p:cNvPr id="10" name="TextBox 9">
            <a:extLst>
              <a:ext uri="{FF2B5EF4-FFF2-40B4-BE49-F238E27FC236}">
                <a16:creationId xmlns:a16="http://schemas.microsoft.com/office/drawing/2014/main" id="{C153C45A-B5D6-449D-95DE-B5F4E0CA7A2A}"/>
              </a:ext>
            </a:extLst>
          </p:cNvPr>
          <p:cNvSpPr txBox="1"/>
          <p:nvPr/>
        </p:nvSpPr>
        <p:spPr>
          <a:xfrm>
            <a:off x="720184" y="4349928"/>
            <a:ext cx="10742852" cy="2164020"/>
          </a:xfrm>
          <a:prstGeom prst="roundRect">
            <a:avLst>
              <a:gd name="adj" fmla="val 17994"/>
            </a:avLst>
          </a:prstGeom>
          <a:noFill/>
          <a:ln w="38100">
            <a:solidFill>
              <a:srgbClr val="00CCFF"/>
            </a:solidFill>
            <a:prstDash val="lgDash"/>
          </a:ln>
        </p:spPr>
        <p:txBody>
          <a:bodyPr wrap="square" rtlCol="0">
            <a:spAutoFit/>
          </a:bodyPr>
          <a:lstStyle/>
          <a:p>
            <a:pPr algn="just"/>
            <a:r>
              <a:rPr lang="vi-VN" sz="4000" b="1">
                <a:solidFill>
                  <a:srgbClr val="FF6699"/>
                </a:solidFill>
                <a:latin typeface="Cambria" panose="02040503050406030204" pitchFamily="18" charset="0"/>
                <a:ea typeface="Cambria" panose="02040503050406030204" pitchFamily="18" charset="0"/>
              </a:rPr>
              <a:t>Đồng tình. </a:t>
            </a:r>
            <a:r>
              <a:rPr lang="vi-VN" sz="4000" b="1">
                <a:solidFill>
                  <a:srgbClr val="0070C0"/>
                </a:solidFill>
                <a:latin typeface="Cambria" panose="02040503050406030204" pitchFamily="18" charset="0"/>
                <a:ea typeface="Cambria" panose="02040503050406030204" pitchFamily="18" charset="0"/>
              </a:rPr>
              <a:t>Vì những người đó tạo ra cảm giác gần gũi, thân thiện nên sẽ dễ dàng kết </a:t>
            </a:r>
            <a:r>
              <a:rPr lang="vi-VN" sz="4000" b="1" smtClean="0">
                <a:solidFill>
                  <a:srgbClr val="0070C0"/>
                </a:solidFill>
                <a:latin typeface="Cambria" panose="02040503050406030204" pitchFamily="18" charset="0"/>
                <a:ea typeface="Cambria" panose="02040503050406030204" pitchFamily="18" charset="0"/>
              </a:rPr>
              <a:t>bạn</a:t>
            </a:r>
            <a:r>
              <a:rPr lang="en-US" sz="4000" b="1" smtClean="0">
                <a:solidFill>
                  <a:srgbClr val="0070C0"/>
                </a:solidFill>
                <a:latin typeface="Cambria" panose="02040503050406030204" pitchFamily="18" charset="0"/>
                <a:ea typeface="Cambria" panose="02040503050406030204" pitchFamily="18" charset="0"/>
              </a:rPr>
              <a:t>.</a:t>
            </a:r>
            <a:endParaRPr lang="en-US" sz="19900" b="1">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8568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4"/>
            <a:ext cx="12192000" cy="6854653"/>
          </a:xfrm>
          <a:prstGeom prst="rect">
            <a:avLst/>
          </a:prstGeom>
        </p:spPr>
      </p:pic>
      <p:sp>
        <p:nvSpPr>
          <p:cNvPr id="3" name="Rectangle 2"/>
          <p:cNvSpPr/>
          <p:nvPr/>
        </p:nvSpPr>
        <p:spPr>
          <a:xfrm rot="33518">
            <a:off x="1372614" y="920135"/>
            <a:ext cx="9478282" cy="5366936"/>
          </a:xfrm>
          <a:prstGeom prst="rect">
            <a:avLst/>
          </a:prstGeom>
          <a:solidFill>
            <a:schemeClr val="bg1"/>
          </a:solidFill>
          <a:ln w="28575">
            <a:solidFill>
              <a:schemeClr val="tx1"/>
            </a:solidFill>
          </a:ln>
          <a:effectLst>
            <a:outerShdw dist="76200" dir="30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p:nvSpPr>
        <p:spPr>
          <a:xfrm>
            <a:off x="1573306" y="1627094"/>
            <a:ext cx="9076765" cy="4524315"/>
          </a:xfrm>
          <a:prstGeom prst="rect">
            <a:avLst/>
          </a:prstGeom>
          <a:noFill/>
        </p:spPr>
        <p:txBody>
          <a:bodyPr wrap="square" rtlCol="0">
            <a:spAutoFit/>
          </a:bodyPr>
          <a:lstStyle/>
          <a:p>
            <a:pPr algn="just"/>
            <a:r>
              <a:rPr lang="en-US" sz="3200" b="1">
                <a:solidFill>
                  <a:srgbClr val="C00000"/>
                </a:solidFill>
                <a:latin typeface="Cambria" panose="02040503050406030204" pitchFamily="18" charset="0"/>
                <a:ea typeface="Cambria" panose="02040503050406030204" pitchFamily="18" charset="0"/>
              </a:rPr>
              <a:t>* Năng lực đặc thù:</a:t>
            </a:r>
            <a:endParaRPr lang="en-US" sz="3200" b="1" smtClean="0">
              <a:solidFill>
                <a:srgbClr val="C00000"/>
              </a:solidFill>
              <a:effectLst/>
              <a:latin typeface="Cambria" panose="02040503050406030204" pitchFamily="18" charset="0"/>
              <a:ea typeface="Cambria" panose="02040503050406030204" pitchFamily="18" charset="0"/>
            </a:endParaRPr>
          </a:p>
          <a:p>
            <a:pPr algn="just"/>
            <a:r>
              <a:rPr lang="en-US" sz="3200">
                <a:solidFill>
                  <a:srgbClr val="C00000"/>
                </a:solidFill>
                <a:latin typeface="Cambria" panose="02040503050406030204" pitchFamily="18" charset="0"/>
                <a:ea typeface="Cambria" panose="02040503050406030204" pitchFamily="18" charset="0"/>
              </a:rPr>
              <a:t>- Sau bài học, HS cần:</a:t>
            </a:r>
            <a:endParaRPr lang="en-US" sz="3200" smtClean="0">
              <a:solidFill>
                <a:srgbClr val="C00000"/>
              </a:solidFill>
              <a:effectLst/>
              <a:latin typeface="Cambria" panose="02040503050406030204" pitchFamily="18" charset="0"/>
              <a:ea typeface="Cambria" panose="02040503050406030204" pitchFamily="18" charset="0"/>
            </a:endParaRPr>
          </a:p>
          <a:p>
            <a:pPr algn="just"/>
            <a:r>
              <a:rPr lang="en-US" sz="3200">
                <a:solidFill>
                  <a:srgbClr val="C00000"/>
                </a:solidFill>
                <a:latin typeface="Cambria" panose="02040503050406030204" pitchFamily="18" charset="0"/>
                <a:ea typeface="Cambria" panose="02040503050406030204" pitchFamily="18" charset="0"/>
              </a:rPr>
              <a:t>+ Thiết lập được mối quan hệ bạn bè ở trường học và khu phố.</a:t>
            </a:r>
          </a:p>
          <a:p>
            <a:pPr algn="just"/>
            <a:r>
              <a:rPr lang="en-US" sz="3200">
                <a:solidFill>
                  <a:srgbClr val="C00000"/>
                </a:solidFill>
                <a:latin typeface="Cambria" panose="02040503050406030204" pitchFamily="18" charset="0"/>
                <a:ea typeface="Cambria" panose="02040503050406030204" pitchFamily="18" charset="0"/>
              </a:rPr>
              <a:t>+ Biết nhận xét các hành vi, thái độ chưa chuẩn mực về việc thiết lập quan hệ bạn bè.</a:t>
            </a:r>
          </a:p>
          <a:p>
            <a:pPr algn="just"/>
            <a:r>
              <a:rPr lang="en-US" sz="3200" b="1">
                <a:solidFill>
                  <a:srgbClr val="C00000"/>
                </a:solidFill>
                <a:latin typeface="Cambria" panose="02040503050406030204" pitchFamily="18" charset="0"/>
                <a:ea typeface="Cambria" panose="02040503050406030204" pitchFamily="18" charset="0"/>
              </a:rPr>
              <a:t>* Năng lực chung: </a:t>
            </a:r>
            <a:r>
              <a:rPr lang="en-US" sz="3200">
                <a:solidFill>
                  <a:srgbClr val="C00000"/>
                </a:solidFill>
                <a:latin typeface="Cambria" panose="02040503050406030204" pitchFamily="18" charset="0"/>
                <a:ea typeface="Cambria" panose="02040503050406030204" pitchFamily="18" charset="0"/>
              </a:rPr>
              <a:t>giao tiếp và hợp tác, tự giải quyết vấn đề và sáng tạo, tự chủ và tự học.</a:t>
            </a:r>
          </a:p>
          <a:p>
            <a:pPr algn="just"/>
            <a:r>
              <a:rPr lang="en-US" sz="3200" b="1">
                <a:solidFill>
                  <a:srgbClr val="C00000"/>
                </a:solidFill>
                <a:latin typeface="Cambria" panose="02040503050406030204" pitchFamily="18" charset="0"/>
                <a:ea typeface="Cambria" panose="02040503050406030204" pitchFamily="18" charset="0"/>
              </a:rPr>
              <a:t>* Phẩm chất: </a:t>
            </a:r>
            <a:r>
              <a:rPr lang="en-US" sz="3200">
                <a:solidFill>
                  <a:srgbClr val="C00000"/>
                </a:solidFill>
                <a:latin typeface="Cambria" panose="02040503050406030204" pitchFamily="18" charset="0"/>
                <a:ea typeface="Cambria" panose="02040503050406030204" pitchFamily="18" charset="0"/>
              </a:rPr>
              <a:t>nhân ái, yêu mến, quý trọng bạn bè</a:t>
            </a:r>
            <a:r>
              <a:rPr lang="en-US" sz="3200" smtClean="0">
                <a:solidFill>
                  <a:srgbClr val="C00000"/>
                </a:solidFill>
                <a:latin typeface="Cambria" panose="02040503050406030204" pitchFamily="18" charset="0"/>
                <a:ea typeface="Cambria" panose="02040503050406030204" pitchFamily="18" charset="0"/>
              </a:rPr>
              <a:t>.</a:t>
            </a:r>
            <a:endParaRPr lang="en-US" sz="3200">
              <a:solidFill>
                <a:srgbClr val="C0000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327447" y="350879"/>
            <a:ext cx="7014757" cy="1468366"/>
          </a:xfrm>
          <a:prstGeom prst="rect">
            <a:avLst/>
          </a:prstGeom>
        </p:spPr>
      </p:pic>
    </p:spTree>
    <p:extLst>
      <p:ext uri="{BB962C8B-B14F-4D97-AF65-F5344CB8AC3E}">
        <p14:creationId xmlns:p14="http://schemas.microsoft.com/office/powerpoint/2010/main" val="342257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smtClean="0">
                  <a:latin typeface="Cambria" panose="02040503050406030204" pitchFamily="18" charset="0"/>
                  <a:ea typeface="Cambria" panose="02040503050406030204" pitchFamily="18" charset="0"/>
                </a:rPr>
                <a:t>3. </a:t>
              </a:r>
              <a:r>
                <a:rPr lang="en-US" sz="3300" b="1">
                  <a:latin typeface="Cambria" panose="02040503050406030204" pitchFamily="18" charset="0"/>
                  <a:ea typeface="Cambria" panose="02040503050406030204" pitchFamily="18" charset="0"/>
                </a:rPr>
                <a:t>Em đồng tình hay không đồng tình với những ý kiến nào? Vì sao?</a:t>
              </a:r>
            </a:p>
          </p:txBody>
        </p:sp>
      </p:grpSp>
      <p:pic>
        <p:nvPicPr>
          <p:cNvPr id="6" name="Picture 5"/>
          <p:cNvPicPr>
            <a:picLocks noChangeAspect="1"/>
          </p:cNvPicPr>
          <p:nvPr/>
        </p:nvPicPr>
        <p:blipFill>
          <a:blip r:embed="rId3"/>
          <a:stretch>
            <a:fillRect/>
          </a:stretch>
        </p:blipFill>
        <p:spPr>
          <a:xfrm>
            <a:off x="105656" y="2547257"/>
            <a:ext cx="5128994" cy="3681223"/>
          </a:xfrm>
          <a:prstGeom prst="rect">
            <a:avLst/>
          </a:prstGeom>
        </p:spPr>
      </p:pic>
      <p:pic>
        <p:nvPicPr>
          <p:cNvPr id="7" name="Picture 6">
            <a:extLst>
              <a:ext uri="{FF2B5EF4-FFF2-40B4-BE49-F238E27FC236}">
                <a16:creationId xmlns:a16="http://schemas.microsoft.com/office/drawing/2014/main" id="{83BC37AE-8FC9-DF5D-CE75-0302633011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604" t="-2269" r="334" b="61951"/>
          <a:stretch/>
        </p:blipFill>
        <p:spPr>
          <a:xfrm>
            <a:off x="3371666" y="1511195"/>
            <a:ext cx="2059669" cy="2072123"/>
          </a:xfrm>
          <a:prstGeom prst="rect">
            <a:avLst/>
          </a:prstGeom>
        </p:spPr>
      </p:pic>
      <p:sp>
        <p:nvSpPr>
          <p:cNvPr id="8" name="TextBox 7">
            <a:extLst>
              <a:ext uri="{FF2B5EF4-FFF2-40B4-BE49-F238E27FC236}">
                <a16:creationId xmlns:a16="http://schemas.microsoft.com/office/drawing/2014/main" id="{C153C45A-B5D6-449D-95DE-B5F4E0CA7A2A}"/>
              </a:ext>
            </a:extLst>
          </p:cNvPr>
          <p:cNvSpPr txBox="1"/>
          <p:nvPr/>
        </p:nvSpPr>
        <p:spPr>
          <a:xfrm>
            <a:off x="5774341" y="2743196"/>
            <a:ext cx="5846007" cy="3125807"/>
          </a:xfrm>
          <a:prstGeom prst="roundRect">
            <a:avLst>
              <a:gd name="adj" fmla="val 17994"/>
            </a:avLst>
          </a:prstGeom>
          <a:noFill/>
          <a:ln w="38100">
            <a:solidFill>
              <a:srgbClr val="00CCFF"/>
            </a:solidFill>
            <a:prstDash val="lgDash"/>
          </a:ln>
        </p:spPr>
        <p:txBody>
          <a:bodyPr wrap="square" rtlCol="0">
            <a:spAutoFit/>
          </a:bodyPr>
          <a:lstStyle/>
          <a:p>
            <a:pPr algn="just"/>
            <a:r>
              <a:rPr lang="vi-VN" sz="4400" b="1">
                <a:solidFill>
                  <a:srgbClr val="4F8AC5"/>
                </a:solidFill>
                <a:latin typeface="Cambria" panose="02040503050406030204" pitchFamily="18" charset="0"/>
                <a:ea typeface="Cambria" panose="02040503050406030204" pitchFamily="18" charset="0"/>
              </a:rPr>
              <a:t>Không đồng tình. </a:t>
            </a:r>
            <a:r>
              <a:rPr lang="vi-VN" sz="4400" b="1">
                <a:solidFill>
                  <a:srgbClr val="FF0066"/>
                </a:solidFill>
                <a:latin typeface="Cambria" panose="02040503050406030204" pitchFamily="18" charset="0"/>
                <a:ea typeface="Cambria" panose="02040503050406030204" pitchFamily="18" charset="0"/>
              </a:rPr>
              <a:t>Vì số bạn thân không có quy định như thế nào là </a:t>
            </a:r>
            <a:r>
              <a:rPr lang="vi-VN" sz="4400" b="1" smtClean="0">
                <a:solidFill>
                  <a:srgbClr val="FF0066"/>
                </a:solidFill>
                <a:latin typeface="Cambria" panose="02040503050406030204" pitchFamily="18" charset="0"/>
                <a:ea typeface="Cambria" panose="02040503050406030204" pitchFamily="18" charset="0"/>
              </a:rPr>
              <a:t>đủ</a:t>
            </a:r>
            <a:r>
              <a:rPr lang="en-US" sz="4400" b="1" smtClean="0">
                <a:solidFill>
                  <a:srgbClr val="FF0066"/>
                </a:solidFill>
                <a:latin typeface="Cambria" panose="02040503050406030204" pitchFamily="18" charset="0"/>
                <a:ea typeface="Cambria" panose="02040503050406030204" pitchFamily="18" charset="0"/>
              </a:rPr>
              <a:t>.</a:t>
            </a:r>
            <a:endParaRPr lang="en-US" sz="8000" b="1" smtClean="0">
              <a:solidFill>
                <a:srgbClr val="FF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3947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4*#ppt_w"/>
                                          </p:val>
                                        </p:tav>
                                        <p:tav tm="100000">
                                          <p:val>
                                            <p:strVal val="#ppt_w"/>
                                          </p:val>
                                        </p:tav>
                                      </p:tavLst>
                                    </p:anim>
                                    <p:anim calcmode="lin" valueType="num">
                                      <p:cBhvr>
                                        <p:cTn id="13" dur="50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explod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1129914"/>
            <a:chOff x="7055427" y="1629300"/>
            <a:chExt cx="4741382" cy="4652297"/>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719545"/>
              <a:ext cx="4599743" cy="4562052"/>
            </a:xfrm>
            <a:prstGeom prst="rect">
              <a:avLst/>
            </a:prstGeom>
            <a:noFill/>
          </p:spPr>
          <p:txBody>
            <a:bodyPr wrap="square" rtlCol="0">
              <a:spAutoFit/>
            </a:bodyPr>
            <a:lstStyle/>
            <a:p>
              <a:pPr algn="ctr"/>
              <a:r>
                <a:rPr lang="en-US" sz="3300" b="1" smtClean="0">
                  <a:latin typeface="Cambria" panose="02040503050406030204" pitchFamily="18" charset="0"/>
                  <a:ea typeface="Cambria" panose="02040503050406030204" pitchFamily="18" charset="0"/>
                </a:rPr>
                <a:t>3. </a:t>
              </a:r>
              <a:r>
                <a:rPr lang="en-US" sz="3300" b="1">
                  <a:latin typeface="Cambria" panose="02040503050406030204" pitchFamily="18" charset="0"/>
                  <a:ea typeface="Cambria" panose="02040503050406030204" pitchFamily="18" charset="0"/>
                </a:rPr>
                <a:t>Em đồng tình hay không đồng tình với những ý kiến nào? Vì sao?</a:t>
              </a:r>
            </a:p>
          </p:txBody>
        </p:sp>
      </p:gr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241" b="100000" l="0" r="100000"/>
                    </a14:imgEffect>
                    <a14:imgEffect>
                      <a14:saturation sat="200000"/>
                    </a14:imgEffect>
                  </a14:imgLayer>
                </a14:imgProps>
              </a:ext>
            </a:extLst>
          </a:blip>
          <a:stretch>
            <a:fillRect/>
          </a:stretch>
        </p:blipFill>
        <p:spPr>
          <a:xfrm>
            <a:off x="140872" y="1795602"/>
            <a:ext cx="6246865" cy="3468730"/>
          </a:xfrm>
          <a:prstGeom prst="rect">
            <a:avLst/>
          </a:prstGeom>
        </p:spPr>
      </p:pic>
      <p:pic>
        <p:nvPicPr>
          <p:cNvPr id="8" name="Picture 7">
            <a:extLst>
              <a:ext uri="{FF2B5EF4-FFF2-40B4-BE49-F238E27FC236}">
                <a16:creationId xmlns:a16="http://schemas.microsoft.com/office/drawing/2014/main" id="{D917E6BF-4ADA-C40C-8CEF-467C7AECC32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8208" b="61433"/>
          <a:stretch/>
        </p:blipFill>
        <p:spPr>
          <a:xfrm>
            <a:off x="1810639" y="4755138"/>
            <a:ext cx="2199657" cy="1978586"/>
          </a:xfrm>
          <a:prstGeom prst="rect">
            <a:avLst/>
          </a:prstGeom>
        </p:spPr>
      </p:pic>
      <p:sp>
        <p:nvSpPr>
          <p:cNvPr id="9" name="TextBox 8">
            <a:extLst>
              <a:ext uri="{FF2B5EF4-FFF2-40B4-BE49-F238E27FC236}">
                <a16:creationId xmlns:a16="http://schemas.microsoft.com/office/drawing/2014/main" id="{C153C45A-B5D6-449D-95DE-B5F4E0CA7A2A}"/>
              </a:ext>
            </a:extLst>
          </p:cNvPr>
          <p:cNvSpPr txBox="1"/>
          <p:nvPr/>
        </p:nvSpPr>
        <p:spPr>
          <a:xfrm>
            <a:off x="6387737" y="2586441"/>
            <a:ext cx="5593969" cy="3812798"/>
          </a:xfrm>
          <a:prstGeom prst="roundRect">
            <a:avLst>
              <a:gd name="adj" fmla="val 17994"/>
            </a:avLst>
          </a:prstGeom>
          <a:noFill/>
          <a:ln w="38100">
            <a:solidFill>
              <a:srgbClr val="00CCFF"/>
            </a:solidFill>
            <a:prstDash val="lgDash"/>
          </a:ln>
        </p:spPr>
        <p:txBody>
          <a:bodyPr wrap="square" rtlCol="0">
            <a:spAutoFit/>
          </a:bodyPr>
          <a:lstStyle/>
          <a:p>
            <a:pPr algn="just"/>
            <a:r>
              <a:rPr lang="vi-VN" sz="3600" b="1">
                <a:solidFill>
                  <a:srgbClr val="FF0066"/>
                </a:solidFill>
                <a:latin typeface="Cambria" panose="02040503050406030204" pitchFamily="18" charset="0"/>
                <a:ea typeface="Cambria" panose="02040503050406030204" pitchFamily="18" charset="0"/>
              </a:rPr>
              <a:t>Đồng tình. </a:t>
            </a:r>
            <a:r>
              <a:rPr lang="vi-VN" sz="3600" b="1">
                <a:solidFill>
                  <a:srgbClr val="336699"/>
                </a:solidFill>
                <a:latin typeface="Cambria" panose="02040503050406030204" pitchFamily="18" charset="0"/>
                <a:ea typeface="Cambria" panose="02040503050406030204" pitchFamily="18" charset="0"/>
              </a:rPr>
              <a:t>Vì chỉ khi quan tâm đến người khác thì mới có thể trở thành bạn bè được. Bạn bè là để quan tâm và chia sẻ với </a:t>
            </a:r>
            <a:r>
              <a:rPr lang="vi-VN" sz="3600" b="1" smtClean="0">
                <a:solidFill>
                  <a:srgbClr val="336699"/>
                </a:solidFill>
                <a:latin typeface="Cambria" panose="02040503050406030204" pitchFamily="18" charset="0"/>
                <a:ea typeface="Cambria" panose="02040503050406030204" pitchFamily="18" charset="0"/>
              </a:rPr>
              <a:t>nhau</a:t>
            </a:r>
            <a:r>
              <a:rPr lang="en-US" sz="3600" b="1" smtClean="0">
                <a:solidFill>
                  <a:srgbClr val="336699"/>
                </a:solidFill>
                <a:latin typeface="Cambria" panose="02040503050406030204" pitchFamily="18" charset="0"/>
                <a:ea typeface="Cambria" panose="02040503050406030204" pitchFamily="18" charset="0"/>
              </a:rPr>
              <a:t>.</a:t>
            </a:r>
            <a:endParaRPr lang="en-US" sz="16600" b="1" smtClean="0">
              <a:solidFill>
                <a:srgbClr val="3366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7014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182272"/>
            <a:ext cx="11073655" cy="1200329"/>
            <a:chOff x="7055427" y="1450619"/>
            <a:chExt cx="4741382" cy="4942223"/>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450619"/>
              <a:ext cx="4599743" cy="4942223"/>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4. </a:t>
              </a:r>
              <a:r>
                <a:rPr lang="vi-VN" sz="3600" b="1">
                  <a:latin typeface="Cambria" panose="02040503050406030204" pitchFamily="18" charset="0"/>
                  <a:ea typeface="Cambria" panose="02040503050406030204" pitchFamily="18" charset="0"/>
                </a:rPr>
                <a:t>Đưa ra lời khuyên cho bạn trong các tình huống dưới đây:</a:t>
              </a:r>
              <a:endParaRPr lang="en-US" sz="3600" b="1">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2"/>
          <a:stretch>
            <a:fillRect/>
          </a:stretch>
        </p:blipFill>
        <p:spPr>
          <a:xfrm>
            <a:off x="6831875" y="2684243"/>
            <a:ext cx="5133714" cy="4061177"/>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365760" y="2314330"/>
            <a:ext cx="6217920" cy="4431090"/>
          </a:xfrm>
          <a:prstGeom prst="roundRect">
            <a:avLst>
              <a:gd name="adj" fmla="val 17994"/>
            </a:avLst>
          </a:prstGeom>
          <a:noFill/>
          <a:ln w="38100">
            <a:solidFill>
              <a:srgbClr val="00CCFF"/>
            </a:solidFill>
            <a:prstDash val="lgDash"/>
          </a:ln>
        </p:spPr>
        <p:txBody>
          <a:bodyPr wrap="square" rtlCol="0">
            <a:spAutoFit/>
          </a:bodyPr>
          <a:lstStyle/>
          <a:p>
            <a:pPr algn="just"/>
            <a:r>
              <a:rPr lang="en-US" sz="2800" b="1" smtClean="0">
                <a:solidFill>
                  <a:schemeClr val="accent1">
                    <a:lumMod val="50000"/>
                  </a:schemeClr>
                </a:solidFill>
                <a:latin typeface="Cambria" panose="02040503050406030204" pitchFamily="18" charset="0"/>
                <a:ea typeface="Cambria" panose="02040503050406030204" pitchFamily="18" charset="0"/>
              </a:rPr>
              <a:t>a. Ở lớp, Lan chỉ có một người bạn thân là My. Có điều gì muốn chia sẻ, người đầu tiên mà Lan nghĩ đến chính là bạn ấy. Mới đây, My cùng gia đình chuyển đến sống ở một nơi khác. Lan cảm thấy rất buồn, cô đơn và không muốn nói chuyện với bất kì ai. </a:t>
            </a:r>
            <a:endParaRPr lang="en-US" sz="11500" b="1" smtClean="0">
              <a:solidFill>
                <a:srgbClr val="336699"/>
              </a:solidFill>
              <a:latin typeface="Cambria" panose="02040503050406030204" pitchFamily="18" charset="0"/>
              <a:ea typeface="Cambria" panose="02040503050406030204" pitchFamily="18" charset="0"/>
            </a:endParaRPr>
          </a:p>
          <a:p>
            <a:pPr algn="just"/>
            <a:r>
              <a:rPr lang="en-US" sz="2800" b="1" smtClean="0">
                <a:solidFill>
                  <a:srgbClr val="336699"/>
                </a:solidFill>
                <a:latin typeface="Cambria" panose="02040503050406030204" pitchFamily="18" charset="0"/>
                <a:ea typeface="Cambria" panose="02040503050406030204" pitchFamily="18" charset="0"/>
              </a:rPr>
              <a:t>Em sẽ khuyên Lan điều gì?</a:t>
            </a:r>
            <a:endParaRPr lang="en-US" sz="2800" b="1" smtClean="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70386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182272"/>
            <a:ext cx="11073655" cy="1200329"/>
            <a:chOff x="7055427" y="1450619"/>
            <a:chExt cx="4741382" cy="4942223"/>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450619"/>
              <a:ext cx="4599743" cy="4942223"/>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4. </a:t>
              </a:r>
              <a:r>
                <a:rPr lang="vi-VN" sz="3600" b="1">
                  <a:latin typeface="Cambria" panose="02040503050406030204" pitchFamily="18" charset="0"/>
                  <a:ea typeface="Cambria" panose="02040503050406030204" pitchFamily="18" charset="0"/>
                </a:rPr>
                <a:t>Đưa ra lời khuyên cho bạn trong các tình huống dưới đây:</a:t>
              </a:r>
              <a:endParaRPr lang="en-US" sz="3600" b="1">
                <a:latin typeface="Cambria" panose="02040503050406030204" pitchFamily="18" charset="0"/>
                <a:ea typeface="Cambria" panose="02040503050406030204" pitchFamily="18" charset="0"/>
              </a:endParaRPr>
            </a:p>
          </p:txBody>
        </p:sp>
      </p:grpSp>
      <p:sp>
        <p:nvSpPr>
          <p:cNvPr id="6" name="TextBox 5">
            <a:extLst>
              <a:ext uri="{FF2B5EF4-FFF2-40B4-BE49-F238E27FC236}">
                <a16:creationId xmlns:a16="http://schemas.microsoft.com/office/drawing/2014/main" id="{C153C45A-B5D6-449D-95DE-B5F4E0CA7A2A}"/>
              </a:ext>
            </a:extLst>
          </p:cNvPr>
          <p:cNvSpPr txBox="1"/>
          <p:nvPr/>
        </p:nvSpPr>
        <p:spPr>
          <a:xfrm>
            <a:off x="404947" y="2536399"/>
            <a:ext cx="6648995" cy="3950196"/>
          </a:xfrm>
          <a:prstGeom prst="roundRect">
            <a:avLst>
              <a:gd name="adj" fmla="val 17994"/>
            </a:avLst>
          </a:prstGeom>
          <a:noFill/>
          <a:ln w="38100">
            <a:solidFill>
              <a:srgbClr val="00CCFF"/>
            </a:solidFill>
            <a:prstDash val="lgDash"/>
          </a:ln>
        </p:spPr>
        <p:txBody>
          <a:bodyPr wrap="square" rtlCol="0">
            <a:spAutoFit/>
          </a:bodyPr>
          <a:lstStyle/>
          <a:p>
            <a:pPr algn="just"/>
            <a:r>
              <a:rPr lang="en-US" sz="3200" b="1" smtClean="0">
                <a:solidFill>
                  <a:schemeClr val="accent1">
                    <a:lumMod val="50000"/>
                  </a:schemeClr>
                </a:solidFill>
                <a:latin typeface="Cambria" panose="02040503050406030204" pitchFamily="18" charset="0"/>
                <a:ea typeface="Cambria" panose="02040503050406030204" pitchFamily="18" charset="0"/>
              </a:rPr>
              <a:t>b. Thái rất thích chơi cờ vua. Thấy vậy, mẹ Thái nói: “Con trai cô Nga cũng thích chơi cờ vua. Để mẹ dẫn con qua chơi với bạn ấy nhé!” Thái phân vân vì chưa quen bạn ấy.</a:t>
            </a:r>
            <a:endParaRPr lang="en-US" sz="3200" b="1">
              <a:solidFill>
                <a:srgbClr val="336699"/>
              </a:solidFill>
              <a:latin typeface="Cambria" panose="02040503050406030204" pitchFamily="18" charset="0"/>
              <a:ea typeface="Cambria" panose="02040503050406030204" pitchFamily="18" charset="0"/>
            </a:endParaRPr>
          </a:p>
          <a:p>
            <a:pPr algn="just"/>
            <a:r>
              <a:rPr lang="en-US" sz="3200" b="1" smtClean="0">
                <a:solidFill>
                  <a:srgbClr val="336699"/>
                </a:solidFill>
                <a:latin typeface="Cambria" panose="02040503050406030204" pitchFamily="18" charset="0"/>
                <a:ea typeface="Cambria" panose="02040503050406030204" pitchFamily="18" charset="0"/>
              </a:rPr>
              <a:t>Em sẽ khuyên Thái điều gì?</a:t>
            </a:r>
            <a:endParaRPr lang="en-US" sz="3200" b="1" smtClean="0">
              <a:solidFill>
                <a:schemeClr val="accent1">
                  <a:lumMod val="50000"/>
                </a:schemeClr>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stretch>
            <a:fillRect/>
          </a:stretch>
        </p:blipFill>
        <p:spPr>
          <a:xfrm>
            <a:off x="7354389" y="2710176"/>
            <a:ext cx="4637404" cy="4147824"/>
          </a:xfrm>
          <a:prstGeom prst="rect">
            <a:avLst/>
          </a:prstGeom>
        </p:spPr>
      </p:pic>
    </p:spTree>
    <p:extLst>
      <p:ext uri="{BB962C8B-B14F-4D97-AF65-F5344CB8AC3E}">
        <p14:creationId xmlns:p14="http://schemas.microsoft.com/office/powerpoint/2010/main" val="4000712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9"/>
            <a:ext cx="11073655" cy="636480"/>
            <a:chOff x="7055427" y="1629301"/>
            <a:chExt cx="4741382" cy="262063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1"/>
              <a:ext cx="4741382" cy="262063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097542" y="1665759"/>
              <a:ext cx="4647325" cy="2281026"/>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4. </a:t>
              </a:r>
              <a:r>
                <a:rPr lang="vi-VN" sz="3000" b="1">
                  <a:latin typeface="Cambria" panose="02040503050406030204" pitchFamily="18" charset="0"/>
                  <a:ea typeface="Cambria" panose="02040503050406030204" pitchFamily="18" charset="0"/>
                </a:rPr>
                <a:t>Đưa ra lời khuyên cho bạn trong các tình huống dưới đây:</a:t>
              </a:r>
              <a:endParaRPr lang="en-US" sz="3000" b="1">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2"/>
          <a:stretch>
            <a:fillRect/>
          </a:stretch>
        </p:blipFill>
        <p:spPr>
          <a:xfrm>
            <a:off x="8681704" y="3623143"/>
            <a:ext cx="3510296" cy="2776924"/>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356443" y="1093120"/>
            <a:ext cx="11271995" cy="2164020"/>
          </a:xfrm>
          <a:prstGeom prst="roundRect">
            <a:avLst>
              <a:gd name="adj" fmla="val 17994"/>
            </a:avLst>
          </a:prstGeom>
          <a:solidFill>
            <a:schemeClr val="bg1"/>
          </a:solidFill>
          <a:ln w="38100">
            <a:solidFill>
              <a:srgbClr val="00CCFF"/>
            </a:solidFill>
            <a:prstDash val="lgDash"/>
          </a:ln>
        </p:spPr>
        <p:txBody>
          <a:bodyPr wrap="square" rtlCol="0">
            <a:spAutoFit/>
          </a:bodyPr>
          <a:lstStyle/>
          <a:p>
            <a:pPr algn="just"/>
            <a:r>
              <a:rPr lang="en-US" sz="2400" b="1" smtClean="0">
                <a:solidFill>
                  <a:schemeClr val="accent1">
                    <a:lumMod val="50000"/>
                  </a:schemeClr>
                </a:solidFill>
                <a:latin typeface="Cambria" panose="02040503050406030204" pitchFamily="18" charset="0"/>
                <a:ea typeface="Cambria" panose="02040503050406030204" pitchFamily="18" charset="0"/>
              </a:rPr>
              <a:t>a. Ở lớp, Lan chỉ có một người bạn thân là My. Có điều gì muốn chia sẻ, người đầu tiên mà Lan nghĩ đến chính là bạn ấy. Mới đây, My cùng gia đình chuyển đến sống ở một nơi khác. Lan cảm thấy rất buồn, cô đơn và không muốn nói chuyện với bất kì ai. </a:t>
            </a:r>
            <a:endParaRPr lang="en-US" sz="2400" b="1" smtClean="0">
              <a:solidFill>
                <a:srgbClr val="336699"/>
              </a:solidFill>
              <a:latin typeface="Cambria" panose="02040503050406030204" pitchFamily="18" charset="0"/>
              <a:ea typeface="Cambria" panose="02040503050406030204" pitchFamily="18" charset="0"/>
            </a:endParaRPr>
          </a:p>
          <a:p>
            <a:pPr algn="just"/>
            <a:r>
              <a:rPr lang="en-US" sz="2400" b="1" smtClean="0">
                <a:solidFill>
                  <a:srgbClr val="336699"/>
                </a:solidFill>
                <a:latin typeface="Cambria" panose="02040503050406030204" pitchFamily="18" charset="0"/>
                <a:ea typeface="Cambria" panose="02040503050406030204" pitchFamily="18" charset="0"/>
              </a:rPr>
              <a:t>Em sẽ khuyên Lan điều gì?</a:t>
            </a:r>
            <a:endParaRPr lang="en-US" sz="2400" b="1" smtClean="0">
              <a:solidFill>
                <a:schemeClr val="accent1">
                  <a:lumMod val="50000"/>
                </a:schemeClr>
              </a:solidFill>
              <a:latin typeface="Cambria" panose="02040503050406030204" pitchFamily="18" charset="0"/>
              <a:ea typeface="Cambria" panose="02040503050406030204" pitchFamily="18" charset="0"/>
            </a:endParaRPr>
          </a:p>
        </p:txBody>
      </p:sp>
      <p:sp>
        <p:nvSpPr>
          <p:cNvPr id="7" name="TextBox 6"/>
          <p:cNvSpPr txBox="1"/>
          <p:nvPr/>
        </p:nvSpPr>
        <p:spPr>
          <a:xfrm>
            <a:off x="225599" y="3488111"/>
            <a:ext cx="8456106" cy="3046988"/>
          </a:xfrm>
          <a:prstGeom prst="rect">
            <a:avLst/>
          </a:prstGeom>
          <a:noFill/>
        </p:spPr>
        <p:txBody>
          <a:bodyPr wrap="square" rtlCol="0">
            <a:spAutoFit/>
          </a:bodyPr>
          <a:lstStyle/>
          <a:p>
            <a:pPr algn="just"/>
            <a:r>
              <a:rPr lang="en-US" sz="3200" i="1" dirty="0" err="1">
                <a:solidFill>
                  <a:srgbClr val="C00000"/>
                </a:solidFill>
                <a:latin typeface="Cambria" panose="02040503050406030204" pitchFamily="18" charset="0"/>
                <a:ea typeface="Cambria" panose="02040503050406030204" pitchFamily="18" charset="0"/>
              </a:rPr>
              <a:t>Khuyên</a:t>
            </a:r>
            <a:r>
              <a:rPr lang="en-US" sz="3200" i="1" dirty="0">
                <a:solidFill>
                  <a:srgbClr val="C00000"/>
                </a:solidFill>
                <a:latin typeface="Cambria" panose="02040503050406030204" pitchFamily="18" charset="0"/>
                <a:ea typeface="Cambria" panose="02040503050406030204" pitchFamily="18" charset="0"/>
              </a:rPr>
              <a:t> Lan </a:t>
            </a:r>
            <a:r>
              <a:rPr lang="en-US" sz="3200" i="1" dirty="0" err="1">
                <a:solidFill>
                  <a:srgbClr val="C00000"/>
                </a:solidFill>
                <a:latin typeface="Cambria" panose="02040503050406030204" pitchFamily="18" charset="0"/>
                <a:ea typeface="Cambria" panose="02040503050406030204" pitchFamily="18" charset="0"/>
              </a:rPr>
              <a:t>đừng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buồn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vì</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bạn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vẫn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có</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thể</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tìm</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cách</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liên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lạc</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và</a:t>
            </a:r>
            <a:r>
              <a:rPr lang="en-US" sz="3200" i="1" dirty="0">
                <a:solidFill>
                  <a:srgbClr val="C00000"/>
                </a:solidFill>
                <a:latin typeface="Cambria" panose="02040503050406030204" pitchFamily="18" charset="0"/>
                <a:ea typeface="Cambria" panose="02040503050406030204" pitchFamily="18" charset="0"/>
              </a:rPr>
              <a:t> chia </a:t>
            </a:r>
            <a:r>
              <a:rPr lang="en-US" sz="3200" i="1" dirty="0" err="1">
                <a:solidFill>
                  <a:srgbClr val="C00000"/>
                </a:solidFill>
                <a:latin typeface="Cambria" panose="02040503050406030204" pitchFamily="18" charset="0"/>
                <a:ea typeface="Cambria" panose="02040503050406030204" pitchFamily="18" charset="0"/>
              </a:rPr>
              <a:t>sẻ</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buồn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vui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với</a:t>
            </a:r>
            <a:r>
              <a:rPr lang="en-US" sz="3200" i="1" dirty="0">
                <a:solidFill>
                  <a:srgbClr val="C00000"/>
                </a:solidFill>
                <a:latin typeface="Cambria" panose="02040503050406030204" pitchFamily="18" charset="0"/>
                <a:ea typeface="Cambria" panose="02040503050406030204" pitchFamily="18" charset="0"/>
              </a:rPr>
              <a:t> My </a:t>
            </a:r>
            <a:r>
              <a:rPr lang="en-US" sz="3200" i="1" dirty="0" err="1">
                <a:solidFill>
                  <a:srgbClr val="C00000"/>
                </a:solidFill>
                <a:latin typeface="Cambria" panose="02040503050406030204" pitchFamily="18" charset="0"/>
                <a:ea typeface="Cambria" panose="02040503050406030204" pitchFamily="18" charset="0"/>
              </a:rPr>
              <a:t>bằng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nhiều</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cách</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khác</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nhau</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như</a:t>
            </a:r>
            <a:r>
              <a:rPr lang="en-US" sz="3200" i="1" dirty="0">
                <a:solidFill>
                  <a:srgbClr val="C00000"/>
                </a:solidFill>
                <a:latin typeface="Cambria" panose="02040503050406030204" pitchFamily="18" charset="0"/>
                <a:ea typeface="Cambria" panose="02040503050406030204" pitchFamily="18" charset="0"/>
              </a:rPr>
              <a:t> qua </a:t>
            </a:r>
            <a:r>
              <a:rPr lang="en-US" sz="3200" i="1" dirty="0" err="1">
                <a:solidFill>
                  <a:srgbClr val="C00000"/>
                </a:solidFill>
                <a:latin typeface="Cambria" panose="02040503050406030204" pitchFamily="18" charset="0"/>
                <a:ea typeface="Cambria" panose="02040503050406030204" pitchFamily="18" charset="0"/>
              </a:rPr>
              <a:t>thư</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và</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điện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thoại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Ngoài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ra</a:t>
            </a:r>
            <a:r>
              <a:rPr lang="en-US" sz="3200" i="1" dirty="0">
                <a:solidFill>
                  <a:srgbClr val="C00000"/>
                </a:solidFill>
                <a:latin typeface="Cambria" panose="02040503050406030204" pitchFamily="18" charset="0"/>
                <a:ea typeface="Cambria" panose="02040503050406030204" pitchFamily="18" charset="0"/>
              </a:rPr>
              <a:t>, Lan </a:t>
            </a:r>
            <a:r>
              <a:rPr lang="en-US" sz="3200" i="1" dirty="0" err="1">
                <a:solidFill>
                  <a:srgbClr val="C00000"/>
                </a:solidFill>
                <a:latin typeface="Cambria" panose="02040503050406030204" pitchFamily="18" charset="0"/>
                <a:ea typeface="Cambria" panose="02040503050406030204" pitchFamily="18" charset="0"/>
              </a:rPr>
              <a:t>nên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vui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vẻ</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lạc</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quan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và</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chủ</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động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trò</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chuyện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vui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chơi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với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các</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bạn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trong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lớp</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để</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có</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thêm</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những</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người</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bạn</a:t>
            </a:r>
            <a:r>
              <a:rPr lang="en-US" sz="3200" i="1" dirty="0">
                <a:solidFill>
                  <a:srgbClr val="C00000"/>
                </a:solidFill>
                <a:latin typeface="Cambria" panose="02040503050406030204" pitchFamily="18" charset="0"/>
                <a:ea typeface="Cambria" panose="02040503050406030204" pitchFamily="18" charset="0"/>
              </a:rPr>
              <a:t> </a:t>
            </a:r>
            <a:r>
              <a:rPr lang="en-US" sz="3200" i="1" dirty="0" err="1">
                <a:solidFill>
                  <a:srgbClr val="C00000"/>
                </a:solidFill>
                <a:latin typeface="Cambria" panose="02040503050406030204" pitchFamily="18" charset="0"/>
                <a:ea typeface="Cambria" panose="02040503050406030204" pitchFamily="18" charset="0"/>
              </a:rPr>
              <a:t>mới</a:t>
            </a:r>
            <a:r>
              <a:rPr lang="en-US" sz="3200" i="1" dirty="0" smtClean="0">
                <a:solidFill>
                  <a:srgbClr val="C00000"/>
                </a:solidFill>
                <a:latin typeface="Cambria" panose="02040503050406030204" pitchFamily="18" charset="0"/>
                <a:ea typeface="Cambria" panose="02040503050406030204" pitchFamily="18" charset="0"/>
              </a:rPr>
              <a:t>.</a:t>
            </a:r>
            <a:endParaRPr lang="en-US" sz="32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7362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182272"/>
            <a:ext cx="11073655" cy="1200329"/>
            <a:chOff x="7055427" y="1450619"/>
            <a:chExt cx="4741382" cy="4942223"/>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300"/>
              <a:ext cx="4741382" cy="4487272"/>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450619"/>
              <a:ext cx="4599743" cy="4942223"/>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4. </a:t>
              </a:r>
              <a:r>
                <a:rPr lang="vi-VN" sz="3600" b="1">
                  <a:latin typeface="Cambria" panose="02040503050406030204" pitchFamily="18" charset="0"/>
                  <a:ea typeface="Cambria" panose="02040503050406030204" pitchFamily="18" charset="0"/>
                </a:rPr>
                <a:t>Đưa ra lời khuyên cho bạn trong các tình huống dưới đây:</a:t>
              </a:r>
              <a:endParaRPr lang="en-US" sz="3600" b="1">
                <a:latin typeface="Cambria" panose="02040503050406030204" pitchFamily="18" charset="0"/>
                <a:ea typeface="Cambria" panose="02040503050406030204" pitchFamily="18" charset="0"/>
              </a:endParaRPr>
            </a:p>
          </p:txBody>
        </p:sp>
      </p:grpSp>
      <p:sp>
        <p:nvSpPr>
          <p:cNvPr id="6" name="TextBox 5">
            <a:extLst>
              <a:ext uri="{FF2B5EF4-FFF2-40B4-BE49-F238E27FC236}">
                <a16:creationId xmlns:a16="http://schemas.microsoft.com/office/drawing/2014/main" id="{C153C45A-B5D6-449D-95DE-B5F4E0CA7A2A}"/>
              </a:ext>
            </a:extLst>
          </p:cNvPr>
          <p:cNvSpPr txBox="1"/>
          <p:nvPr/>
        </p:nvSpPr>
        <p:spPr>
          <a:xfrm>
            <a:off x="389672" y="2053073"/>
            <a:ext cx="11403876" cy="2026622"/>
          </a:xfrm>
          <a:prstGeom prst="roundRect">
            <a:avLst>
              <a:gd name="adj" fmla="val 17994"/>
            </a:avLst>
          </a:prstGeom>
          <a:solidFill>
            <a:schemeClr val="bg1"/>
          </a:solidFill>
          <a:ln w="38100">
            <a:solidFill>
              <a:srgbClr val="00CCFF"/>
            </a:solidFill>
            <a:prstDash val="lgDash"/>
          </a:ln>
        </p:spPr>
        <p:txBody>
          <a:bodyPr wrap="square" rtlCol="0">
            <a:spAutoFit/>
          </a:bodyPr>
          <a:lstStyle/>
          <a:p>
            <a:pPr algn="just"/>
            <a:r>
              <a:rPr lang="en-US" sz="2800" b="1" smtClean="0">
                <a:solidFill>
                  <a:schemeClr val="accent1">
                    <a:lumMod val="50000"/>
                  </a:schemeClr>
                </a:solidFill>
                <a:latin typeface="Cambria" panose="02040503050406030204" pitchFamily="18" charset="0"/>
                <a:ea typeface="Cambria" panose="02040503050406030204" pitchFamily="18" charset="0"/>
              </a:rPr>
              <a:t>b. Thái rất thích chơi cờ vua. Thấy vậy, mẹ Thái nói: “Con trai cô Nga cũng thích chơi cờ vua. Để mẹ dẫn con qua chơi với bạn ấy nhé!” Thái phân vân vì chưa quen bạn ấy.</a:t>
            </a:r>
            <a:endParaRPr lang="en-US" sz="2800" b="1">
              <a:solidFill>
                <a:srgbClr val="336699"/>
              </a:solidFill>
              <a:latin typeface="Cambria" panose="02040503050406030204" pitchFamily="18" charset="0"/>
              <a:ea typeface="Cambria" panose="02040503050406030204" pitchFamily="18" charset="0"/>
            </a:endParaRPr>
          </a:p>
          <a:p>
            <a:pPr algn="just"/>
            <a:r>
              <a:rPr lang="en-US" sz="2800" b="1" smtClean="0">
                <a:solidFill>
                  <a:srgbClr val="336699"/>
                </a:solidFill>
                <a:latin typeface="Cambria" panose="02040503050406030204" pitchFamily="18" charset="0"/>
                <a:ea typeface="Cambria" panose="02040503050406030204" pitchFamily="18" charset="0"/>
              </a:rPr>
              <a:t>Em sẽ khuyên Thái điều gì?</a:t>
            </a:r>
            <a:endParaRPr lang="en-US" sz="2800" b="1" smtClean="0">
              <a:solidFill>
                <a:schemeClr val="accent1">
                  <a:lumMod val="50000"/>
                </a:schemeClr>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2"/>
          <a:stretch>
            <a:fillRect/>
          </a:stretch>
        </p:blipFill>
        <p:spPr>
          <a:xfrm>
            <a:off x="8673737" y="4194016"/>
            <a:ext cx="3318055" cy="2663983"/>
          </a:xfrm>
          <a:prstGeom prst="rect">
            <a:avLst/>
          </a:prstGeom>
        </p:spPr>
      </p:pic>
      <p:sp>
        <p:nvSpPr>
          <p:cNvPr id="7" name="TextBox 6"/>
          <p:cNvSpPr txBox="1"/>
          <p:nvPr/>
        </p:nvSpPr>
        <p:spPr>
          <a:xfrm>
            <a:off x="285169" y="4415246"/>
            <a:ext cx="8388568" cy="1815882"/>
          </a:xfrm>
          <a:prstGeom prst="rect">
            <a:avLst/>
          </a:prstGeom>
          <a:noFill/>
        </p:spPr>
        <p:txBody>
          <a:bodyPr wrap="square" rtlCol="0">
            <a:spAutoFit/>
          </a:bodyPr>
          <a:lstStyle/>
          <a:p>
            <a:pPr algn="just"/>
            <a:r>
              <a:rPr lang="vi-VN" sz="2800" i="1">
                <a:solidFill>
                  <a:srgbClr val="7030A0"/>
                </a:solidFill>
                <a:latin typeface="Cambria" panose="02040503050406030204" pitchFamily="18" charset="0"/>
                <a:ea typeface="Cambria" panose="02040503050406030204" pitchFamily="18" charset="0"/>
              </a:rPr>
              <a:t> Em sẽ khuyên Thái nên để mẹ đưa qua nhà cô Nga chơi cùng con trai cô ấy. Thái có thể chủ động làm quen và chia sẻ về sở thích của mình. Hai người bạn có cùng sở thích sẽ rất dễ để trò chuyện và thân thiết với nhau.</a:t>
            </a:r>
            <a:endParaRPr lang="en-US" sz="4000" i="1">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26144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a:extLst>
              <a:ext uri="{FF2B5EF4-FFF2-40B4-BE49-F238E27FC236}">
                <a16:creationId xmlns:a16="http://schemas.microsoft.com/office/drawing/2014/main" id="{FF6024D7-54A8-0935-0E31-935975D6B24F}"/>
              </a:ext>
            </a:extLst>
          </p:cNvPr>
          <p:cNvGrpSpPr/>
          <p:nvPr/>
        </p:nvGrpSpPr>
        <p:grpSpPr>
          <a:xfrm>
            <a:off x="3911590" y="400341"/>
            <a:ext cx="4368820" cy="1011745"/>
            <a:chOff x="6697" y="2653"/>
            <a:chExt cx="5278" cy="1635"/>
          </a:xfrm>
        </p:grpSpPr>
        <p:sp>
          <p:nvSpPr>
            <p:cNvPr id="3" name="圆角矩形 7">
              <a:extLst>
                <a:ext uri="{FF2B5EF4-FFF2-40B4-BE49-F238E27FC236}">
                  <a16:creationId xmlns:a16="http://schemas.microsoft.com/office/drawing/2014/main" id="{D536D507-0D48-6466-681C-1E0EA526AB57}"/>
                </a:ext>
              </a:extLst>
            </p:cNvPr>
            <p:cNvSpPr/>
            <p:nvPr/>
          </p:nvSpPr>
          <p:spPr>
            <a:xfrm>
              <a:off x="6905" y="2653"/>
              <a:ext cx="4862" cy="1635"/>
            </a:xfrm>
            <a:prstGeom prst="roundRect">
              <a:avLst>
                <a:gd name="adj" fmla="val 50000"/>
              </a:avLst>
            </a:prstGeom>
            <a:solidFill>
              <a:srgbClr val="FF6699"/>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微软雅黑"/>
              </a:endParaRPr>
            </a:p>
          </p:txBody>
        </p:sp>
        <p:sp>
          <p:nvSpPr>
            <p:cNvPr id="4" name="文本框 8">
              <a:extLst>
                <a:ext uri="{FF2B5EF4-FFF2-40B4-BE49-F238E27FC236}">
                  <a16:creationId xmlns:a16="http://schemas.microsoft.com/office/drawing/2014/main" id="{6DDA4E0E-6921-572C-A4E3-C325146BC1F1}"/>
                </a:ext>
              </a:extLst>
            </p:cNvPr>
            <p:cNvSpPr txBox="1"/>
            <p:nvPr/>
          </p:nvSpPr>
          <p:spPr>
            <a:xfrm>
              <a:off x="6697" y="2866"/>
              <a:ext cx="5278" cy="1209"/>
            </a:xfrm>
            <a:prstGeom prst="rect">
              <a:avLst/>
            </a:prstGeom>
            <a:noFill/>
          </p:spPr>
          <p:txBody>
            <a:bodyPr vert="horz" wrap="square" rtlCol="0">
              <a:spAutoFit/>
            </a:bodyPr>
            <a:lstStyle>
              <a:defPPr>
                <a:defRPr lang="zh-CN"/>
              </a:defPPr>
              <a:lvl1pPr>
                <a:defRPr sz="8000">
                  <a:solidFill>
                    <a:schemeClr val="bg1"/>
                  </a:solidFill>
                  <a:effectLst>
                    <a:outerShdw blurRad="101600" dist="165100" dir="2700000" algn="tl">
                      <a:srgbClr val="000000">
                        <a:alpha val="43137"/>
                      </a:srgbClr>
                    </a:outerShdw>
                  </a:effectLst>
                  <a:latin typeface="华文宋体" panose="02010600040101010101" pitchFamily="2" charset="-122"/>
                  <a:ea typeface="华文宋体" panose="0201060004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smtClean="0">
                  <a:ln>
                    <a:noFill/>
                  </a:ln>
                  <a:solidFill>
                    <a:prstClr val="white"/>
                  </a:solidFill>
                  <a:effectLst/>
                  <a:uLnTx/>
                  <a:uFillTx/>
                  <a:latin typeface="Cambria" panose="02040503050406030204" pitchFamily="18" charset="0"/>
                  <a:ea typeface="字魂179号-正酷波波体" charset="-122"/>
                  <a:cs typeface="+mn-ea"/>
                  <a:sym typeface="+mn-lt"/>
                </a:rPr>
                <a:t>KẾT</a:t>
              </a:r>
              <a:r>
                <a:rPr kumimoji="0" lang="en-US" altLang="zh-CN" sz="4800" b="1" i="0" u="none" strike="noStrike" kern="1200" cap="none" spc="0" normalizeH="0" noProof="0" smtClean="0">
                  <a:ln>
                    <a:noFill/>
                  </a:ln>
                  <a:solidFill>
                    <a:prstClr val="white"/>
                  </a:solidFill>
                  <a:effectLst/>
                  <a:uLnTx/>
                  <a:uFillTx/>
                  <a:latin typeface="Cambria" panose="02040503050406030204" pitchFamily="18" charset="0"/>
                  <a:ea typeface="字魂179号-正酷波波体" charset="-122"/>
                  <a:cs typeface="+mn-ea"/>
                  <a:sym typeface="+mn-lt"/>
                </a:rPr>
                <a:t> LUẬN</a:t>
              </a:r>
              <a:endParaRPr kumimoji="0" lang="en-US" altLang="zh-CN" sz="4800" b="1" i="0" u="none" strike="noStrike" kern="1200" cap="none" spc="0" normalizeH="0" baseline="0" noProof="0" dirty="0">
                <a:ln>
                  <a:noFill/>
                </a:ln>
                <a:solidFill>
                  <a:prstClr val="white"/>
                </a:solidFill>
                <a:effectLst/>
                <a:uLnTx/>
                <a:uFillTx/>
                <a:latin typeface="Cambria" panose="02040503050406030204" pitchFamily="18" charset="0"/>
                <a:ea typeface="字魂179号-正酷波波体" charset="-122"/>
                <a:cs typeface="+mn-ea"/>
                <a:sym typeface="+mn-lt"/>
              </a:endParaRPr>
            </a:p>
          </p:txBody>
        </p:sp>
      </p:grpSp>
      <p:sp>
        <p:nvSpPr>
          <p:cNvPr id="5" name="TextBox 4"/>
          <p:cNvSpPr txBox="1"/>
          <p:nvPr/>
        </p:nvSpPr>
        <p:spPr>
          <a:xfrm>
            <a:off x="1188720" y="1933304"/>
            <a:ext cx="10024974" cy="2819974"/>
          </a:xfrm>
          <a:prstGeom prst="rect">
            <a:avLst/>
          </a:prstGeom>
          <a:noFill/>
        </p:spPr>
        <p:txBody>
          <a:bodyPr wrap="square" rtlCol="0">
            <a:spAutoFit/>
          </a:bodyPr>
          <a:lstStyle/>
          <a:p>
            <a:pPr algn="just"/>
            <a:r>
              <a:rPr lang="en-US" sz="4400" b="1" dirty="0" smtClean="0">
                <a:solidFill>
                  <a:srgbClr val="0099CC"/>
                </a:solidFill>
                <a:latin typeface="Cambria" panose="02040503050406030204" pitchFamily="18" charset="0"/>
                <a:ea typeface="Cambria" panose="02040503050406030204" pitchFamily="18" charset="0"/>
              </a:rPr>
              <a:t>    </a:t>
            </a:r>
            <a:r>
              <a:rPr lang="en-US" sz="4400" b="1" dirty="0" err="1" smtClean="0">
                <a:solidFill>
                  <a:srgbClr val="0099CC"/>
                </a:solidFill>
                <a:latin typeface="Cambria" panose="02040503050406030204" pitchFamily="18" charset="0"/>
                <a:ea typeface="Cambria" panose="02040503050406030204" pitchFamily="18" charset="0"/>
              </a:rPr>
              <a:t>Với</a:t>
            </a:r>
            <a:r>
              <a:rPr lang="en-US" sz="4400" b="1" dirty="0" smtClean="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mỗi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tình</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huống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cần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đưa</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ra</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lời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khuyên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phù</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hợp</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để</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giúp</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bạn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có</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thể</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dễ</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dàng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thiết</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lập</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những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mối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quan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hệ</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với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những</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người</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bạn</a:t>
            </a:r>
            <a:r>
              <a:rPr lang="en-US" sz="4400" b="1" dirty="0">
                <a:solidFill>
                  <a:srgbClr val="0099CC"/>
                </a:solidFill>
                <a:latin typeface="Cambria" panose="02040503050406030204" pitchFamily="18" charset="0"/>
                <a:ea typeface="Cambria" panose="02040503050406030204" pitchFamily="18" charset="0"/>
              </a:rPr>
              <a:t> </a:t>
            </a:r>
            <a:r>
              <a:rPr lang="en-US" sz="4400" b="1" dirty="0" err="1">
                <a:solidFill>
                  <a:srgbClr val="0099CC"/>
                </a:solidFill>
                <a:latin typeface="Cambria" panose="02040503050406030204" pitchFamily="18" charset="0"/>
                <a:ea typeface="Cambria" panose="02040503050406030204" pitchFamily="18" charset="0"/>
              </a:rPr>
              <a:t>mới</a:t>
            </a:r>
            <a:r>
              <a:rPr lang="en-US" sz="4400" b="1" dirty="0">
                <a:solidFill>
                  <a:srgbClr val="0099CC"/>
                </a:solidFill>
                <a:latin typeface="Cambria" panose="02040503050406030204" pitchFamily="18" charset="0"/>
                <a:ea typeface="Cambria" panose="02040503050406030204" pitchFamily="18" charset="0"/>
              </a:rPr>
              <a:t>.</a:t>
            </a:r>
            <a:endParaRPr lang="en-US" sz="11500" b="1" dirty="0">
              <a:solidFill>
                <a:srgbClr val="0099CC"/>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05102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19" y="-489767"/>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942" y="-1635934"/>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202419" y="4179123"/>
            <a:ext cx="4324186" cy="3405580"/>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8594448" y="3640637"/>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20" y="38809"/>
            <a:ext cx="4314135" cy="2876090"/>
          </a:xfrm>
          <a:prstGeom prst="rect">
            <a:avLst/>
          </a:prstGeom>
        </p:spPr>
      </p:pic>
      <p:pic>
        <p:nvPicPr>
          <p:cNvPr id="10" name="Picture 9"/>
          <p:cNvPicPr>
            <a:picLocks noChangeAspect="1"/>
          </p:cNvPicPr>
          <p:nvPr/>
        </p:nvPicPr>
        <p:blipFill>
          <a:blip r:embed="rId8"/>
          <a:stretch>
            <a:fillRect/>
          </a:stretch>
        </p:blipFill>
        <p:spPr>
          <a:xfrm>
            <a:off x="792700" y="1500020"/>
            <a:ext cx="8955800" cy="3694496"/>
          </a:xfrm>
          <a:prstGeom prst="rect">
            <a:avLst/>
          </a:prstGeom>
        </p:spPr>
      </p:pic>
    </p:spTree>
    <p:extLst>
      <p:ext uri="{BB962C8B-B14F-4D97-AF65-F5344CB8AC3E}">
        <p14:creationId xmlns:p14="http://schemas.microsoft.com/office/powerpoint/2010/main" val="426647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244"/>
          <a:stretch/>
        </p:blipFill>
        <p:spPr>
          <a:xfrm>
            <a:off x="-172485" y="3584448"/>
            <a:ext cx="5090876" cy="4009399"/>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E543A0B-E972-0D4A-B032-08CCCFDD452B}"/>
              </a:ext>
            </a:extLst>
          </p:cNvPr>
          <p:cNvGrpSpPr/>
          <p:nvPr/>
        </p:nvGrpSpPr>
        <p:grpSpPr>
          <a:xfrm>
            <a:off x="913249" y="369663"/>
            <a:ext cx="10660442" cy="1760327"/>
            <a:chOff x="7055427" y="1629296"/>
            <a:chExt cx="4741382" cy="2841899"/>
          </a:xfrm>
        </p:grpSpPr>
        <p:sp>
          <p:nvSpPr>
            <p:cNvPr id="6"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41899"/>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D4DF022-03B6-2C13-C899-C3F0C93339E7}"/>
                </a:ext>
              </a:extLst>
            </p:cNvPr>
            <p:cNvSpPr txBox="1"/>
            <p:nvPr/>
          </p:nvSpPr>
          <p:spPr>
            <a:xfrm>
              <a:off x="7139520" y="1638984"/>
              <a:ext cx="4599743" cy="2832211"/>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 </a:t>
              </a:r>
              <a:r>
                <a:rPr lang="en-US" sz="3600" b="1">
                  <a:latin typeface="Cambria" panose="02040503050406030204" pitchFamily="18" charset="0"/>
                  <a:ea typeface="Cambria" panose="02040503050406030204" pitchFamily="18" charset="0"/>
                </a:rPr>
                <a:t>1. </a:t>
              </a:r>
              <a:r>
                <a:rPr lang="vi-VN" sz="3600" b="1">
                  <a:latin typeface="Cambria" panose="02040503050406030204" pitchFamily="18" charset="0"/>
                  <a:ea typeface="Cambria" panose="02040503050406030204" pitchFamily="18" charset="0"/>
                </a:rPr>
                <a:t>Hãy chia sẻ về những việc mà em đã và sẽ làm để thiết lập quan hệ bạn bè với những người bạn mới</a:t>
              </a:r>
              <a:r>
                <a:rPr lang="en-US" sz="3600" b="1">
                  <a:latin typeface="Cambria" panose="02040503050406030204" pitchFamily="18" charset="0"/>
                  <a:ea typeface="Cambria" panose="02040503050406030204" pitchFamily="18" charset="0"/>
                </a:rPr>
                <a:t>.</a:t>
              </a:r>
            </a:p>
          </p:txBody>
        </p:sp>
      </p:grpSp>
      <p:sp>
        <p:nvSpPr>
          <p:cNvPr id="8" name="TextBox 7"/>
          <p:cNvSpPr txBox="1"/>
          <p:nvPr/>
        </p:nvSpPr>
        <p:spPr>
          <a:xfrm>
            <a:off x="4334256" y="2338251"/>
            <a:ext cx="7400109" cy="2308324"/>
          </a:xfrm>
          <a:prstGeom prst="rect">
            <a:avLst/>
          </a:prstGeom>
          <a:noFill/>
        </p:spPr>
        <p:txBody>
          <a:bodyPr wrap="square" rtlCol="0">
            <a:spAutoFit/>
          </a:bodyPr>
          <a:lstStyle/>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Chủ</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động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giúp</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đỡ</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hỏi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han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các</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bạn</a:t>
            </a:r>
            <a:endParaRPr lang="en-US" sz="3600" dirty="0">
              <a:solidFill>
                <a:srgbClr val="002060"/>
              </a:solidFill>
              <a:latin typeface="Cambria" panose="02040503050406030204" pitchFamily="18" charset="0"/>
              <a:ea typeface="Cambria" panose="02040503050406030204" pitchFamily="18" charset="0"/>
            </a:endParaRPr>
          </a:p>
          <a:p>
            <a:pPr algn="just"/>
            <a:r>
              <a:rPr lang="en-US" sz="3600" dirty="0">
                <a:solidFill>
                  <a:srgbClr val="002060"/>
                </a:solidFill>
                <a:latin typeface="Cambria" panose="02040503050406030204" pitchFamily="18" charset="0"/>
                <a:ea typeface="Cambria" panose="02040503050406030204" pitchFamily="18" charset="0"/>
              </a:rPr>
              <a:t>- Chia </a:t>
            </a:r>
            <a:r>
              <a:rPr lang="en-US" sz="3600" dirty="0" err="1">
                <a:solidFill>
                  <a:srgbClr val="002060"/>
                </a:solidFill>
                <a:latin typeface="Cambria" panose="02040503050406030204" pitchFamily="18" charset="0"/>
                <a:ea typeface="Cambria" panose="02040503050406030204" pitchFamily="18" charset="0"/>
              </a:rPr>
              <a:t>sẻ</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về</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sở</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thích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hỏi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về</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sở</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thích</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bạn</a:t>
            </a:r>
            <a:endParaRPr lang="en-US" sz="3600" dirty="0">
              <a:solidFill>
                <a:srgbClr val="002060"/>
              </a:solidFill>
              <a:latin typeface="Cambria" panose="02040503050406030204" pitchFamily="18" charset="0"/>
              <a:ea typeface="Cambria" panose="02040503050406030204" pitchFamily="18" charset="0"/>
            </a:endParaRPr>
          </a:p>
          <a:p>
            <a:pPr algn="just"/>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Giới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thiệu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về</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bản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thân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hỏi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về</a:t>
            </a:r>
            <a:r>
              <a:rPr lang="en-US" sz="3600" dirty="0">
                <a:solidFill>
                  <a:srgbClr val="002060"/>
                </a:solidFill>
                <a:latin typeface="Cambria" panose="02040503050406030204" pitchFamily="18" charset="0"/>
                <a:ea typeface="Cambria" panose="02040503050406030204" pitchFamily="18" charset="0"/>
              </a:rPr>
              <a:t> </a:t>
            </a:r>
            <a:r>
              <a:rPr lang="en-US" sz="3600" dirty="0" err="1" smtClean="0">
                <a:solidFill>
                  <a:srgbClr val="002060"/>
                </a:solidFill>
                <a:latin typeface="Cambria" panose="02040503050406030204" pitchFamily="18" charset="0"/>
                <a:ea typeface="Cambria" panose="02040503050406030204" pitchFamily="18" charset="0"/>
              </a:rPr>
              <a:t>bạn</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4357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244"/>
          <a:stretch/>
        </p:blipFill>
        <p:spPr>
          <a:xfrm>
            <a:off x="202419" y="4179123"/>
            <a:ext cx="4324186" cy="3405580"/>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E543A0B-E972-0D4A-B032-08CCCFDD452B}"/>
              </a:ext>
            </a:extLst>
          </p:cNvPr>
          <p:cNvGrpSpPr/>
          <p:nvPr/>
        </p:nvGrpSpPr>
        <p:grpSpPr>
          <a:xfrm>
            <a:off x="913249" y="369664"/>
            <a:ext cx="10660442" cy="1206330"/>
            <a:chOff x="7055427" y="1629298"/>
            <a:chExt cx="4741382" cy="1947518"/>
          </a:xfrm>
        </p:grpSpPr>
        <p:sp>
          <p:nvSpPr>
            <p:cNvPr id="6" name="Rectangle: Rounded Corners 6">
              <a:extLst>
                <a:ext uri="{FF2B5EF4-FFF2-40B4-BE49-F238E27FC236}">
                  <a16:creationId xmlns:a16="http://schemas.microsoft.com/office/drawing/2014/main" id="{F417EADB-4971-68AA-FB3E-1FC6A5CCC752}"/>
                </a:ext>
              </a:extLst>
            </p:cNvPr>
            <p:cNvSpPr/>
            <p:nvPr/>
          </p:nvSpPr>
          <p:spPr>
            <a:xfrm>
              <a:off x="7055427" y="1629298"/>
              <a:ext cx="4741382" cy="1947518"/>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D4DF022-03B6-2C13-C899-C3F0C93339E7}"/>
                </a:ext>
              </a:extLst>
            </p:cNvPr>
            <p:cNvSpPr txBox="1"/>
            <p:nvPr/>
          </p:nvSpPr>
          <p:spPr>
            <a:xfrm>
              <a:off x="7139520" y="1638984"/>
              <a:ext cx="4599743" cy="1937830"/>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 2.</a:t>
              </a:r>
              <a:r>
                <a:rPr lang="vi-VN" sz="3600" b="1">
                  <a:latin typeface="Cambria" panose="02040503050406030204" pitchFamily="18" charset="0"/>
                  <a:ea typeface="Cambria" panose="02040503050406030204" pitchFamily="18" charset="0"/>
                </a:rPr>
                <a:t> Em hãy vẽ hoặc viết về bản thân để tự giới thiệu về những người bạn </a:t>
              </a:r>
              <a:r>
                <a:rPr lang="vi-VN" sz="3600" b="1" smtClean="0">
                  <a:latin typeface="Cambria" panose="02040503050406030204" pitchFamily="18" charset="0"/>
                  <a:ea typeface="Cambria" panose="02040503050406030204" pitchFamily="18" charset="0"/>
                </a:rPr>
                <a:t>mới</a:t>
              </a:r>
              <a:r>
                <a:rPr lang="en-US" sz="3600" b="1" smtClean="0">
                  <a:latin typeface="Cambria" panose="02040503050406030204" pitchFamily="18" charset="0"/>
                  <a:ea typeface="Cambria" panose="02040503050406030204" pitchFamily="18" charset="0"/>
                </a:rPr>
                <a:t>.</a:t>
              </a:r>
              <a:endParaRPr lang="en-US" sz="3600" b="1">
                <a:latin typeface="Cambria" panose="02040503050406030204" pitchFamily="18" charset="0"/>
                <a:ea typeface="Cambria" panose="02040503050406030204" pitchFamily="18" charset="0"/>
              </a:endParaRPr>
            </a:p>
          </p:txBody>
        </p:sp>
      </p:grpSp>
      <p:sp>
        <p:nvSpPr>
          <p:cNvPr id="9" name="TextBox 8"/>
          <p:cNvSpPr txBox="1"/>
          <p:nvPr/>
        </p:nvSpPr>
        <p:spPr>
          <a:xfrm>
            <a:off x="4781006" y="2272936"/>
            <a:ext cx="6910252" cy="2308324"/>
          </a:xfrm>
          <a:prstGeom prst="rect">
            <a:avLst/>
          </a:prstGeom>
          <a:noFill/>
        </p:spPr>
        <p:txBody>
          <a:bodyPr wrap="square" rtlCol="0">
            <a:spAutoFit/>
          </a:bodyPr>
          <a:lstStyle/>
          <a:p>
            <a:pPr algn="just"/>
            <a:r>
              <a:rPr lang="en-US" sz="3600" dirty="0" err="1" smtClean="0">
                <a:solidFill>
                  <a:srgbClr val="002060"/>
                </a:solidFill>
                <a:latin typeface="Cambria" panose="02040503050406030204" pitchFamily="18" charset="0"/>
                <a:ea typeface="Cambria" panose="02040503050406030204" pitchFamily="18" charset="0"/>
              </a:rPr>
              <a:t>Gợi</a:t>
            </a:r>
            <a:r>
              <a:rPr lang="en-US" sz="3600" dirty="0" smtClean="0">
                <a:solidFill>
                  <a:srgbClr val="002060"/>
                </a:solidFill>
                <a:latin typeface="Cambria" panose="02040503050406030204" pitchFamily="18" charset="0"/>
                <a:ea typeface="Cambria" panose="02040503050406030204" pitchFamily="18" charset="0"/>
              </a:rPr>
              <a:t> ý:</a:t>
            </a:r>
          </a:p>
          <a:p>
            <a:pPr marL="571500" indent="-571500" algn="just">
              <a:buFontTx/>
              <a:buChar char="-"/>
            </a:pPr>
            <a:r>
              <a:rPr lang="en-US" sz="3600" dirty="0" err="1" smtClean="0">
                <a:solidFill>
                  <a:srgbClr val="002060"/>
                </a:solidFill>
                <a:latin typeface="Cambria" panose="02040503050406030204" pitchFamily="18" charset="0"/>
                <a:ea typeface="Cambria" panose="02040503050406030204" pitchFamily="18" charset="0"/>
              </a:rPr>
              <a:t>Giới</a:t>
            </a:r>
            <a:r>
              <a:rPr lang="en-US" sz="3600" dirty="0" smtClean="0">
                <a:solidFill>
                  <a:srgbClr val="002060"/>
                </a:solidFill>
                <a:latin typeface="Cambria" panose="02040503050406030204" pitchFamily="18" charset="0"/>
                <a:ea typeface="Cambria" panose="02040503050406030204" pitchFamily="18" charset="0"/>
              </a:rPr>
              <a:t> </a:t>
            </a:r>
            <a:r>
              <a:rPr lang="en-US" sz="3600" dirty="0" err="1" smtClean="0">
                <a:solidFill>
                  <a:srgbClr val="002060"/>
                </a:solidFill>
                <a:latin typeface="Cambria" panose="02040503050406030204" pitchFamily="18" charset="0"/>
                <a:ea typeface="Cambria" panose="02040503050406030204" pitchFamily="18" charset="0"/>
              </a:rPr>
              <a:t>thiệu</a:t>
            </a:r>
            <a:r>
              <a:rPr lang="en-US" sz="3600" dirty="0" smtClean="0">
                <a:solidFill>
                  <a:srgbClr val="002060"/>
                </a:solidFill>
                <a:latin typeface="Cambria" panose="02040503050406030204" pitchFamily="18" charset="0"/>
                <a:ea typeface="Cambria" panose="02040503050406030204" pitchFamily="18" charset="0"/>
              </a:rPr>
              <a:t> </a:t>
            </a:r>
            <a:r>
              <a:rPr lang="en-US" sz="3600" dirty="0" err="1" smtClean="0">
                <a:solidFill>
                  <a:srgbClr val="002060"/>
                </a:solidFill>
                <a:latin typeface="Cambria" panose="02040503050406030204" pitchFamily="18" charset="0"/>
                <a:ea typeface="Cambria" panose="02040503050406030204" pitchFamily="18" charset="0"/>
              </a:rPr>
              <a:t>tên</a:t>
            </a:r>
            <a:r>
              <a:rPr lang="en-US" sz="3600" dirty="0" smtClean="0">
                <a:solidFill>
                  <a:srgbClr val="002060"/>
                </a:solidFill>
                <a:latin typeface="Cambria" panose="02040503050406030204" pitchFamily="18" charset="0"/>
                <a:ea typeface="Cambria" panose="02040503050406030204" pitchFamily="18" charset="0"/>
              </a:rPr>
              <a:t>, </a:t>
            </a:r>
            <a:r>
              <a:rPr lang="en-US" sz="3600" dirty="0" err="1" smtClean="0">
                <a:solidFill>
                  <a:srgbClr val="002060"/>
                </a:solidFill>
                <a:latin typeface="Cambria" panose="02040503050406030204" pitchFamily="18" charset="0"/>
                <a:ea typeface="Cambria" panose="02040503050406030204" pitchFamily="18" charset="0"/>
              </a:rPr>
              <a:t>tuổi</a:t>
            </a:r>
            <a:endParaRPr lang="en-US" sz="3600" dirty="0" smtClean="0">
              <a:solidFill>
                <a:srgbClr val="002060"/>
              </a:solidFill>
              <a:latin typeface="Cambria" panose="02040503050406030204" pitchFamily="18" charset="0"/>
              <a:ea typeface="Cambria" panose="02040503050406030204" pitchFamily="18" charset="0"/>
            </a:endParaRPr>
          </a:p>
          <a:p>
            <a:pPr marL="571500" indent="-571500" algn="just">
              <a:buFontTx/>
              <a:buChar char="-"/>
            </a:pPr>
            <a:r>
              <a:rPr lang="en-US" sz="3600" dirty="0" err="1" smtClean="0">
                <a:solidFill>
                  <a:srgbClr val="002060"/>
                </a:solidFill>
                <a:latin typeface="Cambria" panose="02040503050406030204" pitchFamily="18" charset="0"/>
                <a:ea typeface="Cambria" panose="02040503050406030204" pitchFamily="18" charset="0"/>
              </a:rPr>
              <a:t>Lớp</a:t>
            </a:r>
            <a:r>
              <a:rPr lang="en-US" sz="3600" dirty="0" smtClean="0">
                <a:solidFill>
                  <a:srgbClr val="002060"/>
                </a:solidFill>
                <a:latin typeface="Cambria" panose="02040503050406030204" pitchFamily="18" charset="0"/>
                <a:ea typeface="Cambria" panose="02040503050406030204" pitchFamily="18" charset="0"/>
              </a:rPr>
              <a:t>, </a:t>
            </a:r>
            <a:r>
              <a:rPr lang="en-US" sz="3600" dirty="0" err="1" smtClean="0">
                <a:solidFill>
                  <a:srgbClr val="002060"/>
                </a:solidFill>
                <a:latin typeface="Cambria" panose="02040503050406030204" pitchFamily="18" charset="0"/>
                <a:ea typeface="Cambria" panose="02040503050406030204" pitchFamily="18" charset="0"/>
              </a:rPr>
              <a:t>trường</a:t>
            </a:r>
            <a:endParaRPr lang="en-US" sz="3600" dirty="0" smtClean="0">
              <a:solidFill>
                <a:srgbClr val="002060"/>
              </a:solidFill>
              <a:latin typeface="Cambria" panose="02040503050406030204" pitchFamily="18" charset="0"/>
              <a:ea typeface="Cambria" panose="02040503050406030204" pitchFamily="18" charset="0"/>
            </a:endParaRPr>
          </a:p>
          <a:p>
            <a:pPr marL="571500" indent="-571500" algn="just">
              <a:buFontTx/>
              <a:buChar char="-"/>
            </a:pPr>
            <a:r>
              <a:rPr lang="en-US" sz="3600" dirty="0" err="1" smtClean="0">
                <a:solidFill>
                  <a:srgbClr val="002060"/>
                </a:solidFill>
                <a:latin typeface="Cambria" panose="02040503050406030204" pitchFamily="18" charset="0"/>
                <a:ea typeface="Cambria" panose="02040503050406030204" pitchFamily="18" charset="0"/>
              </a:rPr>
              <a:t>Sở</a:t>
            </a:r>
            <a:r>
              <a:rPr lang="en-US" sz="3600" dirty="0" smtClean="0">
                <a:solidFill>
                  <a:srgbClr val="002060"/>
                </a:solidFill>
                <a:latin typeface="Cambria" panose="02040503050406030204" pitchFamily="18" charset="0"/>
                <a:ea typeface="Cambria" panose="02040503050406030204" pitchFamily="18" charset="0"/>
              </a:rPr>
              <a:t> </a:t>
            </a:r>
            <a:r>
              <a:rPr lang="en-US" sz="3600" dirty="0" err="1" smtClean="0">
                <a:solidFill>
                  <a:srgbClr val="002060"/>
                </a:solidFill>
                <a:latin typeface="Cambria" panose="02040503050406030204" pitchFamily="18" charset="0"/>
                <a:ea typeface="Cambria" panose="02040503050406030204" pitchFamily="18" charset="0"/>
              </a:rPr>
              <a:t>thích</a:t>
            </a:r>
            <a:r>
              <a:rPr lang="en-US" sz="3600" dirty="0" smtClean="0">
                <a:solidFill>
                  <a:srgbClr val="002060"/>
                </a:solidFill>
                <a:latin typeface="Cambria" panose="02040503050406030204" pitchFamily="18" charset="0"/>
                <a:ea typeface="Cambria" panose="02040503050406030204" pitchFamily="18" charset="0"/>
              </a:rPr>
              <a:t> </a:t>
            </a:r>
            <a:r>
              <a:rPr lang="en-US" sz="3600" dirty="0" err="1" smtClean="0">
                <a:solidFill>
                  <a:srgbClr val="002060"/>
                </a:solidFill>
                <a:latin typeface="Cambria" panose="02040503050406030204" pitchFamily="18" charset="0"/>
                <a:ea typeface="Cambria" panose="02040503050406030204" pitchFamily="18" charset="0"/>
              </a:rPr>
              <a:t>cá</a:t>
            </a:r>
            <a:r>
              <a:rPr lang="en-US" sz="3600" dirty="0" smtClean="0">
                <a:solidFill>
                  <a:srgbClr val="002060"/>
                </a:solidFill>
                <a:latin typeface="Cambria" panose="02040503050406030204" pitchFamily="18" charset="0"/>
                <a:ea typeface="Cambria" panose="02040503050406030204" pitchFamily="18" charset="0"/>
              </a:rPr>
              <a:t> </a:t>
            </a:r>
            <a:r>
              <a:rPr lang="en-US" sz="3600" dirty="0" err="1" smtClean="0">
                <a:solidFill>
                  <a:srgbClr val="002060"/>
                </a:solidFill>
                <a:latin typeface="Cambria" panose="02040503050406030204" pitchFamily="18" charset="0"/>
                <a:ea typeface="Cambria" panose="02040503050406030204" pitchFamily="18" charset="0"/>
              </a:rPr>
              <a:t>nhân</a:t>
            </a:r>
            <a:r>
              <a:rPr lang="en-US" sz="3600" dirty="0" smtClean="0">
                <a:solidFill>
                  <a:srgbClr val="002060"/>
                </a:solidFill>
                <a:latin typeface="Cambria" panose="02040503050406030204" pitchFamily="18" charset="0"/>
                <a:ea typeface="Cambria" panose="02040503050406030204" pitchFamily="18" charset="0"/>
              </a:rPr>
              <a:t>,…</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7760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323" y="-333012"/>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942" y="-1635934"/>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202419" y="4179123"/>
            <a:ext cx="4324186" cy="3405580"/>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8594448" y="3640637"/>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20" y="38809"/>
            <a:ext cx="4314135" cy="2876090"/>
          </a:xfrm>
          <a:prstGeom prst="rect">
            <a:avLst/>
          </a:prstGeom>
        </p:spPr>
      </p:pic>
      <p:pic>
        <p:nvPicPr>
          <p:cNvPr id="9" name="Picture 8"/>
          <p:cNvPicPr>
            <a:picLocks noChangeAspect="1"/>
          </p:cNvPicPr>
          <p:nvPr/>
        </p:nvPicPr>
        <p:blipFill>
          <a:blip r:embed="rId8"/>
          <a:stretch>
            <a:fillRect/>
          </a:stretch>
        </p:blipFill>
        <p:spPr>
          <a:xfrm>
            <a:off x="139001" y="1220908"/>
            <a:ext cx="8941895" cy="3619765"/>
          </a:xfrm>
          <a:prstGeom prst="rect">
            <a:avLst/>
          </a:prstGeom>
        </p:spPr>
      </p:pic>
    </p:spTree>
    <p:extLst>
      <p:ext uri="{BB962C8B-B14F-4D97-AF65-F5344CB8AC3E}">
        <p14:creationId xmlns:p14="http://schemas.microsoft.com/office/powerpoint/2010/main" val="432049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99EE79-B207-B02A-683E-4F7A6969512A}"/>
              </a:ext>
            </a:extLst>
          </p:cNvPr>
          <p:cNvPicPr>
            <a:picLocks noChangeAspect="1"/>
          </p:cNvPicPr>
          <p:nvPr/>
        </p:nvPicPr>
        <p:blipFill>
          <a:blip r:embed="rId2"/>
          <a:stretch>
            <a:fillRect/>
          </a:stretch>
        </p:blipFill>
        <p:spPr>
          <a:xfrm>
            <a:off x="1115337" y="1732547"/>
            <a:ext cx="8463722" cy="46974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180" y="2013671"/>
            <a:ext cx="8232298" cy="4622943"/>
          </a:xfrm>
          <a:prstGeom prst="rect">
            <a:avLst/>
          </a:prstGeom>
        </p:spPr>
      </p:pic>
      <p:pic>
        <p:nvPicPr>
          <p:cNvPr id="4" name="Picture 8" descr="Hình ảnh hoa đào PNG đẹp cho dân thiết k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09" y="-1511600"/>
            <a:ext cx="4615207" cy="461520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75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298C6247-3443-58B2-9E99-86894E2AD33A}"/>
              </a:ext>
            </a:extLst>
          </p:cNvPr>
          <p:cNvGrpSpPr/>
          <p:nvPr/>
        </p:nvGrpSpPr>
        <p:grpSpPr>
          <a:xfrm>
            <a:off x="1023539" y="613599"/>
            <a:ext cx="10362640" cy="1729514"/>
            <a:chOff x="873492" y="817645"/>
            <a:chExt cx="10362640" cy="1530535"/>
          </a:xfrm>
        </p:grpSpPr>
        <p:grpSp>
          <p:nvGrpSpPr>
            <p:cNvPr id="3" name="Đồ họa 51">
              <a:extLst>
                <a:ext uri="{FF2B5EF4-FFF2-40B4-BE49-F238E27FC236}">
                  <a16:creationId xmlns:a16="http://schemas.microsoft.com/office/drawing/2014/main" id="{0C82D9AE-CB81-9428-F9DE-114E59F2F60C}"/>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75DFF928-6BE8-B94F-113F-E4A57D1DAFD8}"/>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D62D141D-682D-EFC5-F3C3-898AFD766D12}"/>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FF6699"/>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5B938E54-6F8D-CF57-D5C3-E27ABE896055}"/>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EF516165-5B97-E07D-DDF9-46462073D2E8}"/>
                </a:ext>
              </a:extLst>
            </p:cNvPr>
            <p:cNvSpPr txBox="1"/>
            <p:nvPr/>
          </p:nvSpPr>
          <p:spPr>
            <a:xfrm>
              <a:off x="1076545" y="908504"/>
              <a:ext cx="9916025" cy="1171179"/>
            </a:xfrm>
            <a:prstGeom prst="rect">
              <a:avLst/>
            </a:prstGeom>
            <a:noFill/>
          </p:spPr>
          <p:txBody>
            <a:bodyPr wrap="square" rtlCol="0">
              <a:spAutoFit/>
            </a:bodyPr>
            <a:lstStyle/>
            <a:p>
              <a:pPr algn="ctr"/>
              <a:r>
                <a:rPr lang="en-US" sz="4000" b="1">
                  <a:latin typeface="Cambria" panose="02040503050406030204" pitchFamily="18" charset="0"/>
                  <a:ea typeface="Cambria" panose="02040503050406030204" pitchFamily="18" charset="0"/>
                </a:rPr>
                <a:t>Câu 1: Tại sao quan hệ bạn bè là quan hệ quan trọng trong cuộc sống?</a:t>
              </a:r>
              <a:endParaRPr lang="en-US" sz="4000" b="1" dirty="0">
                <a:latin typeface="Cambria" panose="02040503050406030204" pitchFamily="18" charset="0"/>
                <a:ea typeface="Cambria" panose="02040503050406030204" pitchFamily="18" charset="0"/>
              </a:endParaRPr>
            </a:p>
          </p:txBody>
        </p:sp>
      </p:grpSp>
      <p:grpSp>
        <p:nvGrpSpPr>
          <p:cNvPr id="8" name="Nhóm 48">
            <a:extLst>
              <a:ext uri="{FF2B5EF4-FFF2-40B4-BE49-F238E27FC236}">
                <a16:creationId xmlns:a16="http://schemas.microsoft.com/office/drawing/2014/main" id="{B3EDD716-564E-DE46-1E80-A76D4E2C1780}"/>
              </a:ext>
            </a:extLst>
          </p:cNvPr>
          <p:cNvGrpSpPr/>
          <p:nvPr/>
        </p:nvGrpSpPr>
        <p:grpSpPr>
          <a:xfrm>
            <a:off x="742863" y="3104842"/>
            <a:ext cx="5009148" cy="1480219"/>
            <a:chOff x="873492" y="2490890"/>
            <a:chExt cx="5009148" cy="1480219"/>
          </a:xfrm>
        </p:grpSpPr>
        <p:grpSp>
          <p:nvGrpSpPr>
            <p:cNvPr id="9" name="Nhóm 21">
              <a:extLst>
                <a:ext uri="{FF2B5EF4-FFF2-40B4-BE49-F238E27FC236}">
                  <a16:creationId xmlns:a16="http://schemas.microsoft.com/office/drawing/2014/main" id="{AF9A0302-C94E-086B-2875-D3116C04992D}"/>
                </a:ext>
              </a:extLst>
            </p:cNvPr>
            <p:cNvGrpSpPr/>
            <p:nvPr/>
          </p:nvGrpSpPr>
          <p:grpSpPr>
            <a:xfrm>
              <a:off x="873492" y="2490890"/>
              <a:ext cx="5009148" cy="1480219"/>
              <a:chOff x="873492" y="2490890"/>
              <a:chExt cx="5009148" cy="1480219"/>
            </a:xfrm>
          </p:grpSpPr>
          <p:sp>
            <p:nvSpPr>
              <p:cNvPr id="11" name="Hình chữ nhật: Góc Tròn 11">
                <a:extLst>
                  <a:ext uri="{FF2B5EF4-FFF2-40B4-BE49-F238E27FC236}">
                    <a16:creationId xmlns:a16="http://schemas.microsoft.com/office/drawing/2014/main" id="{AEDFFEB8-1946-B178-A58A-56FDB8A933E4}"/>
                  </a:ext>
                </a:extLst>
              </p:cNvPr>
              <p:cNvSpPr/>
              <p:nvPr/>
            </p:nvSpPr>
            <p:spPr>
              <a:xfrm>
                <a:off x="1526774" y="2519677"/>
                <a:ext cx="4355866" cy="1451432"/>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12" name="Đồ họa 7">
                <a:extLst>
                  <a:ext uri="{FF2B5EF4-FFF2-40B4-BE49-F238E27FC236}">
                    <a16:creationId xmlns:a16="http://schemas.microsoft.com/office/drawing/2014/main" id="{A5849BBD-0199-2C1D-1F87-540060823F7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73492" y="2490890"/>
                <a:ext cx="1246685" cy="1152000"/>
              </a:xfrm>
              <a:prstGeom prst="rect">
                <a:avLst/>
              </a:prstGeom>
            </p:spPr>
          </p:pic>
        </p:grpSp>
        <p:sp>
          <p:nvSpPr>
            <p:cNvPr id="10" name="Hộp Văn bản 42">
              <a:extLst>
                <a:ext uri="{FF2B5EF4-FFF2-40B4-BE49-F238E27FC236}">
                  <a16:creationId xmlns:a16="http://schemas.microsoft.com/office/drawing/2014/main" id="{D102B154-E9F8-3C16-D917-551420A441D6}"/>
                </a:ext>
              </a:extLst>
            </p:cNvPr>
            <p:cNvSpPr txBox="1"/>
            <p:nvPr/>
          </p:nvSpPr>
          <p:spPr>
            <a:xfrm>
              <a:off x="2023515" y="2716413"/>
              <a:ext cx="3806871" cy="880241"/>
            </a:xfrm>
            <a:prstGeom prst="rect">
              <a:avLst/>
            </a:prstGeom>
            <a:noFill/>
          </p:spPr>
          <p:txBody>
            <a:bodyPr wrap="square" rtlCol="0">
              <a:spAutoFit/>
            </a:bodyPr>
            <a:lstStyle/>
            <a:p>
              <a:pPr algn="ctr">
                <a:lnSpc>
                  <a:spcPct val="80000"/>
                </a:lnSpc>
                <a:spcBef>
                  <a:spcPts val="600"/>
                </a:spcBef>
                <a:spcAft>
                  <a:spcPts val="600"/>
                </a:spcAft>
              </a:pPr>
              <a:r>
                <a:rPr lang="en-US" sz="3200" b="1" smtClean="0">
                  <a:solidFill>
                    <a:srgbClr val="002060"/>
                  </a:solidFill>
                  <a:latin typeface="Cambria" panose="02040503050406030204" pitchFamily="18" charset="0"/>
                  <a:ea typeface="Cambria" panose="02040503050406030204" pitchFamily="18" charset="0"/>
                </a:rPr>
                <a:t>Bạn bè giúp ta thấy vui vẻ, hạnh phúc</a:t>
              </a:r>
              <a:endParaRPr lang="vi-VN" sz="3200" b="1" dirty="0">
                <a:solidFill>
                  <a:srgbClr val="002060"/>
                </a:solidFill>
                <a:latin typeface="Cambria" panose="02040503050406030204" pitchFamily="18" charset="0"/>
                <a:ea typeface="Cambria" panose="02040503050406030204" pitchFamily="18" charset="0"/>
              </a:endParaRPr>
            </a:p>
          </p:txBody>
        </p:sp>
      </p:grpSp>
      <p:grpSp>
        <p:nvGrpSpPr>
          <p:cNvPr id="13" name="Nhóm 49">
            <a:extLst>
              <a:ext uri="{FF2B5EF4-FFF2-40B4-BE49-F238E27FC236}">
                <a16:creationId xmlns:a16="http://schemas.microsoft.com/office/drawing/2014/main" id="{57ECC7D7-533B-9476-3867-F9D2A1F680FF}"/>
              </a:ext>
            </a:extLst>
          </p:cNvPr>
          <p:cNvGrpSpPr/>
          <p:nvPr/>
        </p:nvGrpSpPr>
        <p:grpSpPr>
          <a:xfrm>
            <a:off x="6178733" y="3096028"/>
            <a:ext cx="5069944" cy="1489033"/>
            <a:chOff x="6309362" y="2482076"/>
            <a:chExt cx="5069944" cy="1489033"/>
          </a:xfrm>
        </p:grpSpPr>
        <p:grpSp>
          <p:nvGrpSpPr>
            <p:cNvPr id="14" name="Nhóm 22">
              <a:extLst>
                <a:ext uri="{FF2B5EF4-FFF2-40B4-BE49-F238E27FC236}">
                  <a16:creationId xmlns:a16="http://schemas.microsoft.com/office/drawing/2014/main" id="{245FA612-9223-C9D6-CF87-D31CC22FF960}"/>
                </a:ext>
              </a:extLst>
            </p:cNvPr>
            <p:cNvGrpSpPr/>
            <p:nvPr/>
          </p:nvGrpSpPr>
          <p:grpSpPr>
            <a:xfrm>
              <a:off x="6309362" y="2482076"/>
              <a:ext cx="5069944" cy="1489033"/>
              <a:chOff x="6309362" y="2463371"/>
              <a:chExt cx="5069944" cy="1489033"/>
            </a:xfrm>
          </p:grpSpPr>
          <p:sp>
            <p:nvSpPr>
              <p:cNvPr id="16" name="Hình chữ nhật: Góc Tròn 12">
                <a:extLst>
                  <a:ext uri="{FF2B5EF4-FFF2-40B4-BE49-F238E27FC236}">
                    <a16:creationId xmlns:a16="http://schemas.microsoft.com/office/drawing/2014/main" id="{52C72229-1BDB-7197-5BCB-B52287373EDD}"/>
                  </a:ext>
                </a:extLst>
              </p:cNvPr>
              <p:cNvSpPr/>
              <p:nvPr/>
            </p:nvSpPr>
            <p:spPr>
              <a:xfrm>
                <a:off x="6688190" y="2496527"/>
                <a:ext cx="4691116" cy="1455877"/>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latin typeface="Cambria" panose="02040503050406030204" pitchFamily="18" charset="0"/>
                  <a:ea typeface="Cambria" panose="02040503050406030204" pitchFamily="18" charset="0"/>
                </a:endParaRPr>
              </a:p>
            </p:txBody>
          </p:sp>
          <p:pic>
            <p:nvPicPr>
              <p:cNvPr id="17" name="Đồ họa 14">
                <a:extLst>
                  <a:ext uri="{FF2B5EF4-FFF2-40B4-BE49-F238E27FC236}">
                    <a16:creationId xmlns:a16="http://schemas.microsoft.com/office/drawing/2014/main" id="{A1E4C93E-6BE9-4051-EA64-A6676E0A8F0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309362" y="2463371"/>
                <a:ext cx="1061053" cy="1152000"/>
              </a:xfrm>
              <a:prstGeom prst="rect">
                <a:avLst/>
              </a:prstGeom>
            </p:spPr>
          </p:pic>
        </p:grpSp>
        <p:sp>
          <p:nvSpPr>
            <p:cNvPr id="15" name="Hộp Văn bản 43">
              <a:extLst>
                <a:ext uri="{FF2B5EF4-FFF2-40B4-BE49-F238E27FC236}">
                  <a16:creationId xmlns:a16="http://schemas.microsoft.com/office/drawing/2014/main" id="{42784A90-390C-FDE1-57DB-3F2829B7EF40}"/>
                </a:ext>
              </a:extLst>
            </p:cNvPr>
            <p:cNvSpPr txBox="1"/>
            <p:nvPr/>
          </p:nvSpPr>
          <p:spPr>
            <a:xfrm>
              <a:off x="7370414" y="2520469"/>
              <a:ext cx="4008892" cy="1421928"/>
            </a:xfrm>
            <a:prstGeom prst="rect">
              <a:avLst/>
            </a:prstGeom>
            <a:noFill/>
          </p:spPr>
          <p:txBody>
            <a:bodyPr wrap="square" rtlCol="0">
              <a:spAutoFit/>
            </a:bodyPr>
            <a:lstStyle/>
            <a:p>
              <a:pPr algn="ctr">
                <a:lnSpc>
                  <a:spcPct val="90000"/>
                </a:lnSpc>
              </a:pPr>
              <a:r>
                <a:rPr lang="en-US" sz="3200" b="1">
                  <a:solidFill>
                    <a:srgbClr val="002060"/>
                  </a:solidFill>
                  <a:latin typeface="Cambria" panose="02040503050406030204" pitchFamily="18" charset="0"/>
                  <a:ea typeface="Cambria" panose="02040503050406030204" pitchFamily="18" charset="0"/>
                </a:rPr>
                <a:t>Bạn bè giúp chúng ta học hỏi và phát triển kỹ năng xã hội.</a:t>
              </a:r>
              <a:endParaRPr lang="vi-VN" sz="5400" b="1" dirty="0">
                <a:solidFill>
                  <a:srgbClr val="002060"/>
                </a:solidFill>
                <a:latin typeface="Cambria" panose="02040503050406030204" pitchFamily="18" charset="0"/>
                <a:ea typeface="Cambria" panose="02040503050406030204" pitchFamily="18" charset="0"/>
              </a:endParaRPr>
            </a:p>
          </p:txBody>
        </p:sp>
      </p:grpSp>
      <p:grpSp>
        <p:nvGrpSpPr>
          <p:cNvPr id="18" name="Nhóm 47">
            <a:extLst>
              <a:ext uri="{FF2B5EF4-FFF2-40B4-BE49-F238E27FC236}">
                <a16:creationId xmlns:a16="http://schemas.microsoft.com/office/drawing/2014/main" id="{1DED84F3-4250-F897-F677-DF1337BD280E}"/>
              </a:ext>
            </a:extLst>
          </p:cNvPr>
          <p:cNvGrpSpPr/>
          <p:nvPr/>
        </p:nvGrpSpPr>
        <p:grpSpPr>
          <a:xfrm>
            <a:off x="853735" y="5233293"/>
            <a:ext cx="4924401" cy="1441827"/>
            <a:chOff x="958238" y="4423396"/>
            <a:chExt cx="4924401" cy="1441827"/>
          </a:xfrm>
        </p:grpSpPr>
        <p:grpSp>
          <p:nvGrpSpPr>
            <p:cNvPr id="19" name="Nhóm 23">
              <a:extLst>
                <a:ext uri="{FF2B5EF4-FFF2-40B4-BE49-F238E27FC236}">
                  <a16:creationId xmlns:a16="http://schemas.microsoft.com/office/drawing/2014/main" id="{DD278742-E579-66B0-5492-6F3B021DA17C}"/>
                </a:ext>
              </a:extLst>
            </p:cNvPr>
            <p:cNvGrpSpPr/>
            <p:nvPr/>
          </p:nvGrpSpPr>
          <p:grpSpPr>
            <a:xfrm>
              <a:off x="958238" y="4423396"/>
              <a:ext cx="4924401" cy="1441827"/>
              <a:chOff x="958238" y="4423396"/>
              <a:chExt cx="4924401" cy="1441827"/>
            </a:xfrm>
          </p:grpSpPr>
          <p:sp>
            <p:nvSpPr>
              <p:cNvPr id="21" name="Hình chữ nhật: Góc Tròn 19">
                <a:extLst>
                  <a:ext uri="{FF2B5EF4-FFF2-40B4-BE49-F238E27FC236}">
                    <a16:creationId xmlns:a16="http://schemas.microsoft.com/office/drawing/2014/main" id="{EED8C667-9BF5-E569-6EDD-018FD1C214AB}"/>
                  </a:ext>
                </a:extLst>
              </p:cNvPr>
              <p:cNvSpPr/>
              <p:nvPr/>
            </p:nvSpPr>
            <p:spPr>
              <a:xfrm>
                <a:off x="1351279" y="4453999"/>
                <a:ext cx="4531360" cy="1411224"/>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2060"/>
                  </a:solidFill>
                  <a:latin typeface="Cambria" panose="02040503050406030204" pitchFamily="18" charset="0"/>
                  <a:ea typeface="Cambria" panose="02040503050406030204" pitchFamily="18" charset="0"/>
                </a:endParaRPr>
              </a:p>
            </p:txBody>
          </p:sp>
          <p:pic>
            <p:nvPicPr>
              <p:cNvPr id="22" name="Đồ họa 18">
                <a:extLst>
                  <a:ext uri="{FF2B5EF4-FFF2-40B4-BE49-F238E27FC236}">
                    <a16:creationId xmlns:a16="http://schemas.microsoft.com/office/drawing/2014/main" id="{626A8265-4505-8FAA-EF43-313C3211658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58238" y="4423396"/>
                <a:ext cx="1077191" cy="1152000"/>
              </a:xfrm>
              <a:prstGeom prst="rect">
                <a:avLst/>
              </a:prstGeom>
            </p:spPr>
          </p:pic>
        </p:grpSp>
        <p:sp>
          <p:nvSpPr>
            <p:cNvPr id="20" name="Hộp Văn bản 44">
              <a:extLst>
                <a:ext uri="{FF2B5EF4-FFF2-40B4-BE49-F238E27FC236}">
                  <a16:creationId xmlns:a16="http://schemas.microsoft.com/office/drawing/2014/main" id="{DFE3EE9F-D90C-5EBF-9925-55B329C94278}"/>
                </a:ext>
              </a:extLst>
            </p:cNvPr>
            <p:cNvSpPr txBox="1"/>
            <p:nvPr/>
          </p:nvSpPr>
          <p:spPr>
            <a:xfrm>
              <a:off x="2035428" y="4606017"/>
              <a:ext cx="3847211" cy="1200329"/>
            </a:xfrm>
            <a:prstGeom prst="rect">
              <a:avLst/>
            </a:prstGeom>
            <a:noFill/>
          </p:spPr>
          <p:txBody>
            <a:bodyPr wrap="square" rtlCol="0">
              <a:spAutoFit/>
            </a:bodyPr>
            <a:lstStyle/>
            <a:p>
              <a:pPr algn="ctr">
                <a:lnSpc>
                  <a:spcPct val="80000"/>
                </a:lnSpc>
              </a:pPr>
              <a:r>
                <a:rPr lang="vi-VN" sz="3000" b="1">
                  <a:solidFill>
                    <a:srgbClr val="002060"/>
                  </a:solidFill>
                  <a:latin typeface="Cambria" panose="02040503050406030204" pitchFamily="18" charset="0"/>
                  <a:ea typeface="Cambria" panose="02040503050406030204" pitchFamily="18" charset="0"/>
                </a:rPr>
                <a:t>Bạn bè giúp chúng ta cảm thấy được chấp nhận và đáng quý.</a:t>
              </a:r>
              <a:endParaRPr lang="vi-VN" sz="3000" b="1" dirty="0">
                <a:solidFill>
                  <a:srgbClr val="002060"/>
                </a:solidFill>
                <a:latin typeface="Cambria" panose="02040503050406030204" pitchFamily="18" charset="0"/>
                <a:ea typeface="Cambria" panose="02040503050406030204" pitchFamily="18" charset="0"/>
              </a:endParaRPr>
            </a:p>
          </p:txBody>
        </p:sp>
      </p:grpSp>
      <p:grpSp>
        <p:nvGrpSpPr>
          <p:cNvPr id="23" name="Nhóm 46">
            <a:extLst>
              <a:ext uri="{FF2B5EF4-FFF2-40B4-BE49-F238E27FC236}">
                <a16:creationId xmlns:a16="http://schemas.microsoft.com/office/drawing/2014/main" id="{3C8FFE18-A1FF-723F-9CA5-6EF41AF72886}"/>
              </a:ext>
            </a:extLst>
          </p:cNvPr>
          <p:cNvGrpSpPr/>
          <p:nvPr/>
        </p:nvGrpSpPr>
        <p:grpSpPr>
          <a:xfrm>
            <a:off x="6204859" y="5263896"/>
            <a:ext cx="5069944" cy="1411224"/>
            <a:chOff x="6309362" y="4453999"/>
            <a:chExt cx="4734694" cy="1411224"/>
          </a:xfrm>
        </p:grpSpPr>
        <p:grpSp>
          <p:nvGrpSpPr>
            <p:cNvPr id="24" name="Nhóm 24">
              <a:extLst>
                <a:ext uri="{FF2B5EF4-FFF2-40B4-BE49-F238E27FC236}">
                  <a16:creationId xmlns:a16="http://schemas.microsoft.com/office/drawing/2014/main" id="{A077D454-59AB-0150-C11E-8134632BB74C}"/>
                </a:ext>
              </a:extLst>
            </p:cNvPr>
            <p:cNvGrpSpPr/>
            <p:nvPr/>
          </p:nvGrpSpPr>
          <p:grpSpPr>
            <a:xfrm>
              <a:off x="6309362" y="4453999"/>
              <a:ext cx="4734694" cy="1411224"/>
              <a:chOff x="6309362" y="4395154"/>
              <a:chExt cx="4734694" cy="1411224"/>
            </a:xfrm>
          </p:grpSpPr>
          <p:sp>
            <p:nvSpPr>
              <p:cNvPr id="26" name="Hình chữ nhật: Góc Tròn 20">
                <a:extLst>
                  <a:ext uri="{FF2B5EF4-FFF2-40B4-BE49-F238E27FC236}">
                    <a16:creationId xmlns:a16="http://schemas.microsoft.com/office/drawing/2014/main" id="{A22AD1BA-7919-2A18-A5E1-094B4F046682}"/>
                  </a:ext>
                </a:extLst>
              </p:cNvPr>
              <p:cNvSpPr/>
              <p:nvPr/>
            </p:nvSpPr>
            <p:spPr>
              <a:xfrm>
                <a:off x="6688190" y="4395154"/>
                <a:ext cx="4355866" cy="1411224"/>
              </a:xfrm>
              <a:prstGeom prst="roundRect">
                <a:avLst/>
              </a:prstGeom>
              <a:solidFill>
                <a:schemeClr val="bg1"/>
              </a:solid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rgbClr val="002060"/>
                  </a:solidFill>
                  <a:latin typeface="Cambria" panose="02040503050406030204" pitchFamily="18" charset="0"/>
                  <a:ea typeface="Cambria" panose="02040503050406030204" pitchFamily="18" charset="0"/>
                </a:endParaRPr>
              </a:p>
            </p:txBody>
          </p:sp>
          <p:pic>
            <p:nvPicPr>
              <p:cNvPr id="27" name="Đồ họa 16">
                <a:extLst>
                  <a:ext uri="{FF2B5EF4-FFF2-40B4-BE49-F238E27FC236}">
                    <a16:creationId xmlns:a16="http://schemas.microsoft.com/office/drawing/2014/main" id="{36A57397-DAC4-545C-A2AD-EA8061FA9E7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309362" y="4396423"/>
                <a:ext cx="1077191" cy="1152000"/>
              </a:xfrm>
              <a:prstGeom prst="rect">
                <a:avLst/>
              </a:prstGeom>
            </p:spPr>
          </p:pic>
        </p:grpSp>
        <p:sp>
          <p:nvSpPr>
            <p:cNvPr id="25" name="Hộp Văn bản 45">
              <a:extLst>
                <a:ext uri="{FF2B5EF4-FFF2-40B4-BE49-F238E27FC236}">
                  <a16:creationId xmlns:a16="http://schemas.microsoft.com/office/drawing/2014/main" id="{6185C159-9C4B-F935-D927-2D577D6607B3}"/>
                </a:ext>
              </a:extLst>
            </p:cNvPr>
            <p:cNvSpPr txBox="1"/>
            <p:nvPr/>
          </p:nvSpPr>
          <p:spPr>
            <a:xfrm>
              <a:off x="7300252" y="4673839"/>
              <a:ext cx="3657503" cy="880241"/>
            </a:xfrm>
            <a:prstGeom prst="rect">
              <a:avLst/>
            </a:prstGeom>
            <a:noFill/>
          </p:spPr>
          <p:txBody>
            <a:bodyPr wrap="square" rtlCol="0">
              <a:spAutoFit/>
            </a:bodyPr>
            <a:lstStyle/>
            <a:p>
              <a:pPr algn="ctr">
                <a:lnSpc>
                  <a:spcPct val="80000"/>
                </a:lnSpc>
                <a:spcBef>
                  <a:spcPts val="600"/>
                </a:spcBef>
                <a:spcAft>
                  <a:spcPts val="600"/>
                </a:spcAft>
              </a:pPr>
              <a:r>
                <a:rPr lang="en-US" sz="3200" b="1" smtClean="0">
                  <a:solidFill>
                    <a:srgbClr val="002060"/>
                  </a:solidFill>
                  <a:latin typeface="Cambria" panose="02040503050406030204" pitchFamily="18" charset="0"/>
                  <a:ea typeface="Cambria" panose="02040503050406030204" pitchFamily="18" charset="0"/>
                </a:rPr>
                <a:t>Tất cả phương án trên đều đúng.</a:t>
              </a:r>
              <a:endParaRPr lang="vi-VN" sz="32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28873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8"/>
                                        </p:tgtEl>
                                      </p:cBhvr>
                                    </p:animEffect>
                                    <p:anim calcmode="lin" valueType="num">
                                      <p:cBhvr>
                                        <p:cTn id="30" dur="1000"/>
                                        <p:tgtEl>
                                          <p:spTgt spid="8"/>
                                        </p:tgtEl>
                                        <p:attrNameLst>
                                          <p:attrName>ppt_x</p:attrName>
                                        </p:attrNameLst>
                                      </p:cBhvr>
                                      <p:tavLst>
                                        <p:tav tm="0">
                                          <p:val>
                                            <p:strVal val="ppt_x"/>
                                          </p:val>
                                        </p:tav>
                                        <p:tav tm="100000">
                                          <p:val>
                                            <p:strVal val="ppt_x"/>
                                          </p:val>
                                        </p:tav>
                                      </p:tavLst>
                                    </p:anim>
                                    <p:anim calcmode="lin" valueType="num">
                                      <p:cBhvr>
                                        <p:cTn id="31" dur="1000"/>
                                        <p:tgtEl>
                                          <p:spTgt spid="8"/>
                                        </p:tgtEl>
                                        <p:attrNameLst>
                                          <p:attrName>ppt_y</p:attrName>
                                        </p:attrNameLst>
                                      </p:cBhvr>
                                      <p:tavLst>
                                        <p:tav tm="0">
                                          <p:val>
                                            <p:strVal val="ppt_y"/>
                                          </p:val>
                                        </p:tav>
                                        <p:tav tm="100000">
                                          <p:val>
                                            <p:strVal val="ppt_y+.1"/>
                                          </p:val>
                                        </p:tav>
                                      </p:tavLst>
                                    </p:anim>
                                    <p:set>
                                      <p:cBhvr>
                                        <p:cTn id="32" dur="1" fill="hold">
                                          <p:stCondLst>
                                            <p:cond delay="999"/>
                                          </p:stCondLst>
                                        </p:cTn>
                                        <p:tgtEl>
                                          <p:spTgt spid="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13"/>
                                        </p:tgtEl>
                                      </p:cBhvr>
                                    </p:animEffect>
                                    <p:anim calcmode="lin" valueType="num">
                                      <p:cBhvr>
                                        <p:cTn id="35" dur="1000"/>
                                        <p:tgtEl>
                                          <p:spTgt spid="13"/>
                                        </p:tgtEl>
                                        <p:attrNameLst>
                                          <p:attrName>ppt_x</p:attrName>
                                        </p:attrNameLst>
                                      </p:cBhvr>
                                      <p:tavLst>
                                        <p:tav tm="0">
                                          <p:val>
                                            <p:strVal val="ppt_x"/>
                                          </p:val>
                                        </p:tav>
                                        <p:tav tm="100000">
                                          <p:val>
                                            <p:strVal val="ppt_x"/>
                                          </p:val>
                                        </p:tav>
                                      </p:tavLst>
                                    </p:anim>
                                    <p:anim calcmode="lin" valueType="num">
                                      <p:cBhvr>
                                        <p:cTn id="36" dur="1000"/>
                                        <p:tgtEl>
                                          <p:spTgt spid="13"/>
                                        </p:tgtEl>
                                        <p:attrNameLst>
                                          <p:attrName>ppt_y</p:attrName>
                                        </p:attrNameLst>
                                      </p:cBhvr>
                                      <p:tavLst>
                                        <p:tav tm="0">
                                          <p:val>
                                            <p:strVal val="ppt_y"/>
                                          </p:val>
                                        </p:tav>
                                        <p:tav tm="100000">
                                          <p:val>
                                            <p:strVal val="ppt_y+.1"/>
                                          </p:val>
                                        </p:tav>
                                      </p:tavLst>
                                    </p:anim>
                                    <p:set>
                                      <p:cBhvr>
                                        <p:cTn id="37" dur="1" fill="hold">
                                          <p:stCondLst>
                                            <p:cond delay="999"/>
                                          </p:stCondLst>
                                        </p:cTn>
                                        <p:tgtEl>
                                          <p:spTgt spid="1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23"/>
                                        </p:tgtEl>
                                        <p:attrNameLst>
                                          <p:attrName>r</p:attrName>
                                        </p:attrNameLst>
                                      </p:cBhvr>
                                    </p:animRot>
                                    <p:animRot by="-240000">
                                      <p:cBhvr>
                                        <p:cTn id="40" dur="200" fill="hold">
                                          <p:stCondLst>
                                            <p:cond delay="200"/>
                                          </p:stCondLst>
                                        </p:cTn>
                                        <p:tgtEl>
                                          <p:spTgt spid="23"/>
                                        </p:tgtEl>
                                        <p:attrNameLst>
                                          <p:attrName>r</p:attrName>
                                        </p:attrNameLst>
                                      </p:cBhvr>
                                    </p:animRot>
                                    <p:animRot by="240000">
                                      <p:cBhvr>
                                        <p:cTn id="41" dur="200" fill="hold">
                                          <p:stCondLst>
                                            <p:cond delay="400"/>
                                          </p:stCondLst>
                                        </p:cTn>
                                        <p:tgtEl>
                                          <p:spTgt spid="23"/>
                                        </p:tgtEl>
                                        <p:attrNameLst>
                                          <p:attrName>r</p:attrName>
                                        </p:attrNameLst>
                                      </p:cBhvr>
                                    </p:animRot>
                                    <p:animRot by="-240000">
                                      <p:cBhvr>
                                        <p:cTn id="42" dur="200" fill="hold">
                                          <p:stCondLst>
                                            <p:cond delay="600"/>
                                          </p:stCondLst>
                                        </p:cTn>
                                        <p:tgtEl>
                                          <p:spTgt spid="23"/>
                                        </p:tgtEl>
                                        <p:attrNameLst>
                                          <p:attrName>r</p:attrName>
                                        </p:attrNameLst>
                                      </p:cBhvr>
                                    </p:animRot>
                                    <p:animRot by="120000">
                                      <p:cBhvr>
                                        <p:cTn id="43" dur="200" fill="hold">
                                          <p:stCondLst>
                                            <p:cond delay="800"/>
                                          </p:stCondLst>
                                        </p:cTn>
                                        <p:tgtEl>
                                          <p:spTgt spid="2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18"/>
                                        </p:tgtEl>
                                      </p:cBhvr>
                                    </p:animEffect>
                                    <p:anim calcmode="lin" valueType="num">
                                      <p:cBhvr>
                                        <p:cTn id="46" dur="1000"/>
                                        <p:tgtEl>
                                          <p:spTgt spid="18"/>
                                        </p:tgtEl>
                                        <p:attrNameLst>
                                          <p:attrName>ppt_x</p:attrName>
                                        </p:attrNameLst>
                                      </p:cBhvr>
                                      <p:tavLst>
                                        <p:tav tm="0">
                                          <p:val>
                                            <p:strVal val="ppt_x"/>
                                          </p:val>
                                        </p:tav>
                                        <p:tav tm="100000">
                                          <p:val>
                                            <p:strVal val="ppt_x"/>
                                          </p:val>
                                        </p:tav>
                                      </p:tavLst>
                                    </p:anim>
                                    <p:anim calcmode="lin" valueType="num">
                                      <p:cBhvr>
                                        <p:cTn id="47" dur="1000"/>
                                        <p:tgtEl>
                                          <p:spTgt spid="18"/>
                                        </p:tgtEl>
                                        <p:attrNameLst>
                                          <p:attrName>ppt_y</p:attrName>
                                        </p:attrNameLst>
                                      </p:cBhvr>
                                      <p:tavLst>
                                        <p:tav tm="0">
                                          <p:val>
                                            <p:strVal val="ppt_y"/>
                                          </p:val>
                                        </p:tav>
                                        <p:tav tm="100000">
                                          <p:val>
                                            <p:strVal val="ppt_y+.1"/>
                                          </p:val>
                                        </p:tav>
                                      </p:tavLst>
                                    </p:anim>
                                    <p:set>
                                      <p:cBhvr>
                                        <p:cTn id="4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298C6247-3443-58B2-9E99-86894E2AD33A}"/>
              </a:ext>
            </a:extLst>
          </p:cNvPr>
          <p:cNvGrpSpPr/>
          <p:nvPr/>
        </p:nvGrpSpPr>
        <p:grpSpPr>
          <a:xfrm>
            <a:off x="1049664" y="836023"/>
            <a:ext cx="10362640" cy="1770535"/>
            <a:chOff x="873492" y="817645"/>
            <a:chExt cx="10362640" cy="1530535"/>
          </a:xfrm>
        </p:grpSpPr>
        <p:grpSp>
          <p:nvGrpSpPr>
            <p:cNvPr id="3" name="Đồ họa 51">
              <a:extLst>
                <a:ext uri="{FF2B5EF4-FFF2-40B4-BE49-F238E27FC236}">
                  <a16:creationId xmlns:a16="http://schemas.microsoft.com/office/drawing/2014/main" id="{0C82D9AE-CB81-9428-F9DE-114E59F2F60C}"/>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75DFF928-6BE8-B94F-113F-E4A57D1DAFD8}"/>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D62D141D-682D-EFC5-F3C3-898AFD766D12}"/>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FF6699"/>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5B938E54-6F8D-CF57-D5C3-E27ABE896055}"/>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EF516165-5B97-E07D-DDF9-46462073D2E8}"/>
                </a:ext>
              </a:extLst>
            </p:cNvPr>
            <p:cNvSpPr txBox="1"/>
            <p:nvPr/>
          </p:nvSpPr>
          <p:spPr>
            <a:xfrm>
              <a:off x="1016924" y="1160819"/>
              <a:ext cx="9794348" cy="611930"/>
            </a:xfrm>
            <a:prstGeom prst="rect">
              <a:avLst/>
            </a:prstGeom>
            <a:noFill/>
          </p:spPr>
          <p:txBody>
            <a:bodyPr wrap="square" rtlCol="0">
              <a:spAutoFit/>
            </a:bodyPr>
            <a:lstStyle/>
            <a:p>
              <a:pPr algn="ctr"/>
              <a:r>
                <a:rPr lang="en-US" sz="4000" b="1">
                  <a:latin typeface="Cambria" panose="02040503050406030204" pitchFamily="18" charset="0"/>
                  <a:ea typeface="Cambria" panose="02040503050406030204" pitchFamily="18" charset="0"/>
                </a:rPr>
                <a:t>Câu 2. Để trở thành bạn tốt, chúng ta cần:</a:t>
              </a:r>
              <a:endParaRPr lang="en-US" sz="4000" b="1" dirty="0">
                <a:latin typeface="Cambria" panose="02040503050406030204" pitchFamily="18" charset="0"/>
                <a:ea typeface="Cambria" panose="02040503050406030204" pitchFamily="18" charset="0"/>
              </a:endParaRPr>
            </a:p>
          </p:txBody>
        </p:sp>
      </p:grpSp>
      <p:grpSp>
        <p:nvGrpSpPr>
          <p:cNvPr id="28" name="Nhóm 1">
            <a:extLst>
              <a:ext uri="{FF2B5EF4-FFF2-40B4-BE49-F238E27FC236}">
                <a16:creationId xmlns:a16="http://schemas.microsoft.com/office/drawing/2014/main" id="{62DB8E11-419E-A43C-EED0-262F708A0651}"/>
              </a:ext>
            </a:extLst>
          </p:cNvPr>
          <p:cNvGrpSpPr/>
          <p:nvPr/>
        </p:nvGrpSpPr>
        <p:grpSpPr>
          <a:xfrm>
            <a:off x="664486" y="3013404"/>
            <a:ext cx="5009148" cy="1152000"/>
            <a:chOff x="873492" y="2490890"/>
            <a:chExt cx="5009148" cy="1152000"/>
          </a:xfrm>
        </p:grpSpPr>
        <p:grpSp>
          <p:nvGrpSpPr>
            <p:cNvPr id="29" name="Nhóm 2">
              <a:extLst>
                <a:ext uri="{FF2B5EF4-FFF2-40B4-BE49-F238E27FC236}">
                  <a16:creationId xmlns:a16="http://schemas.microsoft.com/office/drawing/2014/main" id="{D8AF4CDD-7A68-BB03-F9E9-56E51A2E48DC}"/>
                </a:ext>
              </a:extLst>
            </p:cNvPr>
            <p:cNvGrpSpPr/>
            <p:nvPr/>
          </p:nvGrpSpPr>
          <p:grpSpPr>
            <a:xfrm>
              <a:off x="873492" y="2490890"/>
              <a:ext cx="5009148" cy="1152000"/>
              <a:chOff x="873492" y="2490890"/>
              <a:chExt cx="5009148" cy="1152000"/>
            </a:xfrm>
          </p:grpSpPr>
          <p:sp>
            <p:nvSpPr>
              <p:cNvPr id="31" name="Hình chữ nhật: Góc Tròn 4">
                <a:extLst>
                  <a:ext uri="{FF2B5EF4-FFF2-40B4-BE49-F238E27FC236}">
                    <a16:creationId xmlns:a16="http://schemas.microsoft.com/office/drawing/2014/main" id="{DE25DF4C-B883-5C8C-A3C9-F568AC266350}"/>
                  </a:ext>
                </a:extLst>
              </p:cNvPr>
              <p:cNvSpPr/>
              <p:nvPr/>
            </p:nvSpPr>
            <p:spPr>
              <a:xfrm>
                <a:off x="1526774" y="2519678"/>
                <a:ext cx="4355866"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latin typeface="Cambria" panose="02040503050406030204" pitchFamily="18" charset="0"/>
                  <a:ea typeface="Cambria" panose="02040503050406030204" pitchFamily="18" charset="0"/>
                </a:endParaRPr>
              </a:p>
            </p:txBody>
          </p:sp>
          <p:pic>
            <p:nvPicPr>
              <p:cNvPr id="32" name="Đồ họa 5">
                <a:extLst>
                  <a:ext uri="{FF2B5EF4-FFF2-40B4-BE49-F238E27FC236}">
                    <a16:creationId xmlns:a16="http://schemas.microsoft.com/office/drawing/2014/main" id="{16255886-0686-8A3F-B7E0-3E20397EF16F}"/>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873492" y="2490890"/>
                <a:ext cx="1246685" cy="1152000"/>
              </a:xfrm>
              <a:prstGeom prst="rect">
                <a:avLst/>
              </a:prstGeom>
            </p:spPr>
          </p:pic>
        </p:grpSp>
        <p:sp>
          <p:nvSpPr>
            <p:cNvPr id="30" name="Hộp Văn bản 3">
              <a:extLst>
                <a:ext uri="{FF2B5EF4-FFF2-40B4-BE49-F238E27FC236}">
                  <a16:creationId xmlns:a16="http://schemas.microsoft.com/office/drawing/2014/main" id="{E94ED575-5FF2-57FD-CEF4-59821C47A061}"/>
                </a:ext>
              </a:extLst>
            </p:cNvPr>
            <p:cNvSpPr txBox="1"/>
            <p:nvPr/>
          </p:nvSpPr>
          <p:spPr>
            <a:xfrm>
              <a:off x="2175158" y="2536781"/>
              <a:ext cx="3295103" cy="1089529"/>
            </a:xfrm>
            <a:prstGeom prst="rect">
              <a:avLst/>
            </a:prstGeom>
            <a:noFill/>
          </p:spPr>
          <p:txBody>
            <a:bodyPr wrap="square" rtlCol="0">
              <a:spAutoFit/>
            </a:bodyPr>
            <a:lstStyle/>
            <a:p>
              <a:pPr algn="ctr">
                <a:lnSpc>
                  <a:spcPct val="90000"/>
                </a:lnSpc>
              </a:pPr>
              <a:r>
                <a:rPr lang="en-US" sz="3600" b="1" smtClean="0">
                  <a:solidFill>
                    <a:srgbClr val="002060"/>
                  </a:solidFill>
                  <a:latin typeface="Cambria" panose="02040503050406030204" pitchFamily="18" charset="0"/>
                  <a:ea typeface="Cambria" panose="02040503050406030204" pitchFamily="18" charset="0"/>
                </a:rPr>
                <a:t>Ghen tuông với bạn bè</a:t>
              </a:r>
              <a:endParaRPr lang="en-US" sz="3600" b="1" dirty="0">
                <a:solidFill>
                  <a:srgbClr val="002060"/>
                </a:solidFill>
                <a:latin typeface="Cambria" panose="02040503050406030204" pitchFamily="18" charset="0"/>
                <a:ea typeface="Cambria" panose="02040503050406030204" pitchFamily="18" charset="0"/>
              </a:endParaRPr>
            </a:p>
          </p:txBody>
        </p:sp>
      </p:grpSp>
      <p:grpSp>
        <p:nvGrpSpPr>
          <p:cNvPr id="33" name="Nhóm 6">
            <a:extLst>
              <a:ext uri="{FF2B5EF4-FFF2-40B4-BE49-F238E27FC236}">
                <a16:creationId xmlns:a16="http://schemas.microsoft.com/office/drawing/2014/main" id="{3886914E-946F-9E78-DB52-75EC976B7127}"/>
              </a:ext>
            </a:extLst>
          </p:cNvPr>
          <p:cNvGrpSpPr/>
          <p:nvPr/>
        </p:nvGrpSpPr>
        <p:grpSpPr>
          <a:xfrm>
            <a:off x="6100356" y="3004590"/>
            <a:ext cx="4926770" cy="1152000"/>
            <a:chOff x="6309362" y="2482076"/>
            <a:chExt cx="4926770" cy="1152000"/>
          </a:xfrm>
        </p:grpSpPr>
        <p:grpSp>
          <p:nvGrpSpPr>
            <p:cNvPr id="34" name="Nhóm 31">
              <a:extLst>
                <a:ext uri="{FF2B5EF4-FFF2-40B4-BE49-F238E27FC236}">
                  <a16:creationId xmlns:a16="http://schemas.microsoft.com/office/drawing/2014/main" id="{59325CD6-D787-A557-CCE6-D3D20D218B5B}"/>
                </a:ext>
              </a:extLst>
            </p:cNvPr>
            <p:cNvGrpSpPr/>
            <p:nvPr/>
          </p:nvGrpSpPr>
          <p:grpSpPr>
            <a:xfrm>
              <a:off x="6309362" y="2482076"/>
              <a:ext cx="4926770" cy="1152000"/>
              <a:chOff x="6309362" y="2463371"/>
              <a:chExt cx="4926770" cy="1152000"/>
            </a:xfrm>
          </p:grpSpPr>
          <p:sp>
            <p:nvSpPr>
              <p:cNvPr id="36" name="Hình chữ nhật: Góc Tròn 39">
                <a:extLst>
                  <a:ext uri="{FF2B5EF4-FFF2-40B4-BE49-F238E27FC236}">
                    <a16:creationId xmlns:a16="http://schemas.microsoft.com/office/drawing/2014/main" id="{013F7C9B-A41F-0BD5-EFEE-7B4BD40B9162}"/>
                  </a:ext>
                </a:extLst>
              </p:cNvPr>
              <p:cNvSpPr/>
              <p:nvPr/>
            </p:nvSpPr>
            <p:spPr>
              <a:xfrm>
                <a:off x="6688190" y="2496527"/>
                <a:ext cx="4547942"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a:latin typeface="Cambria" panose="02040503050406030204" pitchFamily="18" charset="0"/>
                  <a:ea typeface="Cambria" panose="02040503050406030204" pitchFamily="18" charset="0"/>
                </a:endParaRPr>
              </a:p>
            </p:txBody>
          </p:sp>
          <p:pic>
            <p:nvPicPr>
              <p:cNvPr id="37" name="Đồ họa 40">
                <a:extLst>
                  <a:ext uri="{FF2B5EF4-FFF2-40B4-BE49-F238E27FC236}">
                    <a16:creationId xmlns:a16="http://schemas.microsoft.com/office/drawing/2014/main" id="{8C8458EE-8507-F166-5706-396A4D27C52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309362" y="2463371"/>
                <a:ext cx="1061053" cy="1152000"/>
              </a:xfrm>
              <a:prstGeom prst="rect">
                <a:avLst/>
              </a:prstGeom>
            </p:spPr>
          </p:pic>
        </p:grpSp>
        <p:sp>
          <p:nvSpPr>
            <p:cNvPr id="35" name="Hộp Văn bản 38">
              <a:extLst>
                <a:ext uri="{FF2B5EF4-FFF2-40B4-BE49-F238E27FC236}">
                  <a16:creationId xmlns:a16="http://schemas.microsoft.com/office/drawing/2014/main" id="{CE65AC0C-348F-EBCF-95FE-E29AA50CC901}"/>
                </a:ext>
              </a:extLst>
            </p:cNvPr>
            <p:cNvSpPr txBox="1"/>
            <p:nvPr/>
          </p:nvSpPr>
          <p:spPr>
            <a:xfrm>
              <a:off x="7170925" y="2649969"/>
              <a:ext cx="3948093" cy="978729"/>
            </a:xfrm>
            <a:prstGeom prst="rect">
              <a:avLst/>
            </a:prstGeom>
            <a:noFill/>
          </p:spPr>
          <p:txBody>
            <a:bodyPr wrap="square" rtlCol="0">
              <a:spAutoFit/>
            </a:bodyPr>
            <a:lstStyle/>
            <a:p>
              <a:pPr algn="ctr">
                <a:lnSpc>
                  <a:spcPct val="80000"/>
                </a:lnSpc>
              </a:pPr>
              <a:r>
                <a:rPr lang="en-US" sz="3600" b="1" smtClean="0">
                  <a:solidFill>
                    <a:srgbClr val="002060"/>
                  </a:solidFill>
                  <a:latin typeface="Cambria" panose="02040503050406030204" pitchFamily="18" charset="0"/>
                  <a:ea typeface="Cambria" panose="02040503050406030204" pitchFamily="18" charset="0"/>
                </a:rPr>
                <a:t>Lắng nghe và tôn trọng bạn bè</a:t>
              </a:r>
              <a:endParaRPr lang="vi-VN" sz="3600" b="1" dirty="0">
                <a:solidFill>
                  <a:srgbClr val="002060"/>
                </a:solidFill>
                <a:latin typeface="Cambria" panose="02040503050406030204" pitchFamily="18" charset="0"/>
                <a:ea typeface="Cambria" panose="02040503050406030204" pitchFamily="18" charset="0"/>
              </a:endParaRPr>
            </a:p>
          </p:txBody>
        </p:sp>
      </p:grpSp>
      <p:grpSp>
        <p:nvGrpSpPr>
          <p:cNvPr id="38" name="Nhóm 41">
            <a:extLst>
              <a:ext uri="{FF2B5EF4-FFF2-40B4-BE49-F238E27FC236}">
                <a16:creationId xmlns:a16="http://schemas.microsoft.com/office/drawing/2014/main" id="{084C21AB-7D0B-6E15-076A-ACC9B00756EB}"/>
              </a:ext>
            </a:extLst>
          </p:cNvPr>
          <p:cNvGrpSpPr/>
          <p:nvPr/>
        </p:nvGrpSpPr>
        <p:grpSpPr>
          <a:xfrm>
            <a:off x="749232" y="4945910"/>
            <a:ext cx="4924401" cy="1152000"/>
            <a:chOff x="958238" y="4423396"/>
            <a:chExt cx="4924401" cy="1152000"/>
          </a:xfrm>
        </p:grpSpPr>
        <p:grpSp>
          <p:nvGrpSpPr>
            <p:cNvPr id="39" name="Nhóm 42">
              <a:extLst>
                <a:ext uri="{FF2B5EF4-FFF2-40B4-BE49-F238E27FC236}">
                  <a16:creationId xmlns:a16="http://schemas.microsoft.com/office/drawing/2014/main" id="{93C7386E-6719-3B0E-B4AB-A0A67B5130CE}"/>
                </a:ext>
              </a:extLst>
            </p:cNvPr>
            <p:cNvGrpSpPr/>
            <p:nvPr/>
          </p:nvGrpSpPr>
          <p:grpSpPr>
            <a:xfrm>
              <a:off x="958238" y="4423396"/>
              <a:ext cx="4924401" cy="1152000"/>
              <a:chOff x="958238" y="4423396"/>
              <a:chExt cx="4924401" cy="1152000"/>
            </a:xfrm>
          </p:grpSpPr>
          <p:sp>
            <p:nvSpPr>
              <p:cNvPr id="41" name="Hình chữ nhật: Góc Tròn 44">
                <a:extLst>
                  <a:ext uri="{FF2B5EF4-FFF2-40B4-BE49-F238E27FC236}">
                    <a16:creationId xmlns:a16="http://schemas.microsoft.com/office/drawing/2014/main" id="{075C9BAB-D227-01CF-7DEB-898F09497BE9}"/>
                  </a:ext>
                </a:extLst>
              </p:cNvPr>
              <p:cNvSpPr/>
              <p:nvPr/>
            </p:nvSpPr>
            <p:spPr>
              <a:xfrm>
                <a:off x="1351279" y="4453999"/>
                <a:ext cx="453136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latin typeface="Cambria" panose="02040503050406030204" pitchFamily="18" charset="0"/>
                  <a:ea typeface="Cambria" panose="02040503050406030204" pitchFamily="18" charset="0"/>
                </a:endParaRPr>
              </a:p>
            </p:txBody>
          </p:sp>
          <p:pic>
            <p:nvPicPr>
              <p:cNvPr id="42" name="Đồ họa 45">
                <a:extLst>
                  <a:ext uri="{FF2B5EF4-FFF2-40B4-BE49-F238E27FC236}">
                    <a16:creationId xmlns:a16="http://schemas.microsoft.com/office/drawing/2014/main" id="{31B2ABD0-2B5B-850D-AFF7-7A75E1F9517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58238" y="4423396"/>
                <a:ext cx="1077191" cy="1152000"/>
              </a:xfrm>
              <a:prstGeom prst="rect">
                <a:avLst/>
              </a:prstGeom>
            </p:spPr>
          </p:pic>
        </p:grpSp>
        <p:sp>
          <p:nvSpPr>
            <p:cNvPr id="40" name="Hộp Văn bản 43">
              <a:extLst>
                <a:ext uri="{FF2B5EF4-FFF2-40B4-BE49-F238E27FC236}">
                  <a16:creationId xmlns:a16="http://schemas.microsoft.com/office/drawing/2014/main" id="{1C9CB0A0-200C-0B42-D4B5-C57DBDBDDC0E}"/>
                </a:ext>
              </a:extLst>
            </p:cNvPr>
            <p:cNvSpPr txBox="1"/>
            <p:nvPr/>
          </p:nvSpPr>
          <p:spPr>
            <a:xfrm>
              <a:off x="1930923" y="4646547"/>
              <a:ext cx="3847212" cy="646331"/>
            </a:xfrm>
            <a:prstGeom prst="rect">
              <a:avLst/>
            </a:prstGeom>
            <a:noFill/>
          </p:spPr>
          <p:txBody>
            <a:bodyPr wrap="square" rtlCol="0">
              <a:spAutoFit/>
            </a:bodyPr>
            <a:lstStyle/>
            <a:p>
              <a:pPr algn="ctr"/>
              <a:r>
                <a:rPr lang="en-US" sz="3600" b="1" smtClean="0">
                  <a:solidFill>
                    <a:srgbClr val="002060"/>
                  </a:solidFill>
                  <a:latin typeface="Cambria" panose="02040503050406030204" pitchFamily="18" charset="0"/>
                  <a:ea typeface="Cambria" panose="02040503050406030204" pitchFamily="18" charset="0"/>
                </a:rPr>
                <a:t>Trêu chọc bạn bè</a:t>
              </a:r>
              <a:endParaRPr lang="en-US" sz="3600" b="1" dirty="0">
                <a:solidFill>
                  <a:srgbClr val="002060"/>
                </a:solidFill>
                <a:latin typeface="Cambria" panose="02040503050406030204" pitchFamily="18" charset="0"/>
                <a:ea typeface="Cambria" panose="02040503050406030204" pitchFamily="18" charset="0"/>
              </a:endParaRPr>
            </a:p>
          </p:txBody>
        </p:sp>
      </p:grpSp>
      <p:grpSp>
        <p:nvGrpSpPr>
          <p:cNvPr id="43" name="Nhóm 46">
            <a:extLst>
              <a:ext uri="{FF2B5EF4-FFF2-40B4-BE49-F238E27FC236}">
                <a16:creationId xmlns:a16="http://schemas.microsoft.com/office/drawing/2014/main" id="{DF43F926-6653-CBC6-F3E8-99F6E4202C79}"/>
              </a:ext>
            </a:extLst>
          </p:cNvPr>
          <p:cNvGrpSpPr/>
          <p:nvPr/>
        </p:nvGrpSpPr>
        <p:grpSpPr>
          <a:xfrm>
            <a:off x="6100356" y="4976513"/>
            <a:ext cx="5106417" cy="1153269"/>
            <a:chOff x="6309362" y="4453999"/>
            <a:chExt cx="5106417" cy="1153269"/>
          </a:xfrm>
        </p:grpSpPr>
        <p:grpSp>
          <p:nvGrpSpPr>
            <p:cNvPr id="44" name="Nhóm 47">
              <a:extLst>
                <a:ext uri="{FF2B5EF4-FFF2-40B4-BE49-F238E27FC236}">
                  <a16:creationId xmlns:a16="http://schemas.microsoft.com/office/drawing/2014/main" id="{8DC20CD2-12BC-EABE-82B2-C0E7A43C09EB}"/>
                </a:ext>
              </a:extLst>
            </p:cNvPr>
            <p:cNvGrpSpPr/>
            <p:nvPr/>
          </p:nvGrpSpPr>
          <p:grpSpPr>
            <a:xfrm>
              <a:off x="6309362" y="4453999"/>
              <a:ext cx="4987834" cy="1153269"/>
              <a:chOff x="6309362" y="4395154"/>
              <a:chExt cx="4987834" cy="1153269"/>
            </a:xfrm>
          </p:grpSpPr>
          <p:sp>
            <p:nvSpPr>
              <p:cNvPr id="46" name="Hình chữ nhật: Góc Tròn 49">
                <a:extLst>
                  <a:ext uri="{FF2B5EF4-FFF2-40B4-BE49-F238E27FC236}">
                    <a16:creationId xmlns:a16="http://schemas.microsoft.com/office/drawing/2014/main" id="{F4FCBD0E-3613-A98C-1571-FBF9E931C5BC}"/>
                  </a:ext>
                </a:extLst>
              </p:cNvPr>
              <p:cNvSpPr/>
              <p:nvPr/>
            </p:nvSpPr>
            <p:spPr>
              <a:xfrm>
                <a:off x="6688190" y="4395154"/>
                <a:ext cx="4609006" cy="1117575"/>
              </a:xfrm>
              <a:prstGeom prst="roundRect">
                <a:avLst/>
              </a:prstGeom>
              <a:solidFill>
                <a:schemeClr val="bg1"/>
              </a:solid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latin typeface="Cambria" panose="02040503050406030204" pitchFamily="18" charset="0"/>
                  <a:ea typeface="Cambria" panose="02040503050406030204" pitchFamily="18" charset="0"/>
                </a:endParaRPr>
              </a:p>
            </p:txBody>
          </p:sp>
          <p:pic>
            <p:nvPicPr>
              <p:cNvPr id="47" name="Đồ họa 50">
                <a:extLst>
                  <a:ext uri="{FF2B5EF4-FFF2-40B4-BE49-F238E27FC236}">
                    <a16:creationId xmlns:a16="http://schemas.microsoft.com/office/drawing/2014/main" id="{47A0F72D-0213-C1E1-88C4-ACC21935C53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309362" y="4396423"/>
                <a:ext cx="1077191" cy="1152000"/>
              </a:xfrm>
              <a:prstGeom prst="rect">
                <a:avLst/>
              </a:prstGeom>
            </p:spPr>
          </p:pic>
        </p:grpSp>
        <p:sp>
          <p:nvSpPr>
            <p:cNvPr id="45" name="Hộp Văn bản 48">
              <a:extLst>
                <a:ext uri="{FF2B5EF4-FFF2-40B4-BE49-F238E27FC236}">
                  <a16:creationId xmlns:a16="http://schemas.microsoft.com/office/drawing/2014/main" id="{8360AA65-5513-46B8-37E6-0443393612EE}"/>
                </a:ext>
              </a:extLst>
            </p:cNvPr>
            <p:cNvSpPr txBox="1"/>
            <p:nvPr/>
          </p:nvSpPr>
          <p:spPr>
            <a:xfrm>
              <a:off x="7170925" y="4581092"/>
              <a:ext cx="4244854" cy="978729"/>
            </a:xfrm>
            <a:prstGeom prst="rect">
              <a:avLst/>
            </a:prstGeom>
            <a:noFill/>
          </p:spPr>
          <p:txBody>
            <a:bodyPr wrap="square" rtlCol="0">
              <a:spAutoFit/>
            </a:bodyPr>
            <a:lstStyle/>
            <a:p>
              <a:pPr algn="ctr">
                <a:lnSpc>
                  <a:spcPct val="80000"/>
                </a:lnSpc>
              </a:pPr>
              <a:r>
                <a:rPr lang="en-US" sz="3600" b="1" smtClean="0">
                  <a:solidFill>
                    <a:srgbClr val="002060"/>
                  </a:solidFill>
                  <a:latin typeface="Cambria" panose="02040503050406030204" pitchFamily="18" charset="0"/>
                  <a:ea typeface="Cambria" panose="02040503050406030204" pitchFamily="18" charset="0"/>
                </a:rPr>
                <a:t>Không chia sẻ với bạn bè</a:t>
              </a:r>
              <a:endParaRPr lang="en-US" sz="36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4940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38"/>
                                        </p:tgtEl>
                                      </p:cBhvr>
                                    </p:animEffect>
                                    <p:anim calcmode="lin" valueType="num">
                                      <p:cBhvr>
                                        <p:cTn id="30" dur="1000"/>
                                        <p:tgtEl>
                                          <p:spTgt spid="38"/>
                                        </p:tgtEl>
                                        <p:attrNameLst>
                                          <p:attrName>ppt_x</p:attrName>
                                        </p:attrNameLst>
                                      </p:cBhvr>
                                      <p:tavLst>
                                        <p:tav tm="0">
                                          <p:val>
                                            <p:strVal val="ppt_x"/>
                                          </p:val>
                                        </p:tav>
                                        <p:tav tm="100000">
                                          <p:val>
                                            <p:strVal val="ppt_x"/>
                                          </p:val>
                                        </p:tav>
                                      </p:tavLst>
                                    </p:anim>
                                    <p:anim calcmode="lin" valueType="num">
                                      <p:cBhvr>
                                        <p:cTn id="31" dur="1000"/>
                                        <p:tgtEl>
                                          <p:spTgt spid="38"/>
                                        </p:tgtEl>
                                        <p:attrNameLst>
                                          <p:attrName>ppt_y</p:attrName>
                                        </p:attrNameLst>
                                      </p:cBhvr>
                                      <p:tavLst>
                                        <p:tav tm="0">
                                          <p:val>
                                            <p:strVal val="ppt_y"/>
                                          </p:val>
                                        </p:tav>
                                        <p:tav tm="100000">
                                          <p:val>
                                            <p:strVal val="ppt_y+.1"/>
                                          </p:val>
                                        </p:tav>
                                      </p:tavLst>
                                    </p:anim>
                                    <p:set>
                                      <p:cBhvr>
                                        <p:cTn id="32" dur="1" fill="hold">
                                          <p:stCondLst>
                                            <p:cond delay="999"/>
                                          </p:stCondLst>
                                        </p:cTn>
                                        <p:tgtEl>
                                          <p:spTgt spid="3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43"/>
                                        </p:tgtEl>
                                      </p:cBhvr>
                                    </p:animEffect>
                                    <p:anim calcmode="lin" valueType="num">
                                      <p:cBhvr>
                                        <p:cTn id="35" dur="1000"/>
                                        <p:tgtEl>
                                          <p:spTgt spid="43"/>
                                        </p:tgtEl>
                                        <p:attrNameLst>
                                          <p:attrName>ppt_x</p:attrName>
                                        </p:attrNameLst>
                                      </p:cBhvr>
                                      <p:tavLst>
                                        <p:tav tm="0">
                                          <p:val>
                                            <p:strVal val="ppt_x"/>
                                          </p:val>
                                        </p:tav>
                                        <p:tav tm="100000">
                                          <p:val>
                                            <p:strVal val="ppt_x"/>
                                          </p:val>
                                        </p:tav>
                                      </p:tavLst>
                                    </p:anim>
                                    <p:anim calcmode="lin" valueType="num">
                                      <p:cBhvr>
                                        <p:cTn id="36" dur="1000"/>
                                        <p:tgtEl>
                                          <p:spTgt spid="43"/>
                                        </p:tgtEl>
                                        <p:attrNameLst>
                                          <p:attrName>ppt_y</p:attrName>
                                        </p:attrNameLst>
                                      </p:cBhvr>
                                      <p:tavLst>
                                        <p:tav tm="0">
                                          <p:val>
                                            <p:strVal val="ppt_y"/>
                                          </p:val>
                                        </p:tav>
                                        <p:tav tm="100000">
                                          <p:val>
                                            <p:strVal val="ppt_y+.1"/>
                                          </p:val>
                                        </p:tav>
                                      </p:tavLst>
                                    </p:anim>
                                    <p:set>
                                      <p:cBhvr>
                                        <p:cTn id="37" dur="1" fill="hold">
                                          <p:stCondLst>
                                            <p:cond delay="999"/>
                                          </p:stCondLst>
                                        </p:cTn>
                                        <p:tgtEl>
                                          <p:spTgt spid="43"/>
                                        </p:tgtEl>
                                        <p:attrNameLst>
                                          <p:attrName>style.visibility</p:attrName>
                                        </p:attrNameLst>
                                      </p:cBhvr>
                                      <p:to>
                                        <p:strVal val="hidden"/>
                                      </p:to>
                                    </p:set>
                                  </p:childTnLst>
                                </p:cTn>
                              </p:par>
                              <p:par>
                                <p:cTn id="38" presetID="32" presetClass="emph" presetSubtype="0" fill="hold" nodeType="withEffect">
                                  <p:stCondLst>
                                    <p:cond delay="0"/>
                                  </p:stCondLst>
                                  <p:childTnLst>
                                    <p:animRot by="120000">
                                      <p:cBhvr>
                                        <p:cTn id="39" dur="100" fill="hold">
                                          <p:stCondLst>
                                            <p:cond delay="0"/>
                                          </p:stCondLst>
                                        </p:cTn>
                                        <p:tgtEl>
                                          <p:spTgt spid="33"/>
                                        </p:tgtEl>
                                        <p:attrNameLst>
                                          <p:attrName>r</p:attrName>
                                        </p:attrNameLst>
                                      </p:cBhvr>
                                    </p:animRot>
                                    <p:animRot by="-240000">
                                      <p:cBhvr>
                                        <p:cTn id="40" dur="200" fill="hold">
                                          <p:stCondLst>
                                            <p:cond delay="200"/>
                                          </p:stCondLst>
                                        </p:cTn>
                                        <p:tgtEl>
                                          <p:spTgt spid="33"/>
                                        </p:tgtEl>
                                        <p:attrNameLst>
                                          <p:attrName>r</p:attrName>
                                        </p:attrNameLst>
                                      </p:cBhvr>
                                    </p:animRot>
                                    <p:animRot by="240000">
                                      <p:cBhvr>
                                        <p:cTn id="41" dur="200" fill="hold">
                                          <p:stCondLst>
                                            <p:cond delay="400"/>
                                          </p:stCondLst>
                                        </p:cTn>
                                        <p:tgtEl>
                                          <p:spTgt spid="33"/>
                                        </p:tgtEl>
                                        <p:attrNameLst>
                                          <p:attrName>r</p:attrName>
                                        </p:attrNameLst>
                                      </p:cBhvr>
                                    </p:animRot>
                                    <p:animRot by="-240000">
                                      <p:cBhvr>
                                        <p:cTn id="42" dur="200" fill="hold">
                                          <p:stCondLst>
                                            <p:cond delay="600"/>
                                          </p:stCondLst>
                                        </p:cTn>
                                        <p:tgtEl>
                                          <p:spTgt spid="33"/>
                                        </p:tgtEl>
                                        <p:attrNameLst>
                                          <p:attrName>r</p:attrName>
                                        </p:attrNameLst>
                                      </p:cBhvr>
                                    </p:animRot>
                                    <p:animRot by="120000">
                                      <p:cBhvr>
                                        <p:cTn id="43" dur="200" fill="hold">
                                          <p:stCondLst>
                                            <p:cond delay="800"/>
                                          </p:stCondLst>
                                        </p:cTn>
                                        <p:tgtEl>
                                          <p:spTgt spid="3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28"/>
                                        </p:tgtEl>
                                      </p:cBhvr>
                                    </p:animEffect>
                                    <p:anim calcmode="lin" valueType="num">
                                      <p:cBhvr>
                                        <p:cTn id="46" dur="1000"/>
                                        <p:tgtEl>
                                          <p:spTgt spid="28"/>
                                        </p:tgtEl>
                                        <p:attrNameLst>
                                          <p:attrName>ppt_x</p:attrName>
                                        </p:attrNameLst>
                                      </p:cBhvr>
                                      <p:tavLst>
                                        <p:tav tm="0">
                                          <p:val>
                                            <p:strVal val="ppt_x"/>
                                          </p:val>
                                        </p:tav>
                                        <p:tav tm="100000">
                                          <p:val>
                                            <p:strVal val="ppt_x"/>
                                          </p:val>
                                        </p:tav>
                                      </p:tavLst>
                                    </p:anim>
                                    <p:anim calcmode="lin" valueType="num">
                                      <p:cBhvr>
                                        <p:cTn id="47" dur="1000"/>
                                        <p:tgtEl>
                                          <p:spTgt spid="28"/>
                                        </p:tgtEl>
                                        <p:attrNameLst>
                                          <p:attrName>ppt_y</p:attrName>
                                        </p:attrNameLst>
                                      </p:cBhvr>
                                      <p:tavLst>
                                        <p:tav tm="0">
                                          <p:val>
                                            <p:strVal val="ppt_y"/>
                                          </p:val>
                                        </p:tav>
                                        <p:tav tm="100000">
                                          <p:val>
                                            <p:strVal val="ppt_y+.1"/>
                                          </p:val>
                                        </p:tav>
                                      </p:tavLst>
                                    </p:anim>
                                    <p:set>
                                      <p:cBhvr>
                                        <p:cTn id="48"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298C6247-3443-58B2-9E99-86894E2AD33A}"/>
              </a:ext>
            </a:extLst>
          </p:cNvPr>
          <p:cNvGrpSpPr/>
          <p:nvPr/>
        </p:nvGrpSpPr>
        <p:grpSpPr>
          <a:xfrm>
            <a:off x="1049664" y="836023"/>
            <a:ext cx="10362640" cy="1770535"/>
            <a:chOff x="873492" y="817645"/>
            <a:chExt cx="10362640" cy="1530535"/>
          </a:xfrm>
        </p:grpSpPr>
        <p:grpSp>
          <p:nvGrpSpPr>
            <p:cNvPr id="3" name="Đồ họa 51">
              <a:extLst>
                <a:ext uri="{FF2B5EF4-FFF2-40B4-BE49-F238E27FC236}">
                  <a16:creationId xmlns:a16="http://schemas.microsoft.com/office/drawing/2014/main" id="{0C82D9AE-CB81-9428-F9DE-114E59F2F60C}"/>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75DFF928-6BE8-B94F-113F-E4A57D1DAFD8}"/>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D62D141D-682D-EFC5-F3C3-898AFD766D12}"/>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FF6699"/>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5B938E54-6F8D-CF57-D5C3-E27ABE896055}"/>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EF516165-5B97-E07D-DDF9-46462073D2E8}"/>
                </a:ext>
              </a:extLst>
            </p:cNvPr>
            <p:cNvSpPr txBox="1"/>
            <p:nvPr/>
          </p:nvSpPr>
          <p:spPr>
            <a:xfrm>
              <a:off x="1016924" y="946265"/>
              <a:ext cx="9794348" cy="1144044"/>
            </a:xfrm>
            <a:prstGeom prst="rect">
              <a:avLst/>
            </a:prstGeom>
            <a:noFill/>
          </p:spPr>
          <p:txBody>
            <a:bodyPr wrap="square" rtlCol="0">
              <a:spAutoFit/>
            </a:bodyPr>
            <a:lstStyle/>
            <a:p>
              <a:pPr algn="ctr"/>
              <a:r>
                <a:rPr lang="en-US" sz="4000" b="1">
                  <a:latin typeface="Cambria" panose="02040503050406030204" pitchFamily="18" charset="0"/>
                  <a:ea typeface="Cambria" panose="02040503050406030204" pitchFamily="18" charset="0"/>
                </a:rPr>
                <a:t>Câu </a:t>
              </a:r>
              <a:r>
                <a:rPr lang="en-US" sz="4000" b="1" smtClean="0">
                  <a:latin typeface="Cambria" panose="02040503050406030204" pitchFamily="18" charset="0"/>
                  <a:ea typeface="Cambria" panose="02040503050406030204" pitchFamily="18" charset="0"/>
                </a:rPr>
                <a:t>3. </a:t>
              </a:r>
              <a:r>
                <a:rPr lang="en-US" sz="4000" b="1">
                  <a:latin typeface="Cambria" panose="02040503050406030204" pitchFamily="18" charset="0"/>
                  <a:ea typeface="Cambria" panose="02040503050406030204" pitchFamily="18" charset="0"/>
                </a:rPr>
                <a:t>Nếu bạn muốn kết bạn với ai đó, bạn nên:</a:t>
              </a:r>
              <a:endParaRPr lang="en-US" sz="4000" b="1" dirty="0">
                <a:latin typeface="Cambria" panose="02040503050406030204" pitchFamily="18" charset="0"/>
                <a:ea typeface="Cambria" panose="02040503050406030204" pitchFamily="18" charset="0"/>
              </a:endParaRPr>
            </a:p>
          </p:txBody>
        </p:sp>
      </p:grpSp>
      <p:grpSp>
        <p:nvGrpSpPr>
          <p:cNvPr id="28" name="Nhóm 1">
            <a:extLst>
              <a:ext uri="{FF2B5EF4-FFF2-40B4-BE49-F238E27FC236}">
                <a16:creationId xmlns:a16="http://schemas.microsoft.com/office/drawing/2014/main" id="{62DB8E11-419E-A43C-EED0-262F708A0651}"/>
              </a:ext>
            </a:extLst>
          </p:cNvPr>
          <p:cNvGrpSpPr/>
          <p:nvPr/>
        </p:nvGrpSpPr>
        <p:grpSpPr>
          <a:xfrm>
            <a:off x="664486" y="3013404"/>
            <a:ext cx="5009148" cy="1152000"/>
            <a:chOff x="873492" y="2490890"/>
            <a:chExt cx="5009148" cy="1152000"/>
          </a:xfrm>
        </p:grpSpPr>
        <p:grpSp>
          <p:nvGrpSpPr>
            <p:cNvPr id="29" name="Nhóm 2">
              <a:extLst>
                <a:ext uri="{FF2B5EF4-FFF2-40B4-BE49-F238E27FC236}">
                  <a16:creationId xmlns:a16="http://schemas.microsoft.com/office/drawing/2014/main" id="{D8AF4CDD-7A68-BB03-F9E9-56E51A2E48DC}"/>
                </a:ext>
              </a:extLst>
            </p:cNvPr>
            <p:cNvGrpSpPr/>
            <p:nvPr/>
          </p:nvGrpSpPr>
          <p:grpSpPr>
            <a:xfrm>
              <a:off x="873492" y="2490890"/>
              <a:ext cx="5009148" cy="1152000"/>
              <a:chOff x="873492" y="2490890"/>
              <a:chExt cx="5009148" cy="1152000"/>
            </a:xfrm>
          </p:grpSpPr>
          <p:sp>
            <p:nvSpPr>
              <p:cNvPr id="31" name="Hình chữ nhật: Góc Tròn 4">
                <a:extLst>
                  <a:ext uri="{FF2B5EF4-FFF2-40B4-BE49-F238E27FC236}">
                    <a16:creationId xmlns:a16="http://schemas.microsoft.com/office/drawing/2014/main" id="{DE25DF4C-B883-5C8C-A3C9-F568AC266350}"/>
                  </a:ext>
                </a:extLst>
              </p:cNvPr>
              <p:cNvSpPr/>
              <p:nvPr/>
            </p:nvSpPr>
            <p:spPr>
              <a:xfrm>
                <a:off x="1526774" y="2519678"/>
                <a:ext cx="4355866"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solidFill>
                    <a:srgbClr val="002060"/>
                  </a:solidFill>
                  <a:latin typeface="Cambria" panose="02040503050406030204" pitchFamily="18" charset="0"/>
                  <a:ea typeface="Cambria" panose="02040503050406030204" pitchFamily="18" charset="0"/>
                </a:endParaRPr>
              </a:p>
            </p:txBody>
          </p:sp>
          <p:pic>
            <p:nvPicPr>
              <p:cNvPr id="32" name="Đồ họa 5">
                <a:extLst>
                  <a:ext uri="{FF2B5EF4-FFF2-40B4-BE49-F238E27FC236}">
                    <a16:creationId xmlns:a16="http://schemas.microsoft.com/office/drawing/2014/main" id="{16255886-0686-8A3F-B7E0-3E20397EF16F}"/>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873492" y="2490890"/>
                <a:ext cx="1246685" cy="1152000"/>
              </a:xfrm>
              <a:prstGeom prst="rect">
                <a:avLst/>
              </a:prstGeom>
            </p:spPr>
          </p:pic>
        </p:grpSp>
        <p:sp>
          <p:nvSpPr>
            <p:cNvPr id="30" name="Hộp Văn bản 3">
              <a:extLst>
                <a:ext uri="{FF2B5EF4-FFF2-40B4-BE49-F238E27FC236}">
                  <a16:creationId xmlns:a16="http://schemas.microsoft.com/office/drawing/2014/main" id="{E94ED575-5FF2-57FD-CEF4-59821C47A061}"/>
                </a:ext>
              </a:extLst>
            </p:cNvPr>
            <p:cNvSpPr txBox="1"/>
            <p:nvPr/>
          </p:nvSpPr>
          <p:spPr>
            <a:xfrm>
              <a:off x="2175158" y="2628222"/>
              <a:ext cx="3602977" cy="923330"/>
            </a:xfrm>
            <a:prstGeom prst="rect">
              <a:avLst/>
            </a:prstGeom>
            <a:noFill/>
          </p:spPr>
          <p:txBody>
            <a:bodyPr wrap="square" rtlCol="0">
              <a:spAutoFit/>
            </a:bodyPr>
            <a:lstStyle/>
            <a:p>
              <a:pPr algn="ctr">
                <a:lnSpc>
                  <a:spcPct val="90000"/>
                </a:lnSpc>
              </a:pPr>
              <a:r>
                <a:rPr lang="en-US" sz="3000" b="1">
                  <a:solidFill>
                    <a:srgbClr val="002060"/>
                  </a:solidFill>
                  <a:latin typeface="Cambria" panose="02040503050406030204" pitchFamily="18" charset="0"/>
                  <a:ea typeface="Cambria" panose="02040503050406030204" pitchFamily="18" charset="0"/>
                </a:rPr>
                <a:t>Tự cô lập và không nói chuyện với ai.</a:t>
              </a:r>
              <a:endParaRPr lang="en-US" sz="3000" b="1" dirty="0">
                <a:solidFill>
                  <a:srgbClr val="002060"/>
                </a:solidFill>
                <a:latin typeface="Cambria" panose="02040503050406030204" pitchFamily="18" charset="0"/>
                <a:ea typeface="Cambria" panose="02040503050406030204" pitchFamily="18" charset="0"/>
              </a:endParaRPr>
            </a:p>
          </p:txBody>
        </p:sp>
      </p:grpSp>
      <p:grpSp>
        <p:nvGrpSpPr>
          <p:cNvPr id="33" name="Nhóm 6">
            <a:extLst>
              <a:ext uri="{FF2B5EF4-FFF2-40B4-BE49-F238E27FC236}">
                <a16:creationId xmlns:a16="http://schemas.microsoft.com/office/drawing/2014/main" id="{3886914E-946F-9E78-DB52-75EC976B7127}"/>
              </a:ext>
            </a:extLst>
          </p:cNvPr>
          <p:cNvGrpSpPr/>
          <p:nvPr/>
        </p:nvGrpSpPr>
        <p:grpSpPr>
          <a:xfrm>
            <a:off x="6100356" y="3004590"/>
            <a:ext cx="4926770" cy="1250655"/>
            <a:chOff x="6309362" y="2482076"/>
            <a:chExt cx="4926770" cy="1250655"/>
          </a:xfrm>
        </p:grpSpPr>
        <p:grpSp>
          <p:nvGrpSpPr>
            <p:cNvPr id="34" name="Nhóm 31">
              <a:extLst>
                <a:ext uri="{FF2B5EF4-FFF2-40B4-BE49-F238E27FC236}">
                  <a16:creationId xmlns:a16="http://schemas.microsoft.com/office/drawing/2014/main" id="{59325CD6-D787-A557-CCE6-D3D20D218B5B}"/>
                </a:ext>
              </a:extLst>
            </p:cNvPr>
            <p:cNvGrpSpPr/>
            <p:nvPr/>
          </p:nvGrpSpPr>
          <p:grpSpPr>
            <a:xfrm>
              <a:off x="6309362" y="2482076"/>
              <a:ext cx="4926770" cy="1152000"/>
              <a:chOff x="6309362" y="2463371"/>
              <a:chExt cx="4926770" cy="1152000"/>
            </a:xfrm>
          </p:grpSpPr>
          <p:sp>
            <p:nvSpPr>
              <p:cNvPr id="36" name="Hình chữ nhật: Góc Tròn 39">
                <a:extLst>
                  <a:ext uri="{FF2B5EF4-FFF2-40B4-BE49-F238E27FC236}">
                    <a16:creationId xmlns:a16="http://schemas.microsoft.com/office/drawing/2014/main" id="{013F7C9B-A41F-0BD5-EFEE-7B4BD40B9162}"/>
                  </a:ext>
                </a:extLst>
              </p:cNvPr>
              <p:cNvSpPr/>
              <p:nvPr/>
            </p:nvSpPr>
            <p:spPr>
              <a:xfrm>
                <a:off x="6688190" y="2496527"/>
                <a:ext cx="4547942"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a:solidFill>
                    <a:srgbClr val="002060"/>
                  </a:solidFill>
                  <a:latin typeface="Cambria" panose="02040503050406030204" pitchFamily="18" charset="0"/>
                  <a:ea typeface="Cambria" panose="02040503050406030204" pitchFamily="18" charset="0"/>
                </a:endParaRPr>
              </a:p>
            </p:txBody>
          </p:sp>
          <p:pic>
            <p:nvPicPr>
              <p:cNvPr id="37" name="Đồ họa 40">
                <a:extLst>
                  <a:ext uri="{FF2B5EF4-FFF2-40B4-BE49-F238E27FC236}">
                    <a16:creationId xmlns:a16="http://schemas.microsoft.com/office/drawing/2014/main" id="{8C8458EE-8507-F166-5706-396A4D27C52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309362" y="2463371"/>
                <a:ext cx="1061053" cy="1152000"/>
              </a:xfrm>
              <a:prstGeom prst="rect">
                <a:avLst/>
              </a:prstGeom>
            </p:spPr>
          </p:pic>
        </p:grpSp>
        <p:sp>
          <p:nvSpPr>
            <p:cNvPr id="35" name="Hộp Văn bản 38">
              <a:extLst>
                <a:ext uri="{FF2B5EF4-FFF2-40B4-BE49-F238E27FC236}">
                  <a16:creationId xmlns:a16="http://schemas.microsoft.com/office/drawing/2014/main" id="{CE65AC0C-348F-EBCF-95FE-E29AA50CC901}"/>
                </a:ext>
              </a:extLst>
            </p:cNvPr>
            <p:cNvSpPr txBox="1"/>
            <p:nvPr/>
          </p:nvSpPr>
          <p:spPr>
            <a:xfrm>
              <a:off x="7170925" y="2532402"/>
              <a:ext cx="4025525" cy="1200329"/>
            </a:xfrm>
            <a:prstGeom prst="rect">
              <a:avLst/>
            </a:prstGeom>
            <a:noFill/>
          </p:spPr>
          <p:txBody>
            <a:bodyPr wrap="square" rtlCol="0">
              <a:spAutoFit/>
            </a:bodyPr>
            <a:lstStyle/>
            <a:p>
              <a:pPr algn="ctr">
                <a:lnSpc>
                  <a:spcPct val="80000"/>
                </a:lnSpc>
              </a:pPr>
              <a:r>
                <a:rPr lang="vi-VN" sz="3000" b="1">
                  <a:solidFill>
                    <a:srgbClr val="002060"/>
                  </a:solidFill>
                  <a:latin typeface="Cambria" panose="02040503050406030204" pitchFamily="18" charset="0"/>
                  <a:ea typeface="Cambria" panose="02040503050406030204" pitchFamily="18" charset="0"/>
                </a:rPr>
                <a:t>Làm trò xấu với người đó để thu hút sự chú ý.</a:t>
              </a:r>
              <a:endParaRPr lang="vi-VN" sz="3000" b="1" dirty="0">
                <a:solidFill>
                  <a:srgbClr val="002060"/>
                </a:solidFill>
                <a:latin typeface="Cambria" panose="02040503050406030204" pitchFamily="18" charset="0"/>
                <a:ea typeface="Cambria" panose="02040503050406030204" pitchFamily="18" charset="0"/>
              </a:endParaRPr>
            </a:p>
          </p:txBody>
        </p:sp>
      </p:grpSp>
      <p:grpSp>
        <p:nvGrpSpPr>
          <p:cNvPr id="38" name="Nhóm 41">
            <a:extLst>
              <a:ext uri="{FF2B5EF4-FFF2-40B4-BE49-F238E27FC236}">
                <a16:creationId xmlns:a16="http://schemas.microsoft.com/office/drawing/2014/main" id="{084C21AB-7D0B-6E15-076A-ACC9B00756EB}"/>
              </a:ext>
            </a:extLst>
          </p:cNvPr>
          <p:cNvGrpSpPr/>
          <p:nvPr/>
        </p:nvGrpSpPr>
        <p:grpSpPr>
          <a:xfrm>
            <a:off x="749232" y="4945910"/>
            <a:ext cx="4924401" cy="1152000"/>
            <a:chOff x="958238" y="4423396"/>
            <a:chExt cx="4924401" cy="1152000"/>
          </a:xfrm>
        </p:grpSpPr>
        <p:grpSp>
          <p:nvGrpSpPr>
            <p:cNvPr id="39" name="Nhóm 42">
              <a:extLst>
                <a:ext uri="{FF2B5EF4-FFF2-40B4-BE49-F238E27FC236}">
                  <a16:creationId xmlns:a16="http://schemas.microsoft.com/office/drawing/2014/main" id="{93C7386E-6719-3B0E-B4AB-A0A67B5130CE}"/>
                </a:ext>
              </a:extLst>
            </p:cNvPr>
            <p:cNvGrpSpPr/>
            <p:nvPr/>
          </p:nvGrpSpPr>
          <p:grpSpPr>
            <a:xfrm>
              <a:off x="958238" y="4423396"/>
              <a:ext cx="4924401" cy="1152000"/>
              <a:chOff x="958238" y="4423396"/>
              <a:chExt cx="4924401" cy="1152000"/>
            </a:xfrm>
          </p:grpSpPr>
          <p:sp>
            <p:nvSpPr>
              <p:cNvPr id="41" name="Hình chữ nhật: Góc Tròn 44">
                <a:extLst>
                  <a:ext uri="{FF2B5EF4-FFF2-40B4-BE49-F238E27FC236}">
                    <a16:creationId xmlns:a16="http://schemas.microsoft.com/office/drawing/2014/main" id="{075C9BAB-D227-01CF-7DEB-898F09497BE9}"/>
                  </a:ext>
                </a:extLst>
              </p:cNvPr>
              <p:cNvSpPr/>
              <p:nvPr/>
            </p:nvSpPr>
            <p:spPr>
              <a:xfrm>
                <a:off x="1351279" y="4453999"/>
                <a:ext cx="453136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solidFill>
                    <a:srgbClr val="002060"/>
                  </a:solidFill>
                  <a:latin typeface="Cambria" panose="02040503050406030204" pitchFamily="18" charset="0"/>
                  <a:ea typeface="Cambria" panose="02040503050406030204" pitchFamily="18" charset="0"/>
                </a:endParaRPr>
              </a:p>
            </p:txBody>
          </p:sp>
          <p:pic>
            <p:nvPicPr>
              <p:cNvPr id="42" name="Đồ họa 45">
                <a:extLst>
                  <a:ext uri="{FF2B5EF4-FFF2-40B4-BE49-F238E27FC236}">
                    <a16:creationId xmlns:a16="http://schemas.microsoft.com/office/drawing/2014/main" id="{31B2ABD0-2B5B-850D-AFF7-7A75E1F9517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58238" y="4423396"/>
                <a:ext cx="1077191" cy="1152000"/>
              </a:xfrm>
              <a:prstGeom prst="rect">
                <a:avLst/>
              </a:prstGeom>
            </p:spPr>
          </p:pic>
        </p:grpSp>
        <p:sp>
          <p:nvSpPr>
            <p:cNvPr id="40" name="Hộp Văn bản 43">
              <a:extLst>
                <a:ext uri="{FF2B5EF4-FFF2-40B4-BE49-F238E27FC236}">
                  <a16:creationId xmlns:a16="http://schemas.microsoft.com/office/drawing/2014/main" id="{1C9CB0A0-200C-0B42-D4B5-C57DBDBDDC0E}"/>
                </a:ext>
              </a:extLst>
            </p:cNvPr>
            <p:cNvSpPr txBox="1"/>
            <p:nvPr/>
          </p:nvSpPr>
          <p:spPr>
            <a:xfrm>
              <a:off x="1930923" y="4515917"/>
              <a:ext cx="3847212" cy="1015663"/>
            </a:xfrm>
            <a:prstGeom prst="rect">
              <a:avLst/>
            </a:prstGeom>
            <a:noFill/>
          </p:spPr>
          <p:txBody>
            <a:bodyPr wrap="square" rtlCol="0">
              <a:spAutoFit/>
            </a:bodyPr>
            <a:lstStyle/>
            <a:p>
              <a:pPr algn="ctr"/>
              <a:r>
                <a:rPr lang="vi-VN" sz="3000" b="1">
                  <a:solidFill>
                    <a:srgbClr val="002060"/>
                  </a:solidFill>
                  <a:latin typeface="Cambria" panose="02040503050406030204" pitchFamily="18" charset="0"/>
                  <a:ea typeface="Cambria" panose="02040503050406030204" pitchFamily="18" charset="0"/>
                </a:rPr>
                <a:t>Hiểu và quan tâm đến người đó.</a:t>
              </a:r>
              <a:endParaRPr lang="en-US" sz="3000" b="1" dirty="0">
                <a:solidFill>
                  <a:srgbClr val="002060"/>
                </a:solidFill>
                <a:latin typeface="Cambria" panose="02040503050406030204" pitchFamily="18" charset="0"/>
                <a:ea typeface="Cambria" panose="02040503050406030204" pitchFamily="18" charset="0"/>
              </a:endParaRPr>
            </a:p>
          </p:txBody>
        </p:sp>
      </p:grpSp>
      <p:grpSp>
        <p:nvGrpSpPr>
          <p:cNvPr id="43" name="Nhóm 46">
            <a:extLst>
              <a:ext uri="{FF2B5EF4-FFF2-40B4-BE49-F238E27FC236}">
                <a16:creationId xmlns:a16="http://schemas.microsoft.com/office/drawing/2014/main" id="{DF43F926-6653-CBC6-F3E8-99F6E4202C79}"/>
              </a:ext>
            </a:extLst>
          </p:cNvPr>
          <p:cNvGrpSpPr/>
          <p:nvPr/>
        </p:nvGrpSpPr>
        <p:grpSpPr>
          <a:xfrm>
            <a:off x="6100356" y="4976513"/>
            <a:ext cx="5106417" cy="1153269"/>
            <a:chOff x="6309362" y="4453999"/>
            <a:chExt cx="5106417" cy="1153269"/>
          </a:xfrm>
        </p:grpSpPr>
        <p:grpSp>
          <p:nvGrpSpPr>
            <p:cNvPr id="44" name="Nhóm 47">
              <a:extLst>
                <a:ext uri="{FF2B5EF4-FFF2-40B4-BE49-F238E27FC236}">
                  <a16:creationId xmlns:a16="http://schemas.microsoft.com/office/drawing/2014/main" id="{8DC20CD2-12BC-EABE-82B2-C0E7A43C09EB}"/>
                </a:ext>
              </a:extLst>
            </p:cNvPr>
            <p:cNvGrpSpPr/>
            <p:nvPr/>
          </p:nvGrpSpPr>
          <p:grpSpPr>
            <a:xfrm>
              <a:off x="6309362" y="4453999"/>
              <a:ext cx="4987834" cy="1153269"/>
              <a:chOff x="6309362" y="4395154"/>
              <a:chExt cx="4987834" cy="1153269"/>
            </a:xfrm>
          </p:grpSpPr>
          <p:sp>
            <p:nvSpPr>
              <p:cNvPr id="46" name="Hình chữ nhật: Góc Tròn 49">
                <a:extLst>
                  <a:ext uri="{FF2B5EF4-FFF2-40B4-BE49-F238E27FC236}">
                    <a16:creationId xmlns:a16="http://schemas.microsoft.com/office/drawing/2014/main" id="{F4FCBD0E-3613-A98C-1571-FBF9E931C5BC}"/>
                  </a:ext>
                </a:extLst>
              </p:cNvPr>
              <p:cNvSpPr/>
              <p:nvPr/>
            </p:nvSpPr>
            <p:spPr>
              <a:xfrm>
                <a:off x="6688190" y="4395154"/>
                <a:ext cx="4609006" cy="1117575"/>
              </a:xfrm>
              <a:prstGeom prst="roundRect">
                <a:avLst/>
              </a:prstGeom>
              <a:solidFill>
                <a:schemeClr val="bg1"/>
              </a:solid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solidFill>
                    <a:srgbClr val="002060"/>
                  </a:solidFill>
                  <a:latin typeface="Cambria" panose="02040503050406030204" pitchFamily="18" charset="0"/>
                  <a:ea typeface="Cambria" panose="02040503050406030204" pitchFamily="18" charset="0"/>
                </a:endParaRPr>
              </a:p>
            </p:txBody>
          </p:sp>
          <p:pic>
            <p:nvPicPr>
              <p:cNvPr id="47" name="Đồ họa 50">
                <a:extLst>
                  <a:ext uri="{FF2B5EF4-FFF2-40B4-BE49-F238E27FC236}">
                    <a16:creationId xmlns:a16="http://schemas.microsoft.com/office/drawing/2014/main" id="{47A0F72D-0213-C1E1-88C4-ACC21935C53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309362" y="4396423"/>
                <a:ext cx="1077191" cy="1152000"/>
              </a:xfrm>
              <a:prstGeom prst="rect">
                <a:avLst/>
              </a:prstGeom>
            </p:spPr>
          </p:pic>
        </p:grpSp>
        <p:sp>
          <p:nvSpPr>
            <p:cNvPr id="45" name="Hộp Văn bản 48">
              <a:extLst>
                <a:ext uri="{FF2B5EF4-FFF2-40B4-BE49-F238E27FC236}">
                  <a16:creationId xmlns:a16="http://schemas.microsoft.com/office/drawing/2014/main" id="{8360AA65-5513-46B8-37E6-0443393612EE}"/>
                </a:ext>
              </a:extLst>
            </p:cNvPr>
            <p:cNvSpPr txBox="1"/>
            <p:nvPr/>
          </p:nvSpPr>
          <p:spPr>
            <a:xfrm>
              <a:off x="7170925" y="4607218"/>
              <a:ext cx="4244854" cy="830997"/>
            </a:xfrm>
            <a:prstGeom prst="rect">
              <a:avLst/>
            </a:prstGeom>
            <a:noFill/>
          </p:spPr>
          <p:txBody>
            <a:bodyPr wrap="square" rtlCol="0">
              <a:spAutoFit/>
            </a:bodyPr>
            <a:lstStyle/>
            <a:p>
              <a:pPr algn="ctr">
                <a:lnSpc>
                  <a:spcPct val="80000"/>
                </a:lnSpc>
              </a:pPr>
              <a:r>
                <a:rPr lang="vi-VN" sz="3000" b="1">
                  <a:solidFill>
                    <a:srgbClr val="002060"/>
                  </a:solidFill>
                  <a:latin typeface="Cambria" panose="02040503050406030204" pitchFamily="18" charset="0"/>
                  <a:ea typeface="Cambria" panose="02040503050406030204" pitchFamily="18" charset="0"/>
                </a:rPr>
                <a:t>Không làm gì và chờ người đó tới gần.</a:t>
              </a:r>
              <a:endParaRPr lang="en-US" sz="30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48828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38"/>
                                        </p:tgtEl>
                                        <p:attrNameLst>
                                          <p:attrName>r</p:attrName>
                                        </p:attrNameLst>
                                      </p:cBhvr>
                                    </p:animRot>
                                    <p:animRot by="-240000">
                                      <p:cBhvr>
                                        <p:cTn id="30" dur="200" fill="hold">
                                          <p:stCondLst>
                                            <p:cond delay="200"/>
                                          </p:stCondLst>
                                        </p:cTn>
                                        <p:tgtEl>
                                          <p:spTgt spid="38"/>
                                        </p:tgtEl>
                                        <p:attrNameLst>
                                          <p:attrName>r</p:attrName>
                                        </p:attrNameLst>
                                      </p:cBhvr>
                                    </p:animRot>
                                    <p:animRot by="240000">
                                      <p:cBhvr>
                                        <p:cTn id="31" dur="200" fill="hold">
                                          <p:stCondLst>
                                            <p:cond delay="400"/>
                                          </p:stCondLst>
                                        </p:cTn>
                                        <p:tgtEl>
                                          <p:spTgt spid="38"/>
                                        </p:tgtEl>
                                        <p:attrNameLst>
                                          <p:attrName>r</p:attrName>
                                        </p:attrNameLst>
                                      </p:cBhvr>
                                    </p:animRot>
                                    <p:animRot by="-240000">
                                      <p:cBhvr>
                                        <p:cTn id="32" dur="200" fill="hold">
                                          <p:stCondLst>
                                            <p:cond delay="600"/>
                                          </p:stCondLst>
                                        </p:cTn>
                                        <p:tgtEl>
                                          <p:spTgt spid="38"/>
                                        </p:tgtEl>
                                        <p:attrNameLst>
                                          <p:attrName>r</p:attrName>
                                        </p:attrNameLst>
                                      </p:cBhvr>
                                    </p:animRot>
                                    <p:animRot by="120000">
                                      <p:cBhvr>
                                        <p:cTn id="33" dur="200" fill="hold">
                                          <p:stCondLst>
                                            <p:cond delay="800"/>
                                          </p:stCondLst>
                                        </p:cTn>
                                        <p:tgtEl>
                                          <p:spTgt spid="38"/>
                                        </p:tgtEl>
                                        <p:attrNameLst>
                                          <p:attrName>r</p:attrName>
                                        </p:attrNameLst>
                                      </p:cBhvr>
                                    </p:animRot>
                                  </p:childTnLst>
                                </p:cTn>
                              </p:par>
                              <p:par>
                                <p:cTn id="34" presetID="42" presetClass="exit" presetSubtype="0" fill="hold" nodeType="withEffect">
                                  <p:stCondLst>
                                    <p:cond delay="0"/>
                                  </p:stCondLst>
                                  <p:childTnLst>
                                    <p:animEffect transition="out" filter="fade">
                                      <p:cBhvr>
                                        <p:cTn id="35" dur="1000"/>
                                        <p:tgtEl>
                                          <p:spTgt spid="43"/>
                                        </p:tgtEl>
                                      </p:cBhvr>
                                    </p:animEffect>
                                    <p:anim calcmode="lin" valueType="num">
                                      <p:cBhvr>
                                        <p:cTn id="36" dur="1000"/>
                                        <p:tgtEl>
                                          <p:spTgt spid="43"/>
                                        </p:tgtEl>
                                        <p:attrNameLst>
                                          <p:attrName>ppt_x</p:attrName>
                                        </p:attrNameLst>
                                      </p:cBhvr>
                                      <p:tavLst>
                                        <p:tav tm="0">
                                          <p:val>
                                            <p:strVal val="ppt_x"/>
                                          </p:val>
                                        </p:tav>
                                        <p:tav tm="100000">
                                          <p:val>
                                            <p:strVal val="ppt_x"/>
                                          </p:val>
                                        </p:tav>
                                      </p:tavLst>
                                    </p:anim>
                                    <p:anim calcmode="lin" valueType="num">
                                      <p:cBhvr>
                                        <p:cTn id="37" dur="1000"/>
                                        <p:tgtEl>
                                          <p:spTgt spid="43"/>
                                        </p:tgtEl>
                                        <p:attrNameLst>
                                          <p:attrName>ppt_y</p:attrName>
                                        </p:attrNameLst>
                                      </p:cBhvr>
                                      <p:tavLst>
                                        <p:tav tm="0">
                                          <p:val>
                                            <p:strVal val="ppt_y"/>
                                          </p:val>
                                        </p:tav>
                                        <p:tav tm="100000">
                                          <p:val>
                                            <p:strVal val="ppt_y+.1"/>
                                          </p:val>
                                        </p:tav>
                                      </p:tavLst>
                                    </p:anim>
                                    <p:set>
                                      <p:cBhvr>
                                        <p:cTn id="38" dur="1" fill="hold">
                                          <p:stCondLst>
                                            <p:cond delay="999"/>
                                          </p:stCondLst>
                                        </p:cTn>
                                        <p:tgtEl>
                                          <p:spTgt spid="43"/>
                                        </p:tgtEl>
                                        <p:attrNameLst>
                                          <p:attrName>style.visibility</p:attrName>
                                        </p:attrNameLst>
                                      </p:cBhvr>
                                      <p:to>
                                        <p:strVal val="hidden"/>
                                      </p:to>
                                    </p:set>
                                  </p:childTnLst>
                                </p:cTn>
                              </p:par>
                              <p:par>
                                <p:cTn id="39" presetID="42" presetClass="exit" presetSubtype="0" fill="hold" nodeType="withEffect">
                                  <p:stCondLst>
                                    <p:cond delay="0"/>
                                  </p:stCondLst>
                                  <p:childTnLst>
                                    <p:animEffect transition="out" filter="fade">
                                      <p:cBhvr>
                                        <p:cTn id="40" dur="1000"/>
                                        <p:tgtEl>
                                          <p:spTgt spid="33"/>
                                        </p:tgtEl>
                                      </p:cBhvr>
                                    </p:animEffect>
                                    <p:anim calcmode="lin" valueType="num">
                                      <p:cBhvr>
                                        <p:cTn id="41" dur="1000"/>
                                        <p:tgtEl>
                                          <p:spTgt spid="33"/>
                                        </p:tgtEl>
                                        <p:attrNameLst>
                                          <p:attrName>ppt_x</p:attrName>
                                        </p:attrNameLst>
                                      </p:cBhvr>
                                      <p:tavLst>
                                        <p:tav tm="0">
                                          <p:val>
                                            <p:strVal val="ppt_x"/>
                                          </p:val>
                                        </p:tav>
                                        <p:tav tm="100000">
                                          <p:val>
                                            <p:strVal val="ppt_x"/>
                                          </p:val>
                                        </p:tav>
                                      </p:tavLst>
                                    </p:anim>
                                    <p:anim calcmode="lin" valueType="num">
                                      <p:cBhvr>
                                        <p:cTn id="42" dur="1000"/>
                                        <p:tgtEl>
                                          <p:spTgt spid="33"/>
                                        </p:tgtEl>
                                        <p:attrNameLst>
                                          <p:attrName>ppt_y</p:attrName>
                                        </p:attrNameLst>
                                      </p:cBhvr>
                                      <p:tavLst>
                                        <p:tav tm="0">
                                          <p:val>
                                            <p:strVal val="ppt_y"/>
                                          </p:val>
                                        </p:tav>
                                        <p:tav tm="100000">
                                          <p:val>
                                            <p:strVal val="ppt_y+.1"/>
                                          </p:val>
                                        </p:tav>
                                      </p:tavLst>
                                    </p:anim>
                                    <p:set>
                                      <p:cBhvr>
                                        <p:cTn id="43"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applause.wav"/>
                                        </p:tgtEl>
                                      </p:cMediaNode>
                                    </p:audio>
                                  </p:subTnLst>
                                </p:cTn>
                              </p:par>
                              <p:par>
                                <p:cTn id="44" presetID="42" presetClass="exit" presetSubtype="0" fill="hold" nodeType="withEffect">
                                  <p:stCondLst>
                                    <p:cond delay="0"/>
                                  </p:stCondLst>
                                  <p:childTnLst>
                                    <p:animEffect transition="out" filter="fade">
                                      <p:cBhvr>
                                        <p:cTn id="45" dur="1000"/>
                                        <p:tgtEl>
                                          <p:spTgt spid="28"/>
                                        </p:tgtEl>
                                      </p:cBhvr>
                                    </p:animEffect>
                                    <p:anim calcmode="lin" valueType="num">
                                      <p:cBhvr>
                                        <p:cTn id="46" dur="1000"/>
                                        <p:tgtEl>
                                          <p:spTgt spid="28"/>
                                        </p:tgtEl>
                                        <p:attrNameLst>
                                          <p:attrName>ppt_x</p:attrName>
                                        </p:attrNameLst>
                                      </p:cBhvr>
                                      <p:tavLst>
                                        <p:tav tm="0">
                                          <p:val>
                                            <p:strVal val="ppt_x"/>
                                          </p:val>
                                        </p:tav>
                                        <p:tav tm="100000">
                                          <p:val>
                                            <p:strVal val="ppt_x"/>
                                          </p:val>
                                        </p:tav>
                                      </p:tavLst>
                                    </p:anim>
                                    <p:anim calcmode="lin" valueType="num">
                                      <p:cBhvr>
                                        <p:cTn id="47" dur="1000"/>
                                        <p:tgtEl>
                                          <p:spTgt spid="28"/>
                                        </p:tgtEl>
                                        <p:attrNameLst>
                                          <p:attrName>ppt_y</p:attrName>
                                        </p:attrNameLst>
                                      </p:cBhvr>
                                      <p:tavLst>
                                        <p:tav tm="0">
                                          <p:val>
                                            <p:strVal val="ppt_y"/>
                                          </p:val>
                                        </p:tav>
                                        <p:tav tm="100000">
                                          <p:val>
                                            <p:strVal val="ppt_y+.1"/>
                                          </p:val>
                                        </p:tav>
                                      </p:tavLst>
                                    </p:anim>
                                    <p:set>
                                      <p:cBhvr>
                                        <p:cTn id="48"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298C6247-3443-58B2-9E99-86894E2AD33A}"/>
              </a:ext>
            </a:extLst>
          </p:cNvPr>
          <p:cNvGrpSpPr/>
          <p:nvPr/>
        </p:nvGrpSpPr>
        <p:grpSpPr>
          <a:xfrm>
            <a:off x="1049664" y="836023"/>
            <a:ext cx="10362640" cy="1770535"/>
            <a:chOff x="873492" y="817645"/>
            <a:chExt cx="10362640" cy="1530535"/>
          </a:xfrm>
        </p:grpSpPr>
        <p:grpSp>
          <p:nvGrpSpPr>
            <p:cNvPr id="3" name="Đồ họa 51">
              <a:extLst>
                <a:ext uri="{FF2B5EF4-FFF2-40B4-BE49-F238E27FC236}">
                  <a16:creationId xmlns:a16="http://schemas.microsoft.com/office/drawing/2014/main" id="{0C82D9AE-CB81-9428-F9DE-114E59F2F60C}"/>
                </a:ext>
              </a:extLst>
            </p:cNvPr>
            <p:cNvGrpSpPr/>
            <p:nvPr/>
          </p:nvGrpSpPr>
          <p:grpSpPr>
            <a:xfrm>
              <a:off x="873492" y="817645"/>
              <a:ext cx="10362640" cy="1530535"/>
              <a:chOff x="894773" y="780890"/>
              <a:chExt cx="10357437" cy="2500017"/>
            </a:xfrm>
          </p:grpSpPr>
          <p:sp>
            <p:nvSpPr>
              <p:cNvPr id="5" name="Hình tự do: Hình 53">
                <a:extLst>
                  <a:ext uri="{FF2B5EF4-FFF2-40B4-BE49-F238E27FC236}">
                    <a16:creationId xmlns:a16="http://schemas.microsoft.com/office/drawing/2014/main" id="{75DFF928-6BE8-B94F-113F-E4A57D1DAFD8}"/>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endParaRPr lang="vi-VN"/>
              </a:p>
            </p:txBody>
          </p:sp>
          <p:sp>
            <p:nvSpPr>
              <p:cNvPr id="6" name="Hình tự do: Hình 54">
                <a:extLst>
                  <a:ext uri="{FF2B5EF4-FFF2-40B4-BE49-F238E27FC236}">
                    <a16:creationId xmlns:a16="http://schemas.microsoft.com/office/drawing/2014/main" id="{D62D141D-682D-EFC5-F3C3-898AFD766D12}"/>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FF6699"/>
              </a:solidFill>
              <a:ln w="10395" cap="flat">
                <a:noFill/>
                <a:prstDash val="solid"/>
                <a:miter/>
              </a:ln>
            </p:spPr>
            <p:txBody>
              <a:bodyPr rtlCol="0" anchor="ctr"/>
              <a:lstStyle/>
              <a:p>
                <a:endParaRPr lang="vi-VN"/>
              </a:p>
            </p:txBody>
          </p:sp>
          <p:sp>
            <p:nvSpPr>
              <p:cNvPr id="7" name="Hình tự do: Hình 55">
                <a:extLst>
                  <a:ext uri="{FF2B5EF4-FFF2-40B4-BE49-F238E27FC236}">
                    <a16:creationId xmlns:a16="http://schemas.microsoft.com/office/drawing/2014/main" id="{5B938E54-6F8D-CF57-D5C3-E27ABE896055}"/>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endParaRPr lang="vi-VN"/>
              </a:p>
            </p:txBody>
          </p:sp>
        </p:grpSp>
        <p:sp>
          <p:nvSpPr>
            <p:cNvPr id="4" name="Hộp Văn bản 4">
              <a:extLst>
                <a:ext uri="{FF2B5EF4-FFF2-40B4-BE49-F238E27FC236}">
                  <a16:creationId xmlns:a16="http://schemas.microsoft.com/office/drawing/2014/main" id="{EF516165-5B97-E07D-DDF9-46462073D2E8}"/>
                </a:ext>
              </a:extLst>
            </p:cNvPr>
            <p:cNvSpPr txBox="1"/>
            <p:nvPr/>
          </p:nvSpPr>
          <p:spPr>
            <a:xfrm>
              <a:off x="1016924" y="946265"/>
              <a:ext cx="9794348" cy="1144044"/>
            </a:xfrm>
            <a:prstGeom prst="rect">
              <a:avLst/>
            </a:prstGeom>
            <a:noFill/>
          </p:spPr>
          <p:txBody>
            <a:bodyPr wrap="square" rtlCol="0">
              <a:spAutoFit/>
            </a:bodyPr>
            <a:lstStyle/>
            <a:p>
              <a:pPr algn="ctr"/>
              <a:r>
                <a:rPr lang="en-US" sz="4000" b="1">
                  <a:latin typeface="Cambria" panose="02040503050406030204" pitchFamily="18" charset="0"/>
                  <a:ea typeface="Cambria" panose="02040503050406030204" pitchFamily="18" charset="0"/>
                </a:rPr>
                <a:t>Câu </a:t>
              </a:r>
              <a:r>
                <a:rPr lang="en-US" sz="4000" b="1" smtClean="0">
                  <a:latin typeface="Cambria" panose="02040503050406030204" pitchFamily="18" charset="0"/>
                  <a:ea typeface="Cambria" panose="02040503050406030204" pitchFamily="18" charset="0"/>
                </a:rPr>
                <a:t>4. </a:t>
              </a:r>
              <a:r>
                <a:rPr lang="en-US" sz="4000" b="1">
                  <a:latin typeface="Cambria" panose="02040503050406030204" pitchFamily="18" charset="0"/>
                  <a:ea typeface="Cambria" panose="02040503050406030204" pitchFamily="18" charset="0"/>
                </a:rPr>
                <a:t>Điều gì là quan trọng nhất trong một mối quan hệ bạn bè?</a:t>
              </a:r>
              <a:endParaRPr lang="en-US" sz="4000" b="1" dirty="0">
                <a:latin typeface="Cambria" panose="02040503050406030204" pitchFamily="18" charset="0"/>
                <a:ea typeface="Cambria" panose="02040503050406030204" pitchFamily="18" charset="0"/>
              </a:endParaRPr>
            </a:p>
          </p:txBody>
        </p:sp>
      </p:grpSp>
      <p:grpSp>
        <p:nvGrpSpPr>
          <p:cNvPr id="28" name="Nhóm 1">
            <a:extLst>
              <a:ext uri="{FF2B5EF4-FFF2-40B4-BE49-F238E27FC236}">
                <a16:creationId xmlns:a16="http://schemas.microsoft.com/office/drawing/2014/main" id="{62DB8E11-419E-A43C-EED0-262F708A0651}"/>
              </a:ext>
            </a:extLst>
          </p:cNvPr>
          <p:cNvGrpSpPr/>
          <p:nvPr/>
        </p:nvGrpSpPr>
        <p:grpSpPr>
          <a:xfrm>
            <a:off x="664486" y="3013404"/>
            <a:ext cx="5009148" cy="1152000"/>
            <a:chOff x="873492" y="2490890"/>
            <a:chExt cx="5009148" cy="1152000"/>
          </a:xfrm>
        </p:grpSpPr>
        <p:grpSp>
          <p:nvGrpSpPr>
            <p:cNvPr id="29" name="Nhóm 2">
              <a:extLst>
                <a:ext uri="{FF2B5EF4-FFF2-40B4-BE49-F238E27FC236}">
                  <a16:creationId xmlns:a16="http://schemas.microsoft.com/office/drawing/2014/main" id="{D8AF4CDD-7A68-BB03-F9E9-56E51A2E48DC}"/>
                </a:ext>
              </a:extLst>
            </p:cNvPr>
            <p:cNvGrpSpPr/>
            <p:nvPr/>
          </p:nvGrpSpPr>
          <p:grpSpPr>
            <a:xfrm>
              <a:off x="873492" y="2490890"/>
              <a:ext cx="5009148" cy="1152000"/>
              <a:chOff x="873492" y="2490890"/>
              <a:chExt cx="5009148" cy="1152000"/>
            </a:xfrm>
          </p:grpSpPr>
          <p:sp>
            <p:nvSpPr>
              <p:cNvPr id="31" name="Hình chữ nhật: Góc Tròn 4">
                <a:extLst>
                  <a:ext uri="{FF2B5EF4-FFF2-40B4-BE49-F238E27FC236}">
                    <a16:creationId xmlns:a16="http://schemas.microsoft.com/office/drawing/2014/main" id="{DE25DF4C-B883-5C8C-A3C9-F568AC266350}"/>
                  </a:ext>
                </a:extLst>
              </p:cNvPr>
              <p:cNvSpPr/>
              <p:nvPr/>
            </p:nvSpPr>
            <p:spPr>
              <a:xfrm>
                <a:off x="1526774" y="2519678"/>
                <a:ext cx="4355866"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000" b="1" dirty="0">
                  <a:solidFill>
                    <a:srgbClr val="002060"/>
                  </a:solidFill>
                  <a:latin typeface="Cambria" panose="02040503050406030204" pitchFamily="18" charset="0"/>
                  <a:ea typeface="Cambria" panose="02040503050406030204" pitchFamily="18" charset="0"/>
                </a:endParaRPr>
              </a:p>
            </p:txBody>
          </p:sp>
          <p:pic>
            <p:nvPicPr>
              <p:cNvPr id="32" name="Đồ họa 5">
                <a:extLst>
                  <a:ext uri="{FF2B5EF4-FFF2-40B4-BE49-F238E27FC236}">
                    <a16:creationId xmlns:a16="http://schemas.microsoft.com/office/drawing/2014/main" id="{16255886-0686-8A3F-B7E0-3E20397EF16F}"/>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873492" y="2490890"/>
                <a:ext cx="1246685" cy="1152000"/>
              </a:xfrm>
              <a:prstGeom prst="rect">
                <a:avLst/>
              </a:prstGeom>
            </p:spPr>
          </p:pic>
        </p:grpSp>
        <p:sp>
          <p:nvSpPr>
            <p:cNvPr id="30" name="Hộp Văn bản 3">
              <a:extLst>
                <a:ext uri="{FF2B5EF4-FFF2-40B4-BE49-F238E27FC236}">
                  <a16:creationId xmlns:a16="http://schemas.microsoft.com/office/drawing/2014/main" id="{E94ED575-5FF2-57FD-CEF4-59821C47A061}"/>
                </a:ext>
              </a:extLst>
            </p:cNvPr>
            <p:cNvSpPr txBox="1"/>
            <p:nvPr/>
          </p:nvSpPr>
          <p:spPr>
            <a:xfrm>
              <a:off x="2175158" y="2628222"/>
              <a:ext cx="3602977" cy="923330"/>
            </a:xfrm>
            <a:prstGeom prst="rect">
              <a:avLst/>
            </a:prstGeom>
            <a:noFill/>
          </p:spPr>
          <p:txBody>
            <a:bodyPr wrap="square" rtlCol="0">
              <a:spAutoFit/>
            </a:bodyPr>
            <a:lstStyle/>
            <a:p>
              <a:pPr algn="ctr">
                <a:lnSpc>
                  <a:spcPct val="90000"/>
                </a:lnSpc>
              </a:pPr>
              <a:r>
                <a:rPr lang="en-US" sz="3000" b="1">
                  <a:solidFill>
                    <a:srgbClr val="002060"/>
                  </a:solidFill>
                  <a:latin typeface="Cambria" panose="02040503050406030204" pitchFamily="18" charset="0"/>
                  <a:ea typeface="Cambria" panose="02040503050406030204" pitchFamily="18" charset="0"/>
                </a:rPr>
                <a:t>Sự thân thiện và tôn trọng lẫn nhau.</a:t>
              </a:r>
              <a:endParaRPr lang="en-US" sz="3000" b="1" dirty="0">
                <a:solidFill>
                  <a:srgbClr val="002060"/>
                </a:solidFill>
                <a:latin typeface="Cambria" panose="02040503050406030204" pitchFamily="18" charset="0"/>
                <a:ea typeface="Cambria" panose="02040503050406030204" pitchFamily="18" charset="0"/>
              </a:endParaRPr>
            </a:p>
          </p:txBody>
        </p:sp>
      </p:grpSp>
      <p:grpSp>
        <p:nvGrpSpPr>
          <p:cNvPr id="33" name="Nhóm 6">
            <a:extLst>
              <a:ext uri="{FF2B5EF4-FFF2-40B4-BE49-F238E27FC236}">
                <a16:creationId xmlns:a16="http://schemas.microsoft.com/office/drawing/2014/main" id="{3886914E-946F-9E78-DB52-75EC976B7127}"/>
              </a:ext>
            </a:extLst>
          </p:cNvPr>
          <p:cNvGrpSpPr/>
          <p:nvPr/>
        </p:nvGrpSpPr>
        <p:grpSpPr>
          <a:xfrm>
            <a:off x="6100356" y="3004590"/>
            <a:ext cx="4926770" cy="1152000"/>
            <a:chOff x="6309362" y="2482076"/>
            <a:chExt cx="4926770" cy="1152000"/>
          </a:xfrm>
        </p:grpSpPr>
        <p:grpSp>
          <p:nvGrpSpPr>
            <p:cNvPr id="34" name="Nhóm 31">
              <a:extLst>
                <a:ext uri="{FF2B5EF4-FFF2-40B4-BE49-F238E27FC236}">
                  <a16:creationId xmlns:a16="http://schemas.microsoft.com/office/drawing/2014/main" id="{59325CD6-D787-A557-CCE6-D3D20D218B5B}"/>
                </a:ext>
              </a:extLst>
            </p:cNvPr>
            <p:cNvGrpSpPr/>
            <p:nvPr/>
          </p:nvGrpSpPr>
          <p:grpSpPr>
            <a:xfrm>
              <a:off x="6309362" y="2482076"/>
              <a:ext cx="4926770" cy="1152000"/>
              <a:chOff x="6309362" y="2463371"/>
              <a:chExt cx="4926770" cy="1152000"/>
            </a:xfrm>
          </p:grpSpPr>
          <p:sp>
            <p:nvSpPr>
              <p:cNvPr id="36" name="Hình chữ nhật: Góc Tròn 39">
                <a:extLst>
                  <a:ext uri="{FF2B5EF4-FFF2-40B4-BE49-F238E27FC236}">
                    <a16:creationId xmlns:a16="http://schemas.microsoft.com/office/drawing/2014/main" id="{013F7C9B-A41F-0BD5-EFEE-7B4BD40B9162}"/>
                  </a:ext>
                </a:extLst>
              </p:cNvPr>
              <p:cNvSpPr/>
              <p:nvPr/>
            </p:nvSpPr>
            <p:spPr>
              <a:xfrm>
                <a:off x="6688190" y="2496527"/>
                <a:ext cx="4547942"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000" b="1">
                  <a:solidFill>
                    <a:srgbClr val="002060"/>
                  </a:solidFill>
                  <a:latin typeface="Cambria" panose="02040503050406030204" pitchFamily="18" charset="0"/>
                  <a:ea typeface="Cambria" panose="02040503050406030204" pitchFamily="18" charset="0"/>
                </a:endParaRPr>
              </a:p>
            </p:txBody>
          </p:sp>
          <p:pic>
            <p:nvPicPr>
              <p:cNvPr id="37" name="Đồ họa 40">
                <a:extLst>
                  <a:ext uri="{FF2B5EF4-FFF2-40B4-BE49-F238E27FC236}">
                    <a16:creationId xmlns:a16="http://schemas.microsoft.com/office/drawing/2014/main" id="{8C8458EE-8507-F166-5706-396A4D27C52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309362" y="2463371"/>
                <a:ext cx="1061053" cy="1152000"/>
              </a:xfrm>
              <a:prstGeom prst="rect">
                <a:avLst/>
              </a:prstGeom>
            </p:spPr>
          </p:pic>
        </p:grpSp>
        <p:sp>
          <p:nvSpPr>
            <p:cNvPr id="35" name="Hộp Văn bản 38">
              <a:extLst>
                <a:ext uri="{FF2B5EF4-FFF2-40B4-BE49-F238E27FC236}">
                  <a16:creationId xmlns:a16="http://schemas.microsoft.com/office/drawing/2014/main" id="{CE65AC0C-348F-EBCF-95FE-E29AA50CC901}"/>
                </a:ext>
              </a:extLst>
            </p:cNvPr>
            <p:cNvSpPr txBox="1"/>
            <p:nvPr/>
          </p:nvSpPr>
          <p:spPr>
            <a:xfrm>
              <a:off x="7170925" y="2651391"/>
              <a:ext cx="4025525" cy="830997"/>
            </a:xfrm>
            <a:prstGeom prst="rect">
              <a:avLst/>
            </a:prstGeom>
            <a:noFill/>
          </p:spPr>
          <p:txBody>
            <a:bodyPr wrap="square" rtlCol="0">
              <a:spAutoFit/>
            </a:bodyPr>
            <a:lstStyle/>
            <a:p>
              <a:pPr algn="ctr">
                <a:lnSpc>
                  <a:spcPct val="80000"/>
                </a:lnSpc>
              </a:pPr>
              <a:r>
                <a:rPr lang="en-US" sz="3000" b="1">
                  <a:solidFill>
                    <a:srgbClr val="002060"/>
                  </a:solidFill>
                  <a:latin typeface="Cambria" panose="02040503050406030204" pitchFamily="18" charset="0"/>
                  <a:ea typeface="Cambria" panose="02040503050406030204" pitchFamily="18" charset="0"/>
                </a:rPr>
                <a:t>Tiền bạc và quyền lợi cá nhân.</a:t>
              </a:r>
              <a:endParaRPr lang="vi-VN" sz="3000" b="1" dirty="0">
                <a:solidFill>
                  <a:srgbClr val="002060"/>
                </a:solidFill>
                <a:latin typeface="Cambria" panose="02040503050406030204" pitchFamily="18" charset="0"/>
                <a:ea typeface="Cambria" panose="02040503050406030204" pitchFamily="18" charset="0"/>
              </a:endParaRPr>
            </a:p>
          </p:txBody>
        </p:sp>
      </p:grpSp>
      <p:grpSp>
        <p:nvGrpSpPr>
          <p:cNvPr id="38" name="Nhóm 41">
            <a:extLst>
              <a:ext uri="{FF2B5EF4-FFF2-40B4-BE49-F238E27FC236}">
                <a16:creationId xmlns:a16="http://schemas.microsoft.com/office/drawing/2014/main" id="{084C21AB-7D0B-6E15-076A-ACC9B00756EB}"/>
              </a:ext>
            </a:extLst>
          </p:cNvPr>
          <p:cNvGrpSpPr/>
          <p:nvPr/>
        </p:nvGrpSpPr>
        <p:grpSpPr>
          <a:xfrm>
            <a:off x="749232" y="4945910"/>
            <a:ext cx="4924401" cy="1431349"/>
            <a:chOff x="958238" y="4423396"/>
            <a:chExt cx="4924401" cy="1431349"/>
          </a:xfrm>
        </p:grpSpPr>
        <p:grpSp>
          <p:nvGrpSpPr>
            <p:cNvPr id="39" name="Nhóm 42">
              <a:extLst>
                <a:ext uri="{FF2B5EF4-FFF2-40B4-BE49-F238E27FC236}">
                  <a16:creationId xmlns:a16="http://schemas.microsoft.com/office/drawing/2014/main" id="{93C7386E-6719-3B0E-B4AB-A0A67B5130CE}"/>
                </a:ext>
              </a:extLst>
            </p:cNvPr>
            <p:cNvGrpSpPr/>
            <p:nvPr/>
          </p:nvGrpSpPr>
          <p:grpSpPr>
            <a:xfrm>
              <a:off x="958238" y="4423396"/>
              <a:ext cx="4924401" cy="1384151"/>
              <a:chOff x="958238" y="4423396"/>
              <a:chExt cx="4924401" cy="1384151"/>
            </a:xfrm>
          </p:grpSpPr>
          <p:sp>
            <p:nvSpPr>
              <p:cNvPr id="41" name="Hình chữ nhật: Góc Tròn 44">
                <a:extLst>
                  <a:ext uri="{FF2B5EF4-FFF2-40B4-BE49-F238E27FC236}">
                    <a16:creationId xmlns:a16="http://schemas.microsoft.com/office/drawing/2014/main" id="{075C9BAB-D227-01CF-7DEB-898F09497BE9}"/>
                  </a:ext>
                </a:extLst>
              </p:cNvPr>
              <p:cNvSpPr/>
              <p:nvPr/>
            </p:nvSpPr>
            <p:spPr>
              <a:xfrm>
                <a:off x="1351279" y="4453999"/>
                <a:ext cx="4531360" cy="1353548"/>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000" b="1" dirty="0">
                  <a:solidFill>
                    <a:srgbClr val="002060"/>
                  </a:solidFill>
                  <a:latin typeface="Cambria" panose="02040503050406030204" pitchFamily="18" charset="0"/>
                  <a:ea typeface="Cambria" panose="02040503050406030204" pitchFamily="18" charset="0"/>
                </a:endParaRPr>
              </a:p>
            </p:txBody>
          </p:sp>
          <p:pic>
            <p:nvPicPr>
              <p:cNvPr id="42" name="Đồ họa 45">
                <a:extLst>
                  <a:ext uri="{FF2B5EF4-FFF2-40B4-BE49-F238E27FC236}">
                    <a16:creationId xmlns:a16="http://schemas.microsoft.com/office/drawing/2014/main" id="{31B2ABD0-2B5B-850D-AFF7-7A75E1F9517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58238" y="4423396"/>
                <a:ext cx="1077191" cy="1152000"/>
              </a:xfrm>
              <a:prstGeom prst="rect">
                <a:avLst/>
              </a:prstGeom>
            </p:spPr>
          </p:pic>
        </p:grpSp>
        <p:sp>
          <p:nvSpPr>
            <p:cNvPr id="40" name="Hộp Văn bản 43">
              <a:extLst>
                <a:ext uri="{FF2B5EF4-FFF2-40B4-BE49-F238E27FC236}">
                  <a16:creationId xmlns:a16="http://schemas.microsoft.com/office/drawing/2014/main" id="{1C9CB0A0-200C-0B42-D4B5-C57DBDBDDC0E}"/>
                </a:ext>
              </a:extLst>
            </p:cNvPr>
            <p:cNvSpPr txBox="1"/>
            <p:nvPr/>
          </p:nvSpPr>
          <p:spPr>
            <a:xfrm>
              <a:off x="1930923" y="4515917"/>
              <a:ext cx="3847212" cy="1338828"/>
            </a:xfrm>
            <a:prstGeom prst="rect">
              <a:avLst/>
            </a:prstGeom>
            <a:noFill/>
          </p:spPr>
          <p:txBody>
            <a:bodyPr wrap="square" rtlCol="0">
              <a:spAutoFit/>
            </a:bodyPr>
            <a:lstStyle/>
            <a:p>
              <a:pPr algn="ctr">
                <a:lnSpc>
                  <a:spcPct val="90000"/>
                </a:lnSpc>
              </a:pPr>
              <a:r>
                <a:rPr lang="en-US" sz="2900" b="1">
                  <a:solidFill>
                    <a:srgbClr val="002060"/>
                  </a:solidFill>
                  <a:latin typeface="Cambria" panose="02040503050406030204" pitchFamily="18" charset="0"/>
                  <a:ea typeface="Cambria" panose="02040503050406030204" pitchFamily="18" charset="0"/>
                </a:rPr>
                <a:t>Đánh bại bạn bè để chứng tỏ mình mạnh mẽ.</a:t>
              </a:r>
              <a:endParaRPr lang="en-US" sz="2900" b="1" dirty="0">
                <a:solidFill>
                  <a:srgbClr val="002060"/>
                </a:solidFill>
                <a:latin typeface="Cambria" panose="02040503050406030204" pitchFamily="18" charset="0"/>
                <a:ea typeface="Cambria" panose="02040503050406030204" pitchFamily="18" charset="0"/>
              </a:endParaRPr>
            </a:p>
          </p:txBody>
        </p:sp>
      </p:grpSp>
      <p:grpSp>
        <p:nvGrpSpPr>
          <p:cNvPr id="43" name="Nhóm 46">
            <a:extLst>
              <a:ext uri="{FF2B5EF4-FFF2-40B4-BE49-F238E27FC236}">
                <a16:creationId xmlns:a16="http://schemas.microsoft.com/office/drawing/2014/main" id="{DF43F926-6653-CBC6-F3E8-99F6E4202C79}"/>
              </a:ext>
            </a:extLst>
          </p:cNvPr>
          <p:cNvGrpSpPr/>
          <p:nvPr/>
        </p:nvGrpSpPr>
        <p:grpSpPr>
          <a:xfrm>
            <a:off x="6100356" y="4976513"/>
            <a:ext cx="4987834" cy="1400746"/>
            <a:chOff x="6309362" y="4453999"/>
            <a:chExt cx="4987834" cy="1400746"/>
          </a:xfrm>
        </p:grpSpPr>
        <p:grpSp>
          <p:nvGrpSpPr>
            <p:cNvPr id="44" name="Nhóm 47">
              <a:extLst>
                <a:ext uri="{FF2B5EF4-FFF2-40B4-BE49-F238E27FC236}">
                  <a16:creationId xmlns:a16="http://schemas.microsoft.com/office/drawing/2014/main" id="{8DC20CD2-12BC-EABE-82B2-C0E7A43C09EB}"/>
                </a:ext>
              </a:extLst>
            </p:cNvPr>
            <p:cNvGrpSpPr/>
            <p:nvPr/>
          </p:nvGrpSpPr>
          <p:grpSpPr>
            <a:xfrm>
              <a:off x="6309362" y="4453999"/>
              <a:ext cx="4987834" cy="1400746"/>
              <a:chOff x="6309362" y="4395154"/>
              <a:chExt cx="4987834" cy="1400746"/>
            </a:xfrm>
          </p:grpSpPr>
          <p:sp>
            <p:nvSpPr>
              <p:cNvPr id="46" name="Hình chữ nhật: Góc Tròn 49">
                <a:extLst>
                  <a:ext uri="{FF2B5EF4-FFF2-40B4-BE49-F238E27FC236}">
                    <a16:creationId xmlns:a16="http://schemas.microsoft.com/office/drawing/2014/main" id="{F4FCBD0E-3613-A98C-1571-FBF9E931C5BC}"/>
                  </a:ext>
                </a:extLst>
              </p:cNvPr>
              <p:cNvSpPr/>
              <p:nvPr/>
            </p:nvSpPr>
            <p:spPr>
              <a:xfrm>
                <a:off x="6688190" y="4395154"/>
                <a:ext cx="4609006" cy="1400746"/>
              </a:xfrm>
              <a:prstGeom prst="roundRect">
                <a:avLst/>
              </a:prstGeom>
              <a:solidFill>
                <a:schemeClr val="bg1"/>
              </a:solidFill>
              <a:ln w="38100">
                <a:solidFill>
                  <a:srgbClr val="6FD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000" b="1" dirty="0">
                  <a:solidFill>
                    <a:srgbClr val="002060"/>
                  </a:solidFill>
                  <a:latin typeface="Cambria" panose="02040503050406030204" pitchFamily="18" charset="0"/>
                  <a:ea typeface="Cambria" panose="02040503050406030204" pitchFamily="18" charset="0"/>
                </a:endParaRPr>
              </a:p>
            </p:txBody>
          </p:sp>
          <p:pic>
            <p:nvPicPr>
              <p:cNvPr id="47" name="Đồ họa 50">
                <a:extLst>
                  <a:ext uri="{FF2B5EF4-FFF2-40B4-BE49-F238E27FC236}">
                    <a16:creationId xmlns:a16="http://schemas.microsoft.com/office/drawing/2014/main" id="{47A0F72D-0213-C1E1-88C4-ACC21935C53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309362" y="4396423"/>
                <a:ext cx="1077191" cy="1152000"/>
              </a:xfrm>
              <a:prstGeom prst="rect">
                <a:avLst/>
              </a:prstGeom>
            </p:spPr>
          </p:pic>
        </p:grpSp>
        <p:sp>
          <p:nvSpPr>
            <p:cNvPr id="45" name="Hộp Văn bản 48">
              <a:extLst>
                <a:ext uri="{FF2B5EF4-FFF2-40B4-BE49-F238E27FC236}">
                  <a16:creationId xmlns:a16="http://schemas.microsoft.com/office/drawing/2014/main" id="{8360AA65-5513-46B8-37E6-0443393612EE}"/>
                </a:ext>
              </a:extLst>
            </p:cNvPr>
            <p:cNvSpPr txBox="1"/>
            <p:nvPr/>
          </p:nvSpPr>
          <p:spPr>
            <a:xfrm>
              <a:off x="7170925" y="4607218"/>
              <a:ext cx="4126271" cy="1200329"/>
            </a:xfrm>
            <a:prstGeom prst="rect">
              <a:avLst/>
            </a:prstGeom>
            <a:noFill/>
          </p:spPr>
          <p:txBody>
            <a:bodyPr wrap="square" rtlCol="0">
              <a:spAutoFit/>
            </a:bodyPr>
            <a:lstStyle/>
            <a:p>
              <a:pPr algn="ctr">
                <a:lnSpc>
                  <a:spcPct val="80000"/>
                </a:lnSpc>
              </a:pPr>
              <a:r>
                <a:rPr lang="en-US" sz="3000" b="1">
                  <a:solidFill>
                    <a:srgbClr val="002060"/>
                  </a:solidFill>
                  <a:latin typeface="Cambria" panose="02040503050406030204" pitchFamily="18" charset="0"/>
                  <a:ea typeface="Cambria" panose="02040503050406030204" pitchFamily="18" charset="0"/>
                </a:rPr>
                <a:t>Không quan tâm đến cảm xúc và nhu cầu của bạn bè.</a:t>
              </a:r>
              <a:endParaRPr lang="en-US" sz="30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835988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nodeType="clickEffect">
                                  <p:stCondLst>
                                    <p:cond delay="0"/>
                                  </p:stCondLst>
                                  <p:childTnLst>
                                    <p:animEffect transition="out" filter="fade">
                                      <p:cBhvr>
                                        <p:cTn id="29" dur="1000"/>
                                        <p:tgtEl>
                                          <p:spTgt spid="38"/>
                                        </p:tgtEl>
                                      </p:cBhvr>
                                    </p:animEffect>
                                    <p:anim calcmode="lin" valueType="num">
                                      <p:cBhvr>
                                        <p:cTn id="30" dur="1000"/>
                                        <p:tgtEl>
                                          <p:spTgt spid="38"/>
                                        </p:tgtEl>
                                        <p:attrNameLst>
                                          <p:attrName>ppt_x</p:attrName>
                                        </p:attrNameLst>
                                      </p:cBhvr>
                                      <p:tavLst>
                                        <p:tav tm="0">
                                          <p:val>
                                            <p:strVal val="ppt_x"/>
                                          </p:val>
                                        </p:tav>
                                        <p:tav tm="100000">
                                          <p:val>
                                            <p:strVal val="ppt_x"/>
                                          </p:val>
                                        </p:tav>
                                      </p:tavLst>
                                    </p:anim>
                                    <p:anim calcmode="lin" valueType="num">
                                      <p:cBhvr>
                                        <p:cTn id="31" dur="1000"/>
                                        <p:tgtEl>
                                          <p:spTgt spid="38"/>
                                        </p:tgtEl>
                                        <p:attrNameLst>
                                          <p:attrName>ppt_y</p:attrName>
                                        </p:attrNameLst>
                                      </p:cBhvr>
                                      <p:tavLst>
                                        <p:tav tm="0">
                                          <p:val>
                                            <p:strVal val="ppt_y"/>
                                          </p:val>
                                        </p:tav>
                                        <p:tav tm="100000">
                                          <p:val>
                                            <p:strVal val="ppt_y+.1"/>
                                          </p:val>
                                        </p:tav>
                                      </p:tavLst>
                                    </p:anim>
                                    <p:set>
                                      <p:cBhvr>
                                        <p:cTn id="32" dur="1" fill="hold">
                                          <p:stCondLst>
                                            <p:cond delay="999"/>
                                          </p:stCondLst>
                                        </p:cTn>
                                        <p:tgtEl>
                                          <p:spTgt spid="38"/>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43"/>
                                        </p:tgtEl>
                                      </p:cBhvr>
                                    </p:animEffect>
                                    <p:anim calcmode="lin" valueType="num">
                                      <p:cBhvr>
                                        <p:cTn id="35" dur="1000"/>
                                        <p:tgtEl>
                                          <p:spTgt spid="43"/>
                                        </p:tgtEl>
                                        <p:attrNameLst>
                                          <p:attrName>ppt_x</p:attrName>
                                        </p:attrNameLst>
                                      </p:cBhvr>
                                      <p:tavLst>
                                        <p:tav tm="0">
                                          <p:val>
                                            <p:strVal val="ppt_x"/>
                                          </p:val>
                                        </p:tav>
                                        <p:tav tm="100000">
                                          <p:val>
                                            <p:strVal val="ppt_x"/>
                                          </p:val>
                                        </p:tav>
                                      </p:tavLst>
                                    </p:anim>
                                    <p:anim calcmode="lin" valueType="num">
                                      <p:cBhvr>
                                        <p:cTn id="36" dur="1000"/>
                                        <p:tgtEl>
                                          <p:spTgt spid="43"/>
                                        </p:tgtEl>
                                        <p:attrNameLst>
                                          <p:attrName>ppt_y</p:attrName>
                                        </p:attrNameLst>
                                      </p:cBhvr>
                                      <p:tavLst>
                                        <p:tav tm="0">
                                          <p:val>
                                            <p:strVal val="ppt_y"/>
                                          </p:val>
                                        </p:tav>
                                        <p:tav tm="100000">
                                          <p:val>
                                            <p:strVal val="ppt_y+.1"/>
                                          </p:val>
                                        </p:tav>
                                      </p:tavLst>
                                    </p:anim>
                                    <p:set>
                                      <p:cBhvr>
                                        <p:cTn id="37" dur="1" fill="hold">
                                          <p:stCondLst>
                                            <p:cond delay="999"/>
                                          </p:stCondLst>
                                        </p:cTn>
                                        <p:tgtEl>
                                          <p:spTgt spid="43"/>
                                        </p:tgtEl>
                                        <p:attrNameLst>
                                          <p:attrName>style.visibility</p:attrName>
                                        </p:attrNameLst>
                                      </p:cBhvr>
                                      <p:to>
                                        <p:strVal val="hidden"/>
                                      </p:to>
                                    </p:set>
                                  </p:childTnLst>
                                </p:cTn>
                              </p:par>
                              <p:par>
                                <p:cTn id="38" presetID="42" presetClass="exit" presetSubtype="0" fill="hold" nodeType="withEffect">
                                  <p:stCondLst>
                                    <p:cond delay="0"/>
                                  </p:stCondLst>
                                  <p:childTnLst>
                                    <p:animEffect transition="out" filter="fade">
                                      <p:cBhvr>
                                        <p:cTn id="39" dur="1000"/>
                                        <p:tgtEl>
                                          <p:spTgt spid="33"/>
                                        </p:tgtEl>
                                      </p:cBhvr>
                                    </p:animEffect>
                                    <p:anim calcmode="lin" valueType="num">
                                      <p:cBhvr>
                                        <p:cTn id="40" dur="1000"/>
                                        <p:tgtEl>
                                          <p:spTgt spid="33"/>
                                        </p:tgtEl>
                                        <p:attrNameLst>
                                          <p:attrName>ppt_x</p:attrName>
                                        </p:attrNameLst>
                                      </p:cBhvr>
                                      <p:tavLst>
                                        <p:tav tm="0">
                                          <p:val>
                                            <p:strVal val="ppt_x"/>
                                          </p:val>
                                        </p:tav>
                                        <p:tav tm="100000">
                                          <p:val>
                                            <p:strVal val="ppt_x"/>
                                          </p:val>
                                        </p:tav>
                                      </p:tavLst>
                                    </p:anim>
                                    <p:anim calcmode="lin" valueType="num">
                                      <p:cBhvr>
                                        <p:cTn id="41" dur="1000"/>
                                        <p:tgtEl>
                                          <p:spTgt spid="33"/>
                                        </p:tgtEl>
                                        <p:attrNameLst>
                                          <p:attrName>ppt_y</p:attrName>
                                        </p:attrNameLst>
                                      </p:cBhvr>
                                      <p:tavLst>
                                        <p:tav tm="0">
                                          <p:val>
                                            <p:strVal val="ppt_y"/>
                                          </p:val>
                                        </p:tav>
                                        <p:tav tm="100000">
                                          <p:val>
                                            <p:strVal val="ppt_y+.1"/>
                                          </p:val>
                                        </p:tav>
                                      </p:tavLst>
                                    </p:anim>
                                    <p:set>
                                      <p:cBhvr>
                                        <p:cTn id="42"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3" presetID="32" presetClass="emph" presetSubtype="0" fill="hold" nodeType="withEffect">
                                  <p:stCondLst>
                                    <p:cond delay="0"/>
                                  </p:stCondLst>
                                  <p:childTnLst>
                                    <p:animRot by="120000">
                                      <p:cBhvr>
                                        <p:cTn id="44" dur="100" fill="hold">
                                          <p:stCondLst>
                                            <p:cond delay="0"/>
                                          </p:stCondLst>
                                        </p:cTn>
                                        <p:tgtEl>
                                          <p:spTgt spid="28"/>
                                        </p:tgtEl>
                                        <p:attrNameLst>
                                          <p:attrName>r</p:attrName>
                                        </p:attrNameLst>
                                      </p:cBhvr>
                                    </p:animRot>
                                    <p:animRot by="-240000">
                                      <p:cBhvr>
                                        <p:cTn id="45" dur="200" fill="hold">
                                          <p:stCondLst>
                                            <p:cond delay="200"/>
                                          </p:stCondLst>
                                        </p:cTn>
                                        <p:tgtEl>
                                          <p:spTgt spid="28"/>
                                        </p:tgtEl>
                                        <p:attrNameLst>
                                          <p:attrName>r</p:attrName>
                                        </p:attrNameLst>
                                      </p:cBhvr>
                                    </p:animRot>
                                    <p:animRot by="240000">
                                      <p:cBhvr>
                                        <p:cTn id="46" dur="200" fill="hold">
                                          <p:stCondLst>
                                            <p:cond delay="400"/>
                                          </p:stCondLst>
                                        </p:cTn>
                                        <p:tgtEl>
                                          <p:spTgt spid="28"/>
                                        </p:tgtEl>
                                        <p:attrNameLst>
                                          <p:attrName>r</p:attrName>
                                        </p:attrNameLst>
                                      </p:cBhvr>
                                    </p:animRot>
                                    <p:animRot by="-240000">
                                      <p:cBhvr>
                                        <p:cTn id="47" dur="200" fill="hold">
                                          <p:stCondLst>
                                            <p:cond delay="600"/>
                                          </p:stCondLst>
                                        </p:cTn>
                                        <p:tgtEl>
                                          <p:spTgt spid="28"/>
                                        </p:tgtEl>
                                        <p:attrNameLst>
                                          <p:attrName>r</p:attrName>
                                        </p:attrNameLst>
                                      </p:cBhvr>
                                    </p:animRot>
                                    <p:animRot by="120000">
                                      <p:cBhvr>
                                        <p:cTn id="4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19" y="-489767"/>
            <a:ext cx="6469722" cy="43131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942" y="-1635934"/>
            <a:ext cx="6271908" cy="62719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1244"/>
          <a:stretch/>
        </p:blipFill>
        <p:spPr>
          <a:xfrm>
            <a:off x="202419" y="4179123"/>
            <a:ext cx="4324186" cy="3405580"/>
          </a:xfrm>
          <a:prstGeom prst="rect">
            <a:avLst/>
          </a:prstGeom>
          <a:effectLst>
            <a:outerShdw blurRad="50800" dist="38100" dir="2700000" algn="tl" rotWithShape="0">
              <a:prstClr val="black">
                <a:alpha val="40000"/>
              </a:prstClr>
            </a:outerShdw>
          </a:effectLst>
        </p:spPr>
      </p:pic>
      <p:pic>
        <p:nvPicPr>
          <p:cNvPr id="5" name="Picture 4">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25377" t="3494"/>
          <a:stretch/>
        </p:blipFill>
        <p:spPr>
          <a:xfrm>
            <a:off x="8594448" y="3640637"/>
            <a:ext cx="2513893" cy="3251104"/>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78" y="6357048"/>
            <a:ext cx="6541575" cy="112176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287" y="6357048"/>
            <a:ext cx="6541575" cy="112176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20" y="38809"/>
            <a:ext cx="4314135" cy="2876090"/>
          </a:xfrm>
          <a:prstGeom prst="rect">
            <a:avLst/>
          </a:prstGeom>
        </p:spPr>
      </p:pic>
      <p:pic>
        <p:nvPicPr>
          <p:cNvPr id="14" name="Picture 13"/>
          <p:cNvPicPr>
            <a:picLocks noChangeAspect="1"/>
          </p:cNvPicPr>
          <p:nvPr/>
        </p:nvPicPr>
        <p:blipFill>
          <a:blip r:embed="rId8"/>
          <a:stretch>
            <a:fillRect/>
          </a:stretch>
        </p:blipFill>
        <p:spPr>
          <a:xfrm>
            <a:off x="535582" y="1470054"/>
            <a:ext cx="9919052" cy="3694496"/>
          </a:xfrm>
          <a:prstGeom prst="rect">
            <a:avLst/>
          </a:prstGeom>
        </p:spPr>
      </p:pic>
    </p:spTree>
    <p:extLst>
      <p:ext uri="{BB962C8B-B14F-4D97-AF65-F5344CB8AC3E}">
        <p14:creationId xmlns:p14="http://schemas.microsoft.com/office/powerpoint/2010/main" val="3688534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543A0B-E972-0D4A-B032-08CCCFDD452B}"/>
              </a:ext>
            </a:extLst>
          </p:cNvPr>
          <p:cNvGrpSpPr/>
          <p:nvPr/>
        </p:nvGrpSpPr>
        <p:grpSpPr>
          <a:xfrm>
            <a:off x="554783" y="225668"/>
            <a:ext cx="11073655" cy="701249"/>
            <a:chOff x="7055427" y="1629296"/>
            <a:chExt cx="4741382" cy="2887316"/>
          </a:xfrm>
        </p:grpSpPr>
        <p:sp>
          <p:nvSpPr>
            <p:cNvPr id="3" name="Rectangle: Rounded Corners 6">
              <a:extLst>
                <a:ext uri="{FF2B5EF4-FFF2-40B4-BE49-F238E27FC236}">
                  <a16:creationId xmlns:a16="http://schemas.microsoft.com/office/drawing/2014/main" id="{F417EADB-4971-68AA-FB3E-1FC6A5CCC752}"/>
                </a:ext>
              </a:extLst>
            </p:cNvPr>
            <p:cNvSpPr/>
            <p:nvPr/>
          </p:nvSpPr>
          <p:spPr>
            <a:xfrm>
              <a:off x="7055427" y="1629296"/>
              <a:ext cx="4741382" cy="2887316"/>
            </a:xfrm>
            <a:prstGeom prst="roundRect">
              <a:avLst/>
            </a:prstGeom>
            <a:solidFill>
              <a:srgbClr val="FF6699"/>
            </a:solidFill>
            <a:ln w="38100">
              <a:solidFill>
                <a:srgbClr val="FF006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4DF022-03B6-2C13-C899-C3F0C93339E7}"/>
                </a:ext>
              </a:extLst>
            </p:cNvPr>
            <p:cNvSpPr txBox="1"/>
            <p:nvPr/>
          </p:nvSpPr>
          <p:spPr>
            <a:xfrm>
              <a:off x="7145124" y="1934687"/>
              <a:ext cx="4599743" cy="2281026"/>
            </a:xfrm>
            <a:prstGeom prst="rect">
              <a:avLst/>
            </a:prstGeom>
            <a:noFill/>
          </p:spPr>
          <p:txBody>
            <a:bodyPr wrap="square" rtlCol="0">
              <a:spAutoFit/>
            </a:bodyPr>
            <a:lstStyle/>
            <a:p>
              <a:pPr algn="ctr"/>
              <a:r>
                <a:rPr lang="en-US" sz="3000" b="1" smtClean="0">
                  <a:latin typeface="Cambria" panose="02040503050406030204" pitchFamily="18" charset="0"/>
                  <a:ea typeface="Cambria" panose="02040503050406030204" pitchFamily="18" charset="0"/>
                </a:rPr>
                <a:t>1. </a:t>
              </a:r>
              <a:r>
                <a:rPr lang="en-US" sz="3000" b="1">
                  <a:latin typeface="Cambria" panose="02040503050406030204" pitchFamily="18" charset="0"/>
                  <a:ea typeface="Cambria" panose="02040503050406030204" pitchFamily="18" charset="0"/>
                </a:rPr>
                <a:t>Em lựa chọn cách nào để thiết lập quan hệ bạn bè? Vì sao?</a:t>
              </a:r>
            </a:p>
          </p:txBody>
        </p:sp>
      </p:grpSp>
      <p:grpSp>
        <p:nvGrpSpPr>
          <p:cNvPr id="8" name="Group 7"/>
          <p:cNvGrpSpPr/>
          <p:nvPr/>
        </p:nvGrpSpPr>
        <p:grpSpPr>
          <a:xfrm>
            <a:off x="1116096" y="1075667"/>
            <a:ext cx="4095110" cy="1391732"/>
            <a:chOff x="437702" y="1116338"/>
            <a:chExt cx="4095110" cy="1391732"/>
          </a:xfrm>
        </p:grpSpPr>
        <p:sp>
          <p:nvSpPr>
            <p:cNvPr id="5"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7" name="TextBox 6"/>
            <p:cNvSpPr txBox="1"/>
            <p:nvPr/>
          </p:nvSpPr>
          <p:spPr>
            <a:xfrm>
              <a:off x="662988" y="1358537"/>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a. Tự tin giới thiệu bản thân và hỏi tên bạn.</a:t>
              </a:r>
              <a:endParaRPr lang="en-US" sz="2800">
                <a:latin typeface="Cambria" panose="02040503050406030204" pitchFamily="18" charset="0"/>
                <a:ea typeface="Cambria" panose="02040503050406030204" pitchFamily="18" charset="0"/>
              </a:endParaRPr>
            </a:p>
          </p:txBody>
        </p:sp>
      </p:grpSp>
      <p:grpSp>
        <p:nvGrpSpPr>
          <p:cNvPr id="9" name="Group 8"/>
          <p:cNvGrpSpPr/>
          <p:nvPr/>
        </p:nvGrpSpPr>
        <p:grpSpPr>
          <a:xfrm>
            <a:off x="7133055" y="1056847"/>
            <a:ext cx="4095110" cy="1391732"/>
            <a:chOff x="437702" y="1116338"/>
            <a:chExt cx="4095110" cy="1391732"/>
          </a:xfrm>
        </p:grpSpPr>
        <p:sp>
          <p:nvSpPr>
            <p:cNvPr id="10"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00CCFF"/>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1" name="TextBox 10"/>
            <p:cNvSpPr txBox="1"/>
            <p:nvPr/>
          </p:nvSpPr>
          <p:spPr>
            <a:xfrm>
              <a:off x="662988" y="1358537"/>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 Luôn thể hiện thái độ vui vẻ, cởi mở.</a:t>
              </a:r>
              <a:endParaRPr lang="en-US" sz="2800">
                <a:latin typeface="Cambria" panose="02040503050406030204" pitchFamily="18" charset="0"/>
                <a:ea typeface="Cambria" panose="02040503050406030204" pitchFamily="18" charset="0"/>
              </a:endParaRPr>
            </a:p>
          </p:txBody>
        </p:sp>
      </p:grpSp>
      <p:grpSp>
        <p:nvGrpSpPr>
          <p:cNvPr id="12" name="Group 11"/>
          <p:cNvGrpSpPr/>
          <p:nvPr/>
        </p:nvGrpSpPr>
        <p:grpSpPr>
          <a:xfrm>
            <a:off x="725401" y="2675063"/>
            <a:ext cx="4095110" cy="1424710"/>
            <a:chOff x="437702" y="1116338"/>
            <a:chExt cx="4095110" cy="1424710"/>
          </a:xfrm>
        </p:grpSpPr>
        <p:sp>
          <p:nvSpPr>
            <p:cNvPr id="13"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4" name="TextBox 13"/>
            <p:cNvSpPr txBox="1"/>
            <p:nvPr/>
          </p:nvSpPr>
          <p:spPr>
            <a:xfrm>
              <a:off x="532359" y="1156053"/>
              <a:ext cx="3935138" cy="1384995"/>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c. Chỉ trò chuyện với người quen khi đến môi trường mới.</a:t>
              </a:r>
              <a:endParaRPr lang="en-US" sz="2800">
                <a:latin typeface="Cambria" panose="02040503050406030204" pitchFamily="18" charset="0"/>
                <a:ea typeface="Cambria" panose="02040503050406030204" pitchFamily="18" charset="0"/>
              </a:endParaRPr>
            </a:p>
          </p:txBody>
        </p:sp>
      </p:grpSp>
      <p:grpSp>
        <p:nvGrpSpPr>
          <p:cNvPr id="15" name="Group 14"/>
          <p:cNvGrpSpPr/>
          <p:nvPr/>
        </p:nvGrpSpPr>
        <p:grpSpPr>
          <a:xfrm>
            <a:off x="6681910" y="2616150"/>
            <a:ext cx="4095110" cy="1391732"/>
            <a:chOff x="437702" y="1116338"/>
            <a:chExt cx="4095110" cy="1391732"/>
          </a:xfrm>
        </p:grpSpPr>
        <p:sp>
          <p:nvSpPr>
            <p:cNvPr id="16"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17" name="TextBox 16"/>
            <p:cNvSpPr txBox="1"/>
            <p:nvPr/>
          </p:nvSpPr>
          <p:spPr>
            <a:xfrm>
              <a:off x="441402" y="1358537"/>
              <a:ext cx="4078347"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d. Giao tiếp bằng mắt và mỉm cười khi trò chuyện.</a:t>
              </a:r>
              <a:endParaRPr lang="en-US" sz="2800">
                <a:latin typeface="Cambria" panose="02040503050406030204" pitchFamily="18" charset="0"/>
                <a:ea typeface="Cambria" panose="02040503050406030204" pitchFamily="18" charset="0"/>
              </a:endParaRPr>
            </a:p>
          </p:txBody>
        </p:sp>
      </p:grpSp>
      <p:grpSp>
        <p:nvGrpSpPr>
          <p:cNvPr id="18" name="Group 17"/>
          <p:cNvGrpSpPr/>
          <p:nvPr/>
        </p:nvGrpSpPr>
        <p:grpSpPr>
          <a:xfrm>
            <a:off x="1280300" y="4228712"/>
            <a:ext cx="4095110" cy="1391732"/>
            <a:chOff x="437702" y="1116338"/>
            <a:chExt cx="4095110" cy="1391732"/>
          </a:xfrm>
        </p:grpSpPr>
        <p:sp>
          <p:nvSpPr>
            <p:cNvPr id="19"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0" name="TextBox 19"/>
            <p:cNvSpPr txBox="1"/>
            <p:nvPr/>
          </p:nvSpPr>
          <p:spPr>
            <a:xfrm>
              <a:off x="662988" y="1358537"/>
              <a:ext cx="3644538" cy="954107"/>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e. Liên tục kể với bạn về bản thân mình.</a:t>
              </a:r>
              <a:endParaRPr lang="en-US" sz="2800">
                <a:latin typeface="Cambria" panose="02040503050406030204" pitchFamily="18" charset="0"/>
                <a:ea typeface="Cambria" panose="02040503050406030204" pitchFamily="18" charset="0"/>
              </a:endParaRPr>
            </a:p>
          </p:txBody>
        </p:sp>
      </p:grpSp>
      <p:grpSp>
        <p:nvGrpSpPr>
          <p:cNvPr id="21" name="Group 20"/>
          <p:cNvGrpSpPr/>
          <p:nvPr/>
        </p:nvGrpSpPr>
        <p:grpSpPr>
          <a:xfrm>
            <a:off x="7424595" y="4275958"/>
            <a:ext cx="4095110" cy="1391732"/>
            <a:chOff x="437702" y="1116338"/>
            <a:chExt cx="4095110" cy="1391732"/>
          </a:xfrm>
        </p:grpSpPr>
        <p:sp>
          <p:nvSpPr>
            <p:cNvPr id="22" name="矩形: 圆角 11">
              <a:extLst>
                <a:ext uri="{FF2B5EF4-FFF2-40B4-BE49-F238E27FC236}">
                  <a16:creationId xmlns:a16="http://schemas.microsoft.com/office/drawing/2014/main" id="{3ACF7974-899B-4EB0-B7ED-143926AC71B9}"/>
                </a:ext>
              </a:extLst>
            </p:cNvPr>
            <p:cNvSpPr/>
            <p:nvPr/>
          </p:nvSpPr>
          <p:spPr>
            <a:xfrm>
              <a:off x="437702" y="1116338"/>
              <a:ext cx="4095110" cy="1391732"/>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3" name="TextBox 22"/>
            <p:cNvSpPr txBox="1"/>
            <p:nvPr/>
          </p:nvSpPr>
          <p:spPr>
            <a:xfrm>
              <a:off x="599379" y="1163447"/>
              <a:ext cx="3771755" cy="1255728"/>
            </a:xfrm>
            <a:prstGeom prst="rect">
              <a:avLst/>
            </a:prstGeom>
            <a:noFill/>
          </p:spPr>
          <p:txBody>
            <a:bodyPr wrap="square" rtlCol="0">
              <a:spAutoFit/>
            </a:bodyPr>
            <a:lstStyle/>
            <a:p>
              <a:pPr algn="ctr">
                <a:lnSpc>
                  <a:spcPct val="90000"/>
                </a:lnSpc>
              </a:pPr>
              <a:r>
                <a:rPr lang="en-US" sz="2800" smtClean="0">
                  <a:latin typeface="Cambria" panose="02040503050406030204" pitchFamily="18" charset="0"/>
                  <a:ea typeface="Cambria" panose="02040503050406030204" pitchFamily="18" charset="0"/>
                </a:rPr>
                <a:t>g. Thể hiện sự quan tâm và chia sẻ sở thích của mình với bạn.</a:t>
              </a:r>
              <a:endParaRPr lang="en-US" sz="2800">
                <a:latin typeface="Cambria" panose="02040503050406030204" pitchFamily="18" charset="0"/>
                <a:ea typeface="Cambria" panose="02040503050406030204" pitchFamily="18" charset="0"/>
              </a:endParaRPr>
            </a:p>
          </p:txBody>
        </p:sp>
      </p:grpSp>
      <p:grpSp>
        <p:nvGrpSpPr>
          <p:cNvPr id="24" name="Group 23"/>
          <p:cNvGrpSpPr/>
          <p:nvPr/>
        </p:nvGrpSpPr>
        <p:grpSpPr>
          <a:xfrm>
            <a:off x="2310044" y="5769195"/>
            <a:ext cx="8414561" cy="1588005"/>
            <a:chOff x="437702" y="1155527"/>
            <a:chExt cx="4095110" cy="1588005"/>
          </a:xfrm>
        </p:grpSpPr>
        <p:sp>
          <p:nvSpPr>
            <p:cNvPr id="25" name="矩形: 圆角 11">
              <a:extLst>
                <a:ext uri="{FF2B5EF4-FFF2-40B4-BE49-F238E27FC236}">
                  <a16:creationId xmlns:a16="http://schemas.microsoft.com/office/drawing/2014/main" id="{3ACF7974-899B-4EB0-B7ED-143926AC71B9}"/>
                </a:ext>
              </a:extLst>
            </p:cNvPr>
            <p:cNvSpPr/>
            <p:nvPr/>
          </p:nvSpPr>
          <p:spPr>
            <a:xfrm>
              <a:off x="437702" y="1155527"/>
              <a:ext cx="4095110" cy="813597"/>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1" fmla="*/ 0 w 2514916"/>
                <a:gd name="connsiteY0-2" fmla="*/ 326637 h 3797040"/>
                <a:gd name="connsiteX1-3" fmla="*/ 326637 w 2514916"/>
                <a:gd name="connsiteY1-4" fmla="*/ 0 h 3797040"/>
                <a:gd name="connsiteX2-5" fmla="*/ 2188279 w 2514916"/>
                <a:gd name="connsiteY2-6" fmla="*/ 0 h 3797040"/>
                <a:gd name="connsiteX3-7" fmla="*/ 2514916 w 2514916"/>
                <a:gd name="connsiteY3-8" fmla="*/ 326637 h 3797040"/>
                <a:gd name="connsiteX4-9" fmla="*/ 2514916 w 2514916"/>
                <a:gd name="connsiteY4-10" fmla="*/ 3470403 h 3797040"/>
                <a:gd name="connsiteX5-11" fmla="*/ 2188279 w 2514916"/>
                <a:gd name="connsiteY5-12" fmla="*/ 3797040 h 3797040"/>
                <a:gd name="connsiteX6-13" fmla="*/ 326637 w 2514916"/>
                <a:gd name="connsiteY6-14" fmla="*/ 3797040 h 3797040"/>
                <a:gd name="connsiteX7-15" fmla="*/ 0 w 2514916"/>
                <a:gd name="connsiteY7-16" fmla="*/ 3470403 h 3797040"/>
                <a:gd name="connsiteX8-17" fmla="*/ 0 w 2514916"/>
                <a:gd name="connsiteY8-18" fmla="*/ 326637 h 3797040"/>
                <a:gd name="connsiteX0-19" fmla="*/ 0 w 2514916"/>
                <a:gd name="connsiteY0-20" fmla="*/ 381167 h 3851570"/>
                <a:gd name="connsiteX1-21" fmla="*/ 2188279 w 2514916"/>
                <a:gd name="connsiteY1-22" fmla="*/ 54530 h 3851570"/>
                <a:gd name="connsiteX2-23" fmla="*/ 2514916 w 2514916"/>
                <a:gd name="connsiteY2-24" fmla="*/ 381167 h 3851570"/>
                <a:gd name="connsiteX3-25" fmla="*/ 2514916 w 2514916"/>
                <a:gd name="connsiteY3-26" fmla="*/ 3524933 h 3851570"/>
                <a:gd name="connsiteX4-27" fmla="*/ 2188279 w 2514916"/>
                <a:gd name="connsiteY4-28" fmla="*/ 3851570 h 3851570"/>
                <a:gd name="connsiteX5-29" fmla="*/ 326637 w 2514916"/>
                <a:gd name="connsiteY5-30" fmla="*/ 3851570 h 3851570"/>
                <a:gd name="connsiteX6-31" fmla="*/ 0 w 2514916"/>
                <a:gd name="connsiteY6-32" fmla="*/ 3524933 h 3851570"/>
                <a:gd name="connsiteX7-33" fmla="*/ 0 w 2514916"/>
                <a:gd name="connsiteY7-34" fmla="*/ 381167 h 3851570"/>
                <a:gd name="connsiteX0-35" fmla="*/ 0 w 2523593"/>
                <a:gd name="connsiteY0-36" fmla="*/ 381167 h 3851570"/>
                <a:gd name="connsiteX1-37" fmla="*/ 2188279 w 2523593"/>
                <a:gd name="connsiteY1-38" fmla="*/ 54530 h 3851570"/>
                <a:gd name="connsiteX2-39" fmla="*/ 2514916 w 2523593"/>
                <a:gd name="connsiteY2-40" fmla="*/ 3524933 h 3851570"/>
                <a:gd name="connsiteX3-41" fmla="*/ 2188279 w 2523593"/>
                <a:gd name="connsiteY3-42" fmla="*/ 3851570 h 3851570"/>
                <a:gd name="connsiteX4-43" fmla="*/ 326637 w 2523593"/>
                <a:gd name="connsiteY4-44" fmla="*/ 3851570 h 3851570"/>
                <a:gd name="connsiteX5-45" fmla="*/ 0 w 2523593"/>
                <a:gd name="connsiteY5-46" fmla="*/ 3524933 h 3851570"/>
                <a:gd name="connsiteX6-47" fmla="*/ 0 w 2523593"/>
                <a:gd name="connsiteY6-48" fmla="*/ 381167 h 3851570"/>
                <a:gd name="connsiteX0-49" fmla="*/ 0 w 2441809"/>
                <a:gd name="connsiteY0-50" fmla="*/ 381167 h 3851570"/>
                <a:gd name="connsiteX1-51" fmla="*/ 2188279 w 2441809"/>
                <a:gd name="connsiteY1-52" fmla="*/ 54530 h 3851570"/>
                <a:gd name="connsiteX2-53" fmla="*/ 2188279 w 2441809"/>
                <a:gd name="connsiteY2-54" fmla="*/ 3851570 h 3851570"/>
                <a:gd name="connsiteX3-55" fmla="*/ 326637 w 2441809"/>
                <a:gd name="connsiteY3-56" fmla="*/ 3851570 h 3851570"/>
                <a:gd name="connsiteX4-57" fmla="*/ 0 w 2441809"/>
                <a:gd name="connsiteY4-58" fmla="*/ 3524933 h 3851570"/>
                <a:gd name="connsiteX5-59" fmla="*/ 0 w 2441809"/>
                <a:gd name="connsiteY5-60" fmla="*/ 381167 h 3851570"/>
                <a:gd name="connsiteX0-61" fmla="*/ 0 w 2441809"/>
                <a:gd name="connsiteY0-62" fmla="*/ 381167 h 3851570"/>
                <a:gd name="connsiteX1-63" fmla="*/ 2188279 w 2441809"/>
                <a:gd name="connsiteY1-64" fmla="*/ 54530 h 3851570"/>
                <a:gd name="connsiteX2-65" fmla="*/ 2188279 w 2441809"/>
                <a:gd name="connsiteY2-66" fmla="*/ 3851570 h 3851570"/>
                <a:gd name="connsiteX3-67" fmla="*/ 0 w 2441809"/>
                <a:gd name="connsiteY3-68" fmla="*/ 3524933 h 3851570"/>
                <a:gd name="connsiteX4-69" fmla="*/ 0 w 2441809"/>
                <a:gd name="connsiteY4-70" fmla="*/ 381167 h 3851570"/>
                <a:gd name="connsiteX0-71" fmla="*/ 421134 w 2862943"/>
                <a:gd name="connsiteY0-72" fmla="*/ 381167 h 3851570"/>
                <a:gd name="connsiteX1-73" fmla="*/ 2609413 w 2862943"/>
                <a:gd name="connsiteY1-74" fmla="*/ 54530 h 3851570"/>
                <a:gd name="connsiteX2-75" fmla="*/ 2609413 w 2862943"/>
                <a:gd name="connsiteY2-76" fmla="*/ 3851570 h 3851570"/>
                <a:gd name="connsiteX3-77" fmla="*/ 421134 w 2862943"/>
                <a:gd name="connsiteY3-78" fmla="*/ 3524933 h 3851570"/>
                <a:gd name="connsiteX4-79" fmla="*/ 421134 w 2862943"/>
                <a:gd name="connsiteY4-80" fmla="*/ 381167 h 3851570"/>
                <a:gd name="connsiteX0-81" fmla="*/ 334408 w 2776217"/>
                <a:gd name="connsiteY0-82" fmla="*/ 381167 h 3851570"/>
                <a:gd name="connsiteX1-83" fmla="*/ 2522687 w 2776217"/>
                <a:gd name="connsiteY1-84" fmla="*/ 54530 h 3851570"/>
                <a:gd name="connsiteX2-85" fmla="*/ 2522687 w 2776217"/>
                <a:gd name="connsiteY2-86" fmla="*/ 3851570 h 3851570"/>
                <a:gd name="connsiteX3-87" fmla="*/ 486808 w 2776217"/>
                <a:gd name="connsiteY3-88" fmla="*/ 3829733 h 3851570"/>
                <a:gd name="connsiteX4-89" fmla="*/ 334408 w 2776217"/>
                <a:gd name="connsiteY4-90" fmla="*/ 381167 h 3851570"/>
                <a:gd name="connsiteX0-91" fmla="*/ 334408 w 2922428"/>
                <a:gd name="connsiteY0-92" fmla="*/ 381167 h 3851582"/>
                <a:gd name="connsiteX1-93" fmla="*/ 2522687 w 2922428"/>
                <a:gd name="connsiteY1-94" fmla="*/ 54530 h 3851582"/>
                <a:gd name="connsiteX2-95" fmla="*/ 2522687 w 2922428"/>
                <a:gd name="connsiteY2-96" fmla="*/ 3851570 h 3851582"/>
                <a:gd name="connsiteX3-97" fmla="*/ 486808 w 2922428"/>
                <a:gd name="connsiteY3-98" fmla="*/ 3829733 h 3851582"/>
                <a:gd name="connsiteX4-99" fmla="*/ 334408 w 2922428"/>
                <a:gd name="connsiteY4-100" fmla="*/ 381167 h 3851582"/>
                <a:gd name="connsiteX0-101" fmla="*/ 334408 w 2922428"/>
                <a:gd name="connsiteY0-102" fmla="*/ 381167 h 3912279"/>
                <a:gd name="connsiteX1-103" fmla="*/ 2522687 w 2922428"/>
                <a:gd name="connsiteY1-104" fmla="*/ 54530 h 3912279"/>
                <a:gd name="connsiteX2-105" fmla="*/ 2522687 w 2922428"/>
                <a:gd name="connsiteY2-106" fmla="*/ 3851570 h 3912279"/>
                <a:gd name="connsiteX3-107" fmla="*/ 486808 w 2922428"/>
                <a:gd name="connsiteY3-108" fmla="*/ 3829733 h 3912279"/>
                <a:gd name="connsiteX4-109" fmla="*/ 334408 w 2922428"/>
                <a:gd name="connsiteY4-110" fmla="*/ 381167 h 3912279"/>
                <a:gd name="connsiteX0-111" fmla="*/ 334408 w 2906499"/>
                <a:gd name="connsiteY0-112" fmla="*/ 381167 h 3934794"/>
                <a:gd name="connsiteX1-113" fmla="*/ 2522687 w 2906499"/>
                <a:gd name="connsiteY1-114" fmla="*/ 54530 h 3934794"/>
                <a:gd name="connsiteX2-115" fmla="*/ 2522687 w 2906499"/>
                <a:gd name="connsiteY2-116" fmla="*/ 3851570 h 3934794"/>
                <a:gd name="connsiteX3-117" fmla="*/ 486808 w 2906499"/>
                <a:gd name="connsiteY3-118" fmla="*/ 3829733 h 3934794"/>
                <a:gd name="connsiteX4-119" fmla="*/ 334408 w 2906499"/>
                <a:gd name="connsiteY4-120" fmla="*/ 381167 h 3934794"/>
                <a:gd name="connsiteX0-121" fmla="*/ 334408 w 2906499"/>
                <a:gd name="connsiteY0-122" fmla="*/ 630057 h 4183684"/>
                <a:gd name="connsiteX1-123" fmla="*/ 2522687 w 2906499"/>
                <a:gd name="connsiteY1-124" fmla="*/ 303420 h 4183684"/>
                <a:gd name="connsiteX2-125" fmla="*/ 2522687 w 2906499"/>
                <a:gd name="connsiteY2-126" fmla="*/ 4100460 h 4183684"/>
                <a:gd name="connsiteX3-127" fmla="*/ 486808 w 2906499"/>
                <a:gd name="connsiteY3-128" fmla="*/ 4078623 h 4183684"/>
                <a:gd name="connsiteX4-129" fmla="*/ 334408 w 2906499"/>
                <a:gd name="connsiteY4-130" fmla="*/ 630057 h 4183684"/>
                <a:gd name="connsiteX0-131" fmla="*/ 334408 w 2801667"/>
                <a:gd name="connsiteY0-132" fmla="*/ 432024 h 4153636"/>
                <a:gd name="connsiteX1-133" fmla="*/ 2548087 w 2801667"/>
                <a:gd name="connsiteY1-134" fmla="*/ 435587 h 4153636"/>
                <a:gd name="connsiteX2-135" fmla="*/ 2522687 w 2801667"/>
                <a:gd name="connsiteY2-136" fmla="*/ 3902427 h 4153636"/>
                <a:gd name="connsiteX3-137" fmla="*/ 486808 w 2801667"/>
                <a:gd name="connsiteY3-138" fmla="*/ 3880590 h 4153636"/>
                <a:gd name="connsiteX4-139" fmla="*/ 334408 w 2801667"/>
                <a:gd name="connsiteY4-140" fmla="*/ 432024 h 4153636"/>
                <a:gd name="connsiteX0-141" fmla="*/ 334408 w 2825033"/>
                <a:gd name="connsiteY0-142" fmla="*/ 444873 h 4168366"/>
                <a:gd name="connsiteX1-143" fmla="*/ 2586187 w 2825033"/>
                <a:gd name="connsiteY1-144" fmla="*/ 423036 h 4168366"/>
                <a:gd name="connsiteX2-145" fmla="*/ 2522687 w 2825033"/>
                <a:gd name="connsiteY2-146" fmla="*/ 3915276 h 4168366"/>
                <a:gd name="connsiteX3-147" fmla="*/ 486808 w 2825033"/>
                <a:gd name="connsiteY3-148" fmla="*/ 3893439 h 4168366"/>
                <a:gd name="connsiteX4-149" fmla="*/ 334408 w 2825033"/>
                <a:gd name="connsiteY4-150" fmla="*/ 444873 h 4168366"/>
                <a:gd name="connsiteX0-151" fmla="*/ 334408 w 2856500"/>
                <a:gd name="connsiteY0-152" fmla="*/ 379748 h 4103241"/>
                <a:gd name="connsiteX1-153" fmla="*/ 2586187 w 2856500"/>
                <a:gd name="connsiteY1-154" fmla="*/ 357911 h 4103241"/>
                <a:gd name="connsiteX2-155" fmla="*/ 2522687 w 2856500"/>
                <a:gd name="connsiteY2-156" fmla="*/ 3850151 h 4103241"/>
                <a:gd name="connsiteX3-157" fmla="*/ 486808 w 2856500"/>
                <a:gd name="connsiteY3-158" fmla="*/ 3828314 h 4103241"/>
                <a:gd name="connsiteX4-159" fmla="*/ 334408 w 2856500"/>
                <a:gd name="connsiteY4-160" fmla="*/ 379748 h 4103241"/>
                <a:gd name="connsiteX0-161" fmla="*/ 334408 w 2881728"/>
                <a:gd name="connsiteY0-162" fmla="*/ 379748 h 4001684"/>
                <a:gd name="connsiteX1-163" fmla="*/ 2586187 w 2881728"/>
                <a:gd name="connsiteY1-164" fmla="*/ 357911 h 4001684"/>
                <a:gd name="connsiteX2-165" fmla="*/ 2522687 w 2881728"/>
                <a:gd name="connsiteY2-166" fmla="*/ 3850151 h 4001684"/>
                <a:gd name="connsiteX3-167" fmla="*/ 486808 w 2881728"/>
                <a:gd name="connsiteY3-168" fmla="*/ 3828314 h 4001684"/>
                <a:gd name="connsiteX4-169" fmla="*/ 334408 w 2881728"/>
                <a:gd name="connsiteY4-170" fmla="*/ 379748 h 40016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rgbClr val="6E9FD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方正卡通简体" panose="03000509000000000000" pitchFamily="65" charset="-122"/>
              </a:endParaRPr>
            </a:p>
          </p:txBody>
        </p:sp>
        <p:sp>
          <p:nvSpPr>
            <p:cNvPr id="26" name="TextBox 25"/>
            <p:cNvSpPr txBox="1"/>
            <p:nvPr/>
          </p:nvSpPr>
          <p:spPr>
            <a:xfrm>
              <a:off x="662987" y="1358537"/>
              <a:ext cx="3721295" cy="1384995"/>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 Luôn tỏ ra mình là người thông minh, tài giỏi. </a:t>
              </a:r>
              <a:endParaRPr lang="en-US" sz="28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09532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8"/>
                                        </p:tgtEl>
                                        <p:attrNameLst>
                                          <p:attrName>r</p:attrName>
                                        </p:attrNameLst>
                                      </p:cBhvr>
                                    </p:animRot>
                                    <p:animRot by="-240000">
                                      <p:cBhvr>
                                        <p:cTn id="37" dur="200" fill="hold">
                                          <p:stCondLst>
                                            <p:cond delay="200"/>
                                          </p:stCondLst>
                                        </p:cTn>
                                        <p:tgtEl>
                                          <p:spTgt spid="8"/>
                                        </p:tgtEl>
                                        <p:attrNameLst>
                                          <p:attrName>r</p:attrName>
                                        </p:attrNameLst>
                                      </p:cBhvr>
                                    </p:animRot>
                                    <p:animRot by="240000">
                                      <p:cBhvr>
                                        <p:cTn id="38" dur="200" fill="hold">
                                          <p:stCondLst>
                                            <p:cond delay="400"/>
                                          </p:stCondLst>
                                        </p:cTn>
                                        <p:tgtEl>
                                          <p:spTgt spid="8"/>
                                        </p:tgtEl>
                                        <p:attrNameLst>
                                          <p:attrName>r</p:attrName>
                                        </p:attrNameLst>
                                      </p:cBhvr>
                                    </p:animRot>
                                    <p:animRot by="-240000">
                                      <p:cBhvr>
                                        <p:cTn id="39" dur="200" fill="hold">
                                          <p:stCondLst>
                                            <p:cond delay="600"/>
                                          </p:stCondLst>
                                        </p:cTn>
                                        <p:tgtEl>
                                          <p:spTgt spid="8"/>
                                        </p:tgtEl>
                                        <p:attrNameLst>
                                          <p:attrName>r</p:attrName>
                                        </p:attrNameLst>
                                      </p:cBhvr>
                                    </p:animRot>
                                    <p:animRot by="120000">
                                      <p:cBhvr>
                                        <p:cTn id="40" dur="200" fill="hold">
                                          <p:stCondLst>
                                            <p:cond delay="800"/>
                                          </p:stCondLst>
                                        </p:cTn>
                                        <p:tgtEl>
                                          <p:spTgt spid="8"/>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9"/>
                                        </p:tgtEl>
                                        <p:attrNameLst>
                                          <p:attrName>r</p:attrName>
                                        </p:attrNameLst>
                                      </p:cBhvr>
                                    </p:animRot>
                                    <p:animRot by="-240000">
                                      <p:cBhvr>
                                        <p:cTn id="43" dur="200" fill="hold">
                                          <p:stCondLst>
                                            <p:cond delay="200"/>
                                          </p:stCondLst>
                                        </p:cTn>
                                        <p:tgtEl>
                                          <p:spTgt spid="9"/>
                                        </p:tgtEl>
                                        <p:attrNameLst>
                                          <p:attrName>r</p:attrName>
                                        </p:attrNameLst>
                                      </p:cBhvr>
                                    </p:animRot>
                                    <p:animRot by="240000">
                                      <p:cBhvr>
                                        <p:cTn id="44" dur="200" fill="hold">
                                          <p:stCondLst>
                                            <p:cond delay="400"/>
                                          </p:stCondLst>
                                        </p:cTn>
                                        <p:tgtEl>
                                          <p:spTgt spid="9"/>
                                        </p:tgtEl>
                                        <p:attrNameLst>
                                          <p:attrName>r</p:attrName>
                                        </p:attrNameLst>
                                      </p:cBhvr>
                                    </p:animRot>
                                    <p:animRot by="-240000">
                                      <p:cBhvr>
                                        <p:cTn id="45" dur="200" fill="hold">
                                          <p:stCondLst>
                                            <p:cond delay="600"/>
                                          </p:stCondLst>
                                        </p:cTn>
                                        <p:tgtEl>
                                          <p:spTgt spid="9"/>
                                        </p:tgtEl>
                                        <p:attrNameLst>
                                          <p:attrName>r</p:attrName>
                                        </p:attrNameLst>
                                      </p:cBhvr>
                                    </p:animRot>
                                    <p:animRot by="120000">
                                      <p:cBhvr>
                                        <p:cTn id="46" dur="200" fill="hold">
                                          <p:stCondLst>
                                            <p:cond delay="800"/>
                                          </p:stCondLst>
                                        </p:cTn>
                                        <p:tgtEl>
                                          <p:spTgt spid="9"/>
                                        </p:tgtEl>
                                        <p:attrNameLst>
                                          <p:attrName>r</p:attrName>
                                        </p:attrNameLst>
                                      </p:cBhvr>
                                    </p:animRot>
                                  </p:childTnLst>
                                </p:cTn>
                              </p:par>
                              <p:par>
                                <p:cTn id="47" presetID="42" presetClass="exit" presetSubtype="0" fill="hold" nodeType="with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par>
                                <p:cTn id="52" presetID="32" presetClass="emph" presetSubtype="0" fill="hold" nodeType="withEffect">
                                  <p:stCondLst>
                                    <p:cond delay="0"/>
                                  </p:stCondLst>
                                  <p:childTnLst>
                                    <p:animRot by="120000">
                                      <p:cBhvr>
                                        <p:cTn id="53" dur="100" fill="hold">
                                          <p:stCondLst>
                                            <p:cond delay="0"/>
                                          </p:stCondLst>
                                        </p:cTn>
                                        <p:tgtEl>
                                          <p:spTgt spid="15"/>
                                        </p:tgtEl>
                                        <p:attrNameLst>
                                          <p:attrName>r</p:attrName>
                                        </p:attrNameLst>
                                      </p:cBhvr>
                                    </p:animRot>
                                    <p:animRot by="-240000">
                                      <p:cBhvr>
                                        <p:cTn id="54" dur="200" fill="hold">
                                          <p:stCondLst>
                                            <p:cond delay="200"/>
                                          </p:stCondLst>
                                        </p:cTn>
                                        <p:tgtEl>
                                          <p:spTgt spid="15"/>
                                        </p:tgtEl>
                                        <p:attrNameLst>
                                          <p:attrName>r</p:attrName>
                                        </p:attrNameLst>
                                      </p:cBhvr>
                                    </p:animRot>
                                    <p:animRot by="240000">
                                      <p:cBhvr>
                                        <p:cTn id="55" dur="200" fill="hold">
                                          <p:stCondLst>
                                            <p:cond delay="400"/>
                                          </p:stCondLst>
                                        </p:cTn>
                                        <p:tgtEl>
                                          <p:spTgt spid="15"/>
                                        </p:tgtEl>
                                        <p:attrNameLst>
                                          <p:attrName>r</p:attrName>
                                        </p:attrNameLst>
                                      </p:cBhvr>
                                    </p:animRot>
                                    <p:animRot by="-240000">
                                      <p:cBhvr>
                                        <p:cTn id="56" dur="200" fill="hold">
                                          <p:stCondLst>
                                            <p:cond delay="600"/>
                                          </p:stCondLst>
                                        </p:cTn>
                                        <p:tgtEl>
                                          <p:spTgt spid="15"/>
                                        </p:tgtEl>
                                        <p:attrNameLst>
                                          <p:attrName>r</p:attrName>
                                        </p:attrNameLst>
                                      </p:cBhvr>
                                    </p:animRot>
                                    <p:animRot by="120000">
                                      <p:cBhvr>
                                        <p:cTn id="57" dur="200" fill="hold">
                                          <p:stCondLst>
                                            <p:cond delay="800"/>
                                          </p:stCondLst>
                                        </p:cTn>
                                        <p:tgtEl>
                                          <p:spTgt spid="15"/>
                                        </p:tgtEl>
                                        <p:attrNameLst>
                                          <p:attrName>r</p:attrName>
                                        </p:attrNameLst>
                                      </p:cBhvr>
                                    </p:animRot>
                                  </p:childTnLst>
                                </p:cTn>
                              </p:par>
                              <p:par>
                                <p:cTn id="58" presetID="42" presetClass="exit" presetSubtype="0" fill="hold" nodeType="withEffect">
                                  <p:stCondLst>
                                    <p:cond delay="0"/>
                                  </p:stCondLst>
                                  <p:childTnLst>
                                    <p:animEffect transition="out" filter="fade">
                                      <p:cBhvr>
                                        <p:cTn id="59" dur="1000"/>
                                        <p:tgtEl>
                                          <p:spTgt spid="18"/>
                                        </p:tgtEl>
                                      </p:cBhvr>
                                    </p:animEffect>
                                    <p:anim calcmode="lin" valueType="num">
                                      <p:cBhvr>
                                        <p:cTn id="60" dur="1000"/>
                                        <p:tgtEl>
                                          <p:spTgt spid="18"/>
                                        </p:tgtEl>
                                        <p:attrNameLst>
                                          <p:attrName>ppt_x</p:attrName>
                                        </p:attrNameLst>
                                      </p:cBhvr>
                                      <p:tavLst>
                                        <p:tav tm="0">
                                          <p:val>
                                            <p:strVal val="ppt_x"/>
                                          </p:val>
                                        </p:tav>
                                        <p:tav tm="100000">
                                          <p:val>
                                            <p:strVal val="ppt_x"/>
                                          </p:val>
                                        </p:tav>
                                      </p:tavLst>
                                    </p:anim>
                                    <p:anim calcmode="lin" valueType="num">
                                      <p:cBhvr>
                                        <p:cTn id="61" dur="1000"/>
                                        <p:tgtEl>
                                          <p:spTgt spid="18"/>
                                        </p:tgtEl>
                                        <p:attrNameLst>
                                          <p:attrName>ppt_y</p:attrName>
                                        </p:attrNameLst>
                                      </p:cBhvr>
                                      <p:tavLst>
                                        <p:tav tm="0">
                                          <p:val>
                                            <p:strVal val="ppt_y"/>
                                          </p:val>
                                        </p:tav>
                                        <p:tav tm="100000">
                                          <p:val>
                                            <p:strVal val="ppt_y+.1"/>
                                          </p:val>
                                        </p:tav>
                                      </p:tavLst>
                                    </p:anim>
                                    <p:set>
                                      <p:cBhvr>
                                        <p:cTn id="62" dur="1" fill="hold">
                                          <p:stCondLst>
                                            <p:cond delay="999"/>
                                          </p:stCondLst>
                                        </p:cTn>
                                        <p:tgtEl>
                                          <p:spTgt spid="18"/>
                                        </p:tgtEl>
                                        <p:attrNameLst>
                                          <p:attrName>style.visibility</p:attrName>
                                        </p:attrNameLst>
                                      </p:cBhvr>
                                      <p:to>
                                        <p:strVal val="hidden"/>
                                      </p:to>
                                    </p:set>
                                  </p:childTnLst>
                                </p:cTn>
                              </p:par>
                              <p:par>
                                <p:cTn id="63" presetID="32" presetClass="emph" presetSubtype="0" fill="hold" nodeType="withEffect">
                                  <p:stCondLst>
                                    <p:cond delay="0"/>
                                  </p:stCondLst>
                                  <p:childTnLst>
                                    <p:animRot by="120000">
                                      <p:cBhvr>
                                        <p:cTn id="64" dur="100" fill="hold">
                                          <p:stCondLst>
                                            <p:cond delay="0"/>
                                          </p:stCondLst>
                                        </p:cTn>
                                        <p:tgtEl>
                                          <p:spTgt spid="21"/>
                                        </p:tgtEl>
                                        <p:attrNameLst>
                                          <p:attrName>r</p:attrName>
                                        </p:attrNameLst>
                                      </p:cBhvr>
                                    </p:animRot>
                                    <p:animRot by="-240000">
                                      <p:cBhvr>
                                        <p:cTn id="65" dur="200" fill="hold">
                                          <p:stCondLst>
                                            <p:cond delay="200"/>
                                          </p:stCondLst>
                                        </p:cTn>
                                        <p:tgtEl>
                                          <p:spTgt spid="21"/>
                                        </p:tgtEl>
                                        <p:attrNameLst>
                                          <p:attrName>r</p:attrName>
                                        </p:attrNameLst>
                                      </p:cBhvr>
                                    </p:animRot>
                                    <p:animRot by="240000">
                                      <p:cBhvr>
                                        <p:cTn id="66" dur="200" fill="hold">
                                          <p:stCondLst>
                                            <p:cond delay="400"/>
                                          </p:stCondLst>
                                        </p:cTn>
                                        <p:tgtEl>
                                          <p:spTgt spid="21"/>
                                        </p:tgtEl>
                                        <p:attrNameLst>
                                          <p:attrName>r</p:attrName>
                                        </p:attrNameLst>
                                      </p:cBhvr>
                                    </p:animRot>
                                    <p:animRot by="-240000">
                                      <p:cBhvr>
                                        <p:cTn id="67" dur="200" fill="hold">
                                          <p:stCondLst>
                                            <p:cond delay="600"/>
                                          </p:stCondLst>
                                        </p:cTn>
                                        <p:tgtEl>
                                          <p:spTgt spid="21"/>
                                        </p:tgtEl>
                                        <p:attrNameLst>
                                          <p:attrName>r</p:attrName>
                                        </p:attrNameLst>
                                      </p:cBhvr>
                                    </p:animRot>
                                    <p:animRot by="120000">
                                      <p:cBhvr>
                                        <p:cTn id="68" dur="200" fill="hold">
                                          <p:stCondLst>
                                            <p:cond delay="800"/>
                                          </p:stCondLst>
                                        </p:cTn>
                                        <p:tgtEl>
                                          <p:spTgt spid="21"/>
                                        </p:tgtEl>
                                        <p:attrNameLst>
                                          <p:attrName>r</p:attrName>
                                        </p:attrNameLst>
                                      </p:cBhvr>
                                    </p:animRot>
                                  </p:childTnLst>
                                </p:cTn>
                              </p:par>
                              <p:par>
                                <p:cTn id="69" presetID="42" presetClass="exit" presetSubtype="0" fill="hold" nodeType="withEffect">
                                  <p:stCondLst>
                                    <p:cond delay="0"/>
                                  </p:stCondLst>
                                  <p:childTnLst>
                                    <p:animEffect transition="out" filter="fade">
                                      <p:cBhvr>
                                        <p:cTn id="70" dur="1000"/>
                                        <p:tgtEl>
                                          <p:spTgt spid="24"/>
                                        </p:tgtEl>
                                      </p:cBhvr>
                                    </p:animEffect>
                                    <p:anim calcmode="lin" valueType="num">
                                      <p:cBhvr>
                                        <p:cTn id="71" dur="1000"/>
                                        <p:tgtEl>
                                          <p:spTgt spid="24"/>
                                        </p:tgtEl>
                                        <p:attrNameLst>
                                          <p:attrName>ppt_x</p:attrName>
                                        </p:attrNameLst>
                                      </p:cBhvr>
                                      <p:tavLst>
                                        <p:tav tm="0">
                                          <p:val>
                                            <p:strVal val="ppt_x"/>
                                          </p:val>
                                        </p:tav>
                                        <p:tav tm="100000">
                                          <p:val>
                                            <p:strVal val="ppt_x"/>
                                          </p:val>
                                        </p:tav>
                                      </p:tavLst>
                                    </p:anim>
                                    <p:anim calcmode="lin" valueType="num">
                                      <p:cBhvr>
                                        <p:cTn id="72" dur="1000"/>
                                        <p:tgtEl>
                                          <p:spTgt spid="24"/>
                                        </p:tgtEl>
                                        <p:attrNameLst>
                                          <p:attrName>ppt_y</p:attrName>
                                        </p:attrNameLst>
                                      </p:cBhvr>
                                      <p:tavLst>
                                        <p:tav tm="0">
                                          <p:val>
                                            <p:strVal val="ppt_y"/>
                                          </p:val>
                                        </p:tav>
                                        <p:tav tm="100000">
                                          <p:val>
                                            <p:strVal val="ppt_y+.1"/>
                                          </p:val>
                                        </p:tav>
                                      </p:tavLst>
                                    </p:anim>
                                    <p:set>
                                      <p:cBhvr>
                                        <p:cTn id="73"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2049</Words>
  <Application>Microsoft Office PowerPoint</Application>
  <PresentationFormat>Widescreen</PresentationFormat>
  <Paragraphs>102</Paragraphs>
  <Slides>30</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微软雅黑</vt:lpstr>
      <vt:lpstr>#9Slide07 HoneyCream</vt:lpstr>
      <vt:lpstr>Arial</vt:lpstr>
      <vt:lpstr>Calibri</vt:lpstr>
      <vt:lpstr>Cambria</vt:lpstr>
      <vt:lpstr>等线</vt:lpstr>
      <vt:lpstr>Times New Roman</vt:lpstr>
      <vt:lpstr>字魂179号-正酷波波体</vt:lpstr>
      <vt:lpstr>方正卡通简体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Windows 10</cp:lastModifiedBy>
  <cp:revision>44</cp:revision>
  <dcterms:created xsi:type="dcterms:W3CDTF">2023-12-23T13:27:46Z</dcterms:created>
  <dcterms:modified xsi:type="dcterms:W3CDTF">2025-02-26T01:18:55Z</dcterms:modified>
</cp:coreProperties>
</file>