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4" r:id="rId3"/>
    <p:sldId id="256" r:id="rId4"/>
    <p:sldId id="257" r:id="rId5"/>
    <p:sldId id="259" r:id="rId6"/>
    <p:sldId id="266" r:id="rId7"/>
    <p:sldId id="270" r:id="rId8"/>
    <p:sldId id="269" r:id="rId9"/>
    <p:sldId id="267" r:id="rId10"/>
    <p:sldId id="268" r:id="rId11"/>
    <p:sldId id="273" r:id="rId12"/>
    <p:sldId id="261" r:id="rId13"/>
    <p:sldId id="275" r:id="rId14"/>
    <p:sldId id="276" r:id="rId15"/>
    <p:sldId id="277" r:id="rId16"/>
    <p:sldId id="265" r:id="rId17"/>
  </p:sldIdLst>
  <p:sldSz cx="18288000" cy="10287000"/>
  <p:notesSz cx="6858000" cy="9144000"/>
  <p:embeddedFontLst>
    <p:embeddedFont>
      <p:font typeface="#9Slide03 IcielSmoothy Sans" panose="020B0604020202020204" charset="0"/>
      <p:regular r:id="rId18"/>
    </p:embeddedFont>
    <p:embeddedFont>
      <p:font typeface="#9Slide07 Crocante" panose="020B0604020202020204" charset="0"/>
      <p:regular r:id="rId19"/>
    </p:embeddedFont>
    <p:embeddedFont>
      <p:font typeface="#9Slide07 HoneyCream" panose="020B0604020202020204" charset="0"/>
      <p:regular r:id="rId20"/>
    </p:embeddedFon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SVN-Newton" panose="020B0604020202020204" charset="0"/>
      <p:regular r:id="rId29"/>
    </p:embeddedFont>
    <p:embeddedFont>
      <p:font typeface="TAN Nimbus"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C3C"/>
    <a:srgbClr val="F9CE60"/>
    <a:srgbClr val="89A070"/>
    <a:srgbClr val="007E69"/>
    <a:srgbClr val="F2A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45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4325600" y="-1597702"/>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vi-VN" sz="2144" b="0" i="0" u="none" strike="noStrike" kern="1200" cap="none" spc="0" normalizeH="0" baseline="0" noProof="0" dirty="0">
                <a:ln>
                  <a:noFill/>
                </a:ln>
                <a:solidFill>
                  <a:schemeClr val="tx1">
                    <a:lumMod val="85000"/>
                    <a:lumOff val="15000"/>
                  </a:schemeClr>
                </a:solidFill>
                <a:effectLst/>
                <a:uLnTx/>
                <a:uFillTx/>
                <a:latin typeface="#9Slide03 IcielSmoothy Sans" panose="00000500000000000000" pitchFamily="2" charset="0"/>
                <a:ea typeface="+mj-ea"/>
                <a:cs typeface="+mj-cs"/>
              </a:rPr>
              <a:t>HỒNG LINH</a:t>
            </a:r>
            <a:endParaRPr kumimoji="0" lang="en-US" sz="2144" b="0" i="0" u="none" strike="noStrike" kern="1200" cap="none" spc="0" normalizeH="0" baseline="0" noProof="0" dirty="0">
              <a:ln>
                <a:noFill/>
              </a:ln>
              <a:solidFill>
                <a:schemeClr val="tx1">
                  <a:lumMod val="85000"/>
                  <a:lumOff val="15000"/>
                </a:schemeClr>
              </a:solidFill>
              <a:effectLst/>
              <a:uLnTx/>
              <a:uFillTx/>
              <a:latin typeface="#9Slide03 IcielSmoothy Sans" panose="00000500000000000000"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7" Type="http://schemas.openxmlformats.org/officeDocument/2006/relationships/image" Target="../media/image18.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39.png"/><Relationship Id="rId4" Type="http://schemas.openxmlformats.org/officeDocument/2006/relationships/image" Target="../media/image15.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F2A0B6"/>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14" name="Picture 13"/>
          <p:cNvPicPr>
            <a:picLocks noChangeAspect="1"/>
          </p:cNvPicPr>
          <p:nvPr/>
        </p:nvPicPr>
        <p:blipFill>
          <a:blip r:embed="rId4"/>
          <a:stretch>
            <a:fillRect/>
          </a:stretch>
        </p:blipFill>
        <p:spPr>
          <a:xfrm>
            <a:off x="-3200400" y="0"/>
            <a:ext cx="21996274" cy="7321931"/>
          </a:xfrm>
          <a:prstGeom prst="rect">
            <a:avLst/>
          </a:prstGeom>
        </p:spPr>
      </p:pic>
    </p:spTree>
    <p:extLst>
      <p:ext uri="{BB962C8B-B14F-4D97-AF65-F5344CB8AC3E}">
        <p14:creationId xmlns:p14="http://schemas.microsoft.com/office/powerpoint/2010/main" val="30075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D6C3C"/>
        </a:solidFill>
        <a:effectLst/>
      </p:bgPr>
    </p:bg>
    <p:spTree>
      <p:nvGrpSpPr>
        <p:cNvPr id="1" name=""/>
        <p:cNvGrpSpPr/>
        <p:nvPr/>
      </p:nvGrpSpPr>
      <p:grpSpPr>
        <a:xfrm>
          <a:off x="0" y="0"/>
          <a:ext cx="0" cy="0"/>
          <a:chOff x="0" y="0"/>
          <a:chExt cx="0" cy="0"/>
        </a:xfrm>
      </p:grpSpPr>
      <p:grpSp>
        <p:nvGrpSpPr>
          <p:cNvPr id="34" name="Group 33"/>
          <p:cNvGrpSpPr/>
          <p:nvPr/>
        </p:nvGrpSpPr>
        <p:grpSpPr>
          <a:xfrm>
            <a:off x="381000" y="1362182"/>
            <a:ext cx="17678400" cy="8272161"/>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1849"/>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0" y="458191"/>
            <a:ext cx="5029200" cy="1717845"/>
            <a:chOff x="-2164794" y="152349"/>
            <a:chExt cx="5928587" cy="2523597"/>
          </a:xfrm>
        </p:grpSpPr>
        <p:sp>
          <p:nvSpPr>
            <p:cNvPr id="22" name="Chevron 21"/>
            <p:cNvSpPr/>
            <p:nvPr/>
          </p:nvSpPr>
          <p:spPr>
            <a:xfrm>
              <a:off x="-387815" y="155745"/>
              <a:ext cx="3946289" cy="2520201"/>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08586"/>
            <a:ext cx="11887933" cy="1083630"/>
          </a:xfrm>
          <a:prstGeom prst="rect">
            <a:avLst/>
          </a:prstGeom>
        </p:spPr>
        <p:txBody>
          <a:bodyPr lIns="0" tIns="0" rIns="0" bIns="0" rtlCol="0" anchor="t">
            <a:spAutoFit/>
          </a:bodyPr>
          <a:lstStyle/>
          <a:p>
            <a:pPr algn="ctr">
              <a:lnSpc>
                <a:spcPts val="8050"/>
              </a:lnSpc>
            </a:pPr>
            <a:r>
              <a:rPr lang="en-US" sz="11500" spc="278" dirty="0" err="1">
                <a:ln w="19050">
                  <a:solidFill>
                    <a:schemeClr val="tx1"/>
                  </a:solidFill>
                </a:ln>
                <a:solidFill>
                  <a:schemeClr val="bg1"/>
                </a:solidFill>
                <a:latin typeface="#9Slide07 Crocante" panose="02000000000000000000" pitchFamily="2" charset="0"/>
              </a:rPr>
              <a:t>Bài</a:t>
            </a:r>
            <a:r>
              <a:rPr lang="en-US" sz="11500" spc="278" dirty="0">
                <a:ln w="19050">
                  <a:solidFill>
                    <a:schemeClr val="tx1"/>
                  </a:solidFill>
                </a:ln>
                <a:solidFill>
                  <a:schemeClr val="bg1"/>
                </a:solidFill>
                <a:latin typeface="#9Slide07 Crocante" panose="02000000000000000000" pitchFamily="2" charset="0"/>
              </a:rPr>
              <a:t> 4</a:t>
            </a:r>
          </a:p>
        </p:txBody>
      </p:sp>
      <p:sp>
        <p:nvSpPr>
          <p:cNvPr id="35" name="TextBox 34"/>
          <p:cNvSpPr txBox="1"/>
          <p:nvPr/>
        </p:nvSpPr>
        <p:spPr>
          <a:xfrm>
            <a:off x="555433" y="2312175"/>
            <a:ext cx="16581853" cy="3477875"/>
          </a:xfrm>
          <a:prstGeom prst="rect">
            <a:avLst/>
          </a:prstGeom>
          <a:noFill/>
        </p:spPr>
        <p:txBody>
          <a:bodyPr wrap="square" rtlCol="0">
            <a:spAutoFit/>
          </a:bodyPr>
          <a:lstStyle/>
          <a:p>
            <a:pPr algn="just"/>
            <a:r>
              <a:rPr lang="en-US" sz="4400" b="1" dirty="0">
                <a:solidFill>
                  <a:srgbClr val="89A070"/>
                </a:solidFill>
                <a:latin typeface="Cambria" panose="02040503050406030204" pitchFamily="18" charset="0"/>
                <a:ea typeface="Cambria" panose="02040503050406030204" pitchFamily="18" charset="0"/>
              </a:rPr>
              <a:t>	</a:t>
            </a:r>
            <a:r>
              <a:rPr lang="vi-VN" sz="4400" b="1" dirty="0">
                <a:solidFill>
                  <a:srgbClr val="89A070"/>
                </a:solidFill>
                <a:latin typeface="Cambria" panose="02040503050406030204" pitchFamily="18" charset="0"/>
                <a:ea typeface="Cambria" panose="02040503050406030204" pitchFamily="18" charset="0"/>
              </a:rPr>
              <a:t>Để 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lang="en-US" sz="19900" b="1" dirty="0">
              <a:solidFill>
                <a:srgbClr val="89A07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8099233" y="5543711"/>
            <a:ext cx="8792441" cy="4061522"/>
          </a:xfrm>
          <a:prstGeom prst="rect">
            <a:avLst/>
          </a:prstGeom>
        </p:spPr>
      </p:pic>
      <p:sp>
        <p:nvSpPr>
          <p:cNvPr id="3" name="Rectangle 2"/>
          <p:cNvSpPr/>
          <p:nvPr/>
        </p:nvSpPr>
        <p:spPr>
          <a:xfrm>
            <a:off x="863937" y="5819581"/>
            <a:ext cx="6752359" cy="3785652"/>
          </a:xfrm>
          <a:prstGeom prst="rect">
            <a:avLst/>
          </a:prstGeom>
        </p:spPr>
        <p:txBody>
          <a:bodyPr wrap="square">
            <a:spAutoFit/>
          </a:bodyPr>
          <a:lstStyle/>
          <a:p>
            <a:pPr algn="ctr"/>
            <a:r>
              <a:rPr lang="en-US" sz="4800" b="1" i="1" u="sng" dirty="0" err="1">
                <a:solidFill>
                  <a:srgbClr val="333333"/>
                </a:solidFill>
                <a:latin typeface="Cambria" panose="02040503050406030204" pitchFamily="18" charset="0"/>
                <a:ea typeface="Cambria" panose="02040503050406030204" pitchFamily="18" charset="0"/>
              </a:rPr>
              <a:t>Bài</a:t>
            </a:r>
            <a:r>
              <a:rPr lang="en-US" sz="4800" b="1" i="1" u="sng" dirty="0">
                <a:solidFill>
                  <a:srgbClr val="333333"/>
                </a:solidFill>
                <a:latin typeface="Cambria" panose="02040503050406030204" pitchFamily="18" charset="0"/>
                <a:ea typeface="Cambria" panose="02040503050406030204" pitchFamily="18" charset="0"/>
              </a:rPr>
              <a:t> </a:t>
            </a:r>
            <a:r>
              <a:rPr lang="en-US" sz="4800" b="1" i="1" u="sng" dirty="0" err="1">
                <a:solidFill>
                  <a:srgbClr val="333333"/>
                </a:solidFill>
                <a:latin typeface="Cambria" panose="02040503050406030204" pitchFamily="18" charset="0"/>
                <a:ea typeface="Cambria" panose="02040503050406030204" pitchFamily="18" charset="0"/>
              </a:rPr>
              <a:t>giải</a:t>
            </a:r>
            <a:r>
              <a:rPr lang="en-US" sz="4800" b="1" i="1" u="sng" dirty="0">
                <a:solidFill>
                  <a:srgbClr val="333333"/>
                </a:solidFill>
                <a:latin typeface="Cambria" panose="02040503050406030204" pitchFamily="18" charset="0"/>
                <a:ea typeface="Cambria" panose="02040503050406030204" pitchFamily="18" charset="0"/>
              </a:rPr>
              <a:t>:</a:t>
            </a:r>
          </a:p>
          <a:p>
            <a:pPr algn="ctr"/>
            <a:r>
              <a:rPr lang="vi-VN" sz="4800" dirty="0">
                <a:solidFill>
                  <a:srgbClr val="333333"/>
                </a:solidFill>
                <a:latin typeface="Cambria" panose="02040503050406030204" pitchFamily="18" charset="0"/>
                <a:ea typeface="Cambria" panose="02040503050406030204" pitchFamily="18" charset="0"/>
              </a:rPr>
              <a:t>Quãng đường Việt cần đi dài số mét là:</a:t>
            </a:r>
          </a:p>
          <a:p>
            <a:pPr algn="ctr"/>
            <a:r>
              <a:rPr lang="vi-VN" sz="4800" dirty="0">
                <a:solidFill>
                  <a:srgbClr val="333333"/>
                </a:solidFill>
                <a:latin typeface="Cambria" panose="02040503050406030204" pitchFamily="18" charset="0"/>
                <a:ea typeface="Cambria" panose="02040503050406030204" pitchFamily="18" charset="0"/>
              </a:rPr>
              <a:t>182 + 75+ 218 = 475 (m)</a:t>
            </a:r>
          </a:p>
          <a:p>
            <a:pPr algn="ctr"/>
            <a:r>
              <a:rPr lang="vi-VN" sz="4800" b="1" u="sng" dirty="0">
                <a:solidFill>
                  <a:srgbClr val="333333"/>
                </a:solidFill>
                <a:latin typeface="Cambria" panose="02040503050406030204" pitchFamily="18" charset="0"/>
                <a:ea typeface="Cambria" panose="02040503050406030204" pitchFamily="18" charset="0"/>
              </a:rPr>
              <a:t>Đáp số:</a:t>
            </a:r>
            <a:r>
              <a:rPr lang="vi-VN" sz="4800" b="1" dirty="0">
                <a:solidFill>
                  <a:srgbClr val="333333"/>
                </a:solidFill>
                <a:latin typeface="Cambria" panose="02040503050406030204" pitchFamily="18" charset="0"/>
                <a:ea typeface="Cambria" panose="02040503050406030204" pitchFamily="18" charset="0"/>
              </a:rPr>
              <a:t> </a:t>
            </a:r>
            <a:r>
              <a:rPr lang="vi-VN" sz="4800" dirty="0">
                <a:solidFill>
                  <a:srgbClr val="333333"/>
                </a:solidFill>
                <a:latin typeface="Cambria" panose="02040503050406030204" pitchFamily="18" charset="0"/>
                <a:ea typeface="Cambria" panose="02040503050406030204" pitchFamily="18" charset="0"/>
              </a:rPr>
              <a:t>475 (m)</a:t>
            </a:r>
            <a:endParaRPr lang="vi-VN" sz="4800" b="0" i="0" dirty="0">
              <a:solidFill>
                <a:srgbClr val="333333"/>
              </a:solidFill>
              <a:effectLst/>
              <a:latin typeface="Cambria" panose="02040503050406030204" pitchFamily="18" charset="0"/>
              <a:ea typeface="Cambria" panose="02040503050406030204" pitchFamily="18" charset="0"/>
            </a:endParaRPr>
          </a:p>
        </p:txBody>
      </p:sp>
      <p:sp>
        <p:nvSpPr>
          <p:cNvPr id="19" name="Freeform 31"/>
          <p:cNvSpPr/>
          <p:nvPr/>
        </p:nvSpPr>
        <p:spPr>
          <a:xfrm flipH="1">
            <a:off x="15392270" y="-76932"/>
            <a:ext cx="2393794" cy="2389107"/>
          </a:xfrm>
          <a:custGeom>
            <a:avLst/>
            <a:gdLst/>
            <a:ahLst/>
            <a:cxnLst/>
            <a:rect l="l" t="t" r="r" b="b"/>
            <a:pathLst>
              <a:path w="6933438" h="8229600">
                <a:moveTo>
                  <a:pt x="0" y="0"/>
                </a:moveTo>
                <a:lnTo>
                  <a:pt x="6933438" y="0"/>
                </a:lnTo>
                <a:lnTo>
                  <a:pt x="6933438"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2071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weave">
          <a:fgClr>
            <a:srgbClr val="8D6C3C"/>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3" name="Picture 2"/>
          <p:cNvPicPr>
            <a:picLocks noChangeAspect="1"/>
          </p:cNvPicPr>
          <p:nvPr/>
        </p:nvPicPr>
        <p:blipFill>
          <a:blip r:embed="rId4"/>
          <a:stretch>
            <a:fillRect/>
          </a:stretch>
        </p:blipFill>
        <p:spPr>
          <a:xfrm>
            <a:off x="-3429000" y="721699"/>
            <a:ext cx="21502456" cy="7321931"/>
          </a:xfrm>
          <a:prstGeom prst="rect">
            <a:avLst/>
          </a:prstGeom>
        </p:spPr>
      </p:pic>
    </p:spTree>
    <p:extLst>
      <p:ext uri="{BB962C8B-B14F-4D97-AF65-F5344CB8AC3E}">
        <p14:creationId xmlns:p14="http://schemas.microsoft.com/office/powerpoint/2010/main" val="4612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22020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37003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922020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1532332" y="4863957"/>
            <a:ext cx="4056530" cy="865622"/>
          </a:xfrm>
          <a:prstGeom prst="rect">
            <a:avLst/>
          </a:prstGeom>
        </p:spPr>
        <p:txBody>
          <a:bodyPr wrap="square" lIns="0" tIns="0" rIns="0" bIns="0" rtlCol="0" anchor="t">
            <a:spAutoFit/>
          </a:bodyPr>
          <a:lstStyle/>
          <a:p>
            <a:pPr algn="ctr">
              <a:lnSpc>
                <a:spcPts val="6600"/>
              </a:lnSpc>
            </a:pPr>
            <a:r>
              <a:rPr lang="en-US" sz="8800" spc="227" dirty="0">
                <a:solidFill>
                  <a:srgbClr val="5F432C"/>
                </a:solidFill>
                <a:latin typeface="#9Slide07 Crocante" panose="02000000000000000000" pitchFamily="2" charset="0"/>
              </a:rPr>
              <a:t>299</a:t>
            </a: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en-US" sz="8800" spc="227" dirty="0">
                <a:solidFill>
                  <a:srgbClr val="5F432C"/>
                </a:solidFill>
                <a:latin typeface="#9Slide07 Crocante" panose="02000000000000000000" pitchFamily="2" charset="0"/>
              </a:rPr>
              <a:t>4 123</a:t>
            </a:r>
          </a:p>
        </p:txBody>
      </p:sp>
      <p:sp>
        <p:nvSpPr>
          <p:cNvPr id="17" name="TextBox 17"/>
          <p:cNvSpPr txBox="1"/>
          <p:nvPr/>
        </p:nvSpPr>
        <p:spPr>
          <a:xfrm>
            <a:off x="3485400" y="7856880"/>
            <a:ext cx="4056530" cy="865622"/>
          </a:xfrm>
          <a:prstGeom prst="rect">
            <a:avLst/>
          </a:prstGeom>
        </p:spPr>
        <p:txBody>
          <a:bodyPr wrap="square" lIns="0" tIns="0" rIns="0" bIns="0" rtlCol="0" anchor="t">
            <a:spAutoFit/>
          </a:bodyPr>
          <a:lstStyle/>
          <a:p>
            <a:pPr algn="ctr">
              <a:lnSpc>
                <a:spcPts val="6600"/>
              </a:lnSpc>
            </a:pPr>
            <a:r>
              <a:rPr lang="en-US" sz="8800" spc="227" dirty="0">
                <a:solidFill>
                  <a:srgbClr val="5F432C"/>
                </a:solidFill>
                <a:latin typeface="#9Slide07 Crocante" panose="02000000000000000000" pitchFamily="2" charset="0"/>
              </a:rPr>
              <a:t>1 472</a:t>
            </a:r>
          </a:p>
        </p:txBody>
      </p:sp>
      <p:sp>
        <p:nvSpPr>
          <p:cNvPr id="18" name="TextBox 18"/>
          <p:cNvSpPr txBox="1"/>
          <p:nvPr/>
        </p:nvSpPr>
        <p:spPr>
          <a:xfrm>
            <a:off x="11532332" y="7837830"/>
            <a:ext cx="4056530" cy="865622"/>
          </a:xfrm>
          <a:prstGeom prst="rect">
            <a:avLst/>
          </a:prstGeom>
        </p:spPr>
        <p:txBody>
          <a:bodyPr wrap="square" lIns="0" tIns="0" rIns="0" bIns="0" rtlCol="0" anchor="t">
            <a:spAutoFit/>
          </a:bodyPr>
          <a:lstStyle/>
          <a:p>
            <a:pPr algn="ctr">
              <a:lnSpc>
                <a:spcPts val="6600"/>
              </a:lnSpc>
            </a:pPr>
            <a:r>
              <a:rPr lang="en-US" sz="8800" spc="227" dirty="0">
                <a:solidFill>
                  <a:srgbClr val="5F432C"/>
                </a:solidFill>
                <a:latin typeface="#9Slide07 Crocante" panose="02000000000000000000" pitchFamily="2" charset="0"/>
              </a:rPr>
              <a:t>1 427</a:t>
            </a: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10028276"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D</a:t>
            </a:r>
          </a:p>
        </p:txBody>
      </p:sp>
      <p:grpSp>
        <p:nvGrpSpPr>
          <p:cNvPr id="25" name="Group 24"/>
          <p:cNvGrpSpPr/>
          <p:nvPr/>
        </p:nvGrpSpPr>
        <p:grpSpPr>
          <a:xfrm>
            <a:off x="0" y="545911"/>
            <a:ext cx="18288000" cy="2586369"/>
            <a:chOff x="0" y="545911"/>
            <a:chExt cx="18288000" cy="2586369"/>
          </a:xfrm>
        </p:grpSpPr>
        <p:sp>
          <p:nvSpPr>
            <p:cNvPr id="23" name="TextBox 3"/>
            <p:cNvSpPr txBox="1"/>
            <p:nvPr/>
          </p:nvSpPr>
          <p:spPr>
            <a:xfrm>
              <a:off x="0" y="1901174"/>
              <a:ext cx="18288000" cy="1231106"/>
            </a:xfrm>
            <a:prstGeom prst="rect">
              <a:avLst/>
            </a:prstGeom>
            <a:solidFill>
              <a:srgbClr val="89A070"/>
            </a:solidFill>
          </p:spPr>
          <p:txBody>
            <a:bodyPr wrap="square" lIns="0" tIns="0" rIns="0" bIns="0" rtlCol="0" anchor="t">
              <a:spAutoFit/>
            </a:bodyPr>
            <a:lstStyle/>
            <a:p>
              <a:pPr algn="ctr"/>
              <a:r>
                <a:rPr lang="en-US" sz="8000" dirty="0">
                  <a:solidFill>
                    <a:schemeClr val="bg1"/>
                  </a:solidFill>
                  <a:latin typeface="#9Slide07 Crocante" panose="02000000000000000000" pitchFamily="2" charset="0"/>
                </a:rPr>
                <a:t>4 123 + 299 + 1 472 = 1 472 + 4 123 +...</a:t>
              </a:r>
            </a:p>
          </p:txBody>
        </p:sp>
        <p:sp>
          <p:nvSpPr>
            <p:cNvPr id="24" name="Rectangle 23"/>
            <p:cNvSpPr/>
            <p:nvPr/>
          </p:nvSpPr>
          <p:spPr>
            <a:xfrm>
              <a:off x="1042359" y="545911"/>
              <a:ext cx="16203282" cy="1323439"/>
            </a:xfrm>
            <a:prstGeom prst="rect">
              <a:avLst/>
            </a:prstGeom>
          </p:spPr>
          <p:txBody>
            <a:bodyPr wrap="none">
              <a:spAutoFit/>
            </a:bodyPr>
            <a:lstStyle/>
            <a:p>
              <a:r>
                <a:rPr lang="en-US" sz="8000" dirty="0" err="1">
                  <a:ln w="28575">
                    <a:solidFill>
                      <a:srgbClr val="F9CE60"/>
                    </a:solidFill>
                  </a:ln>
                  <a:solidFill>
                    <a:srgbClr val="8D6C3C"/>
                  </a:solidFill>
                  <a:latin typeface="#9Slide07 Crocante" panose="02000000000000000000" pitchFamily="2" charset="0"/>
                </a:rPr>
                <a:t>Điền</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số</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thích</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hợp</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vào</a:t>
              </a:r>
              <a:r>
                <a:rPr lang="en-US" sz="8000" dirty="0">
                  <a:ln w="28575">
                    <a:solidFill>
                      <a:srgbClr val="F9CE60"/>
                    </a:solidFill>
                  </a:ln>
                  <a:solidFill>
                    <a:srgbClr val="8D6C3C"/>
                  </a:solidFill>
                  <a:latin typeface="#9Slide07 Crocante" panose="02000000000000000000" pitchFamily="2" charset="0"/>
                </a:rPr>
                <a:t> ô </a:t>
              </a:r>
              <a:r>
                <a:rPr lang="en-US" sz="8000" dirty="0" err="1">
                  <a:ln w="28575">
                    <a:solidFill>
                      <a:srgbClr val="F9CE60"/>
                    </a:solidFill>
                  </a:ln>
                  <a:solidFill>
                    <a:srgbClr val="8D6C3C"/>
                  </a:solidFill>
                  <a:latin typeface="#9Slide07 Crocante" panose="02000000000000000000" pitchFamily="2" charset="0"/>
                </a:rPr>
                <a:t>trống</a:t>
              </a:r>
              <a:r>
                <a:rPr lang="en-US" sz="8000" dirty="0">
                  <a:ln w="28575">
                    <a:solidFill>
                      <a:srgbClr val="F9CE60"/>
                    </a:solidFill>
                  </a:ln>
                  <a:solidFill>
                    <a:srgbClr val="8D6C3C"/>
                  </a:solidFill>
                  <a:latin typeface="#9Slide07 Crocante" panose="02000000000000000000"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8" presetClass="emph" presetSubtype="0" fill="hold" grpId="1" nodeType="clickEffect">
                                  <p:stCondLst>
                                    <p:cond delay="0"/>
                                  </p:stCondLst>
                                  <p:iterate type="lt">
                                    <p:tmPct val="10000"/>
                                  </p:iterate>
                                  <p:childTnLst>
                                    <p:animClr clrSpc="rgb" dir="cw">
                                      <p:cBhvr override="childStyle">
                                        <p:cTn id="47" dur="500" fill="hold"/>
                                        <p:tgtEl>
                                          <p:spTgt spid="15"/>
                                        </p:tgtEl>
                                        <p:attrNameLst>
                                          <p:attrName>style.color</p:attrName>
                                        </p:attrNameLst>
                                      </p:cBhvr>
                                      <p:to>
                                        <a:schemeClr val="accent2"/>
                                      </p:to>
                                    </p:animClr>
                                    <p:animClr clrSpc="rgb" dir="cw">
                                      <p:cBhvr>
                                        <p:cTn id="48" dur="500" fill="hold"/>
                                        <p:tgtEl>
                                          <p:spTgt spid="15"/>
                                        </p:tgtEl>
                                        <p:attrNameLst>
                                          <p:attrName>fillcolor</p:attrName>
                                        </p:attrNameLst>
                                      </p:cBhvr>
                                      <p:to>
                                        <a:schemeClr val="accent2"/>
                                      </p:to>
                                    </p:animClr>
                                    <p:set>
                                      <p:cBhvr>
                                        <p:cTn id="49" dur="500" fill="hold"/>
                                        <p:tgtEl>
                                          <p:spTgt spid="15"/>
                                        </p:tgtEl>
                                        <p:attrNameLst>
                                          <p:attrName>fill.type</p:attrName>
                                        </p:attrNameLst>
                                      </p:cBhvr>
                                      <p:to>
                                        <p:strVal val="solid"/>
                                      </p:to>
                                    </p:set>
                                    <p:anim to="1.5" calcmode="lin" valueType="num">
                                      <p:cBhvr override="childStyle">
                                        <p:cTn id="50" dur="500" fill="hold"/>
                                        <p:tgtEl>
                                          <p:spTgt spid="15"/>
                                        </p:tgtEl>
                                        <p:attrNameLst>
                                          <p:attrName>style.fontSize</p:attrName>
                                        </p:attrNameLst>
                                      </p:cBhvr>
                                    </p:anim>
                                  </p:childTnLst>
                                  <p:subTnLst>
                                    <p:audio>
                                      <p:cMediaNode>
                                        <p:cTn display="0" masterRel="sameClick">
                                          <p:stCondLst>
                                            <p:cond evt="begin" delay="0">
                                              <p:tn val="4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220200" y="3950082"/>
            <a:ext cx="7848600"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37003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9220200" y="6873897"/>
            <a:ext cx="7848600"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1532332" y="4863957"/>
            <a:ext cx="4056530" cy="865622"/>
          </a:xfrm>
          <a:prstGeom prst="rect">
            <a:avLst/>
          </a:prstGeom>
        </p:spPr>
        <p:txBody>
          <a:bodyPr wrap="square" lIns="0" tIns="0" rIns="0" bIns="0" rtlCol="0" anchor="t">
            <a:spAutoFit/>
          </a:bodyPr>
          <a:lstStyle/>
          <a:p>
            <a:pPr algn="ctr">
              <a:lnSpc>
                <a:spcPts val="6600"/>
              </a:lnSpc>
            </a:pPr>
            <a:r>
              <a:rPr lang="en-US" altLang="ja-JP" sz="8800" spc="227" dirty="0">
                <a:solidFill>
                  <a:srgbClr val="5F432C"/>
                </a:solidFill>
                <a:latin typeface="#9Slide07 Crocante" panose="02000000000000000000" pitchFamily="2" charset="0"/>
              </a:rPr>
              <a:t>4</a:t>
            </a:r>
            <a:r>
              <a:rPr lang="vi-VN" altLang="ja-JP" sz="8800" spc="227" dirty="0">
                <a:solidFill>
                  <a:srgbClr val="5F432C"/>
                </a:solidFill>
                <a:latin typeface="#9Slide07 Crocante" panose="02000000000000000000" pitchFamily="2" charset="0"/>
              </a:rPr>
              <a:t> </a:t>
            </a:r>
            <a:r>
              <a:rPr lang="en-US" altLang="ja-JP" sz="8800" spc="227" dirty="0">
                <a:solidFill>
                  <a:srgbClr val="5F432C"/>
                </a:solidFill>
                <a:latin typeface="#9Slide07 Crocante" panose="02000000000000000000" pitchFamily="2" charset="0"/>
              </a:rPr>
              <a:t>725</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en-US" altLang="ja-JP" sz="8800" spc="227" dirty="0">
                <a:solidFill>
                  <a:srgbClr val="5F432C"/>
                </a:solidFill>
                <a:latin typeface="#9Slide07 Crocante" panose="02000000000000000000" pitchFamily="2" charset="0"/>
              </a:rPr>
              <a:t>3</a:t>
            </a:r>
            <a:r>
              <a:rPr lang="vi-VN" altLang="ja-JP" sz="8800" spc="227" dirty="0">
                <a:solidFill>
                  <a:srgbClr val="5F432C"/>
                </a:solidFill>
                <a:latin typeface="#9Slide07 Crocante" panose="02000000000000000000" pitchFamily="2" charset="0"/>
              </a:rPr>
              <a:t> </a:t>
            </a:r>
            <a:r>
              <a:rPr lang="en-US" altLang="ja-JP" sz="8800" spc="227" dirty="0">
                <a:solidFill>
                  <a:srgbClr val="5F432C"/>
                </a:solidFill>
                <a:latin typeface="#9Slide07 Crocante" panose="02000000000000000000" pitchFamily="2" charset="0"/>
              </a:rPr>
              <a:t>000</a:t>
            </a:r>
            <a:endParaRPr lang="en-US" sz="8800" spc="227" dirty="0">
              <a:solidFill>
                <a:srgbClr val="5F432C"/>
              </a:solidFill>
              <a:latin typeface="#9Slide07 Crocante" panose="02000000000000000000" pitchFamily="2" charset="0"/>
            </a:endParaRPr>
          </a:p>
        </p:txBody>
      </p:sp>
      <p:sp>
        <p:nvSpPr>
          <p:cNvPr id="17" name="TextBox 17"/>
          <p:cNvSpPr txBox="1"/>
          <p:nvPr/>
        </p:nvSpPr>
        <p:spPr>
          <a:xfrm>
            <a:off x="3485400" y="7856880"/>
            <a:ext cx="4056530" cy="865622"/>
          </a:xfrm>
          <a:prstGeom prst="rect">
            <a:avLst/>
          </a:prstGeom>
        </p:spPr>
        <p:txBody>
          <a:bodyPr wrap="square" lIns="0" tIns="0" rIns="0" bIns="0" rtlCol="0" anchor="t">
            <a:spAutoFit/>
          </a:bodyPr>
          <a:lstStyle/>
          <a:p>
            <a:pPr algn="ctr">
              <a:lnSpc>
                <a:spcPts val="6600"/>
              </a:lnSpc>
            </a:pPr>
            <a:r>
              <a:rPr lang="en-US" altLang="ja-JP" sz="8800" spc="227" dirty="0">
                <a:solidFill>
                  <a:srgbClr val="5F432C"/>
                </a:solidFill>
                <a:latin typeface="#9Slide07 Crocante" panose="02000000000000000000" pitchFamily="2" charset="0"/>
              </a:rPr>
              <a:t>10</a:t>
            </a:r>
            <a:r>
              <a:rPr lang="vi-VN" altLang="ja-JP" sz="8800" spc="227" dirty="0">
                <a:solidFill>
                  <a:srgbClr val="5F432C"/>
                </a:solidFill>
                <a:latin typeface="#9Slide07 Crocante" panose="02000000000000000000" pitchFamily="2" charset="0"/>
              </a:rPr>
              <a:t> </a:t>
            </a:r>
            <a:r>
              <a:rPr lang="en-US" altLang="ja-JP" sz="8800" spc="227" dirty="0">
                <a:solidFill>
                  <a:srgbClr val="5F432C"/>
                </a:solidFill>
                <a:latin typeface="#9Slide07 Crocante" panose="02000000000000000000" pitchFamily="2" charset="0"/>
              </a:rPr>
              <a:t>291</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11532332" y="7837830"/>
            <a:ext cx="5079268" cy="865622"/>
          </a:xfrm>
          <a:prstGeom prst="rect">
            <a:avLst/>
          </a:prstGeom>
        </p:spPr>
        <p:txBody>
          <a:bodyPr wrap="square" lIns="0" tIns="0" rIns="0" bIns="0" rtlCol="0" anchor="t">
            <a:spAutoFit/>
          </a:bodyPr>
          <a:lstStyle/>
          <a:p>
            <a:pPr algn="ctr">
              <a:lnSpc>
                <a:spcPts val="6600"/>
              </a:lnSpc>
            </a:pPr>
            <a:r>
              <a:rPr lang="en-US" altLang="ja-JP" sz="8800" spc="227" dirty="0">
                <a:solidFill>
                  <a:srgbClr val="5F432C"/>
                </a:solidFill>
                <a:latin typeface="#9Slide07 Crocante" panose="02000000000000000000" pitchFamily="2" charset="0"/>
              </a:rPr>
              <a:t>7</a:t>
            </a:r>
            <a:r>
              <a:rPr lang="vi-VN" altLang="ja-JP" sz="8800" spc="227" dirty="0">
                <a:solidFill>
                  <a:srgbClr val="5F432C"/>
                </a:solidFill>
                <a:latin typeface="#9Slide07 Crocante" panose="02000000000000000000" pitchFamily="2" charset="0"/>
              </a:rPr>
              <a:t> </a:t>
            </a:r>
            <a:r>
              <a:rPr lang="en-US" altLang="ja-JP" sz="8800" spc="227" dirty="0">
                <a:solidFill>
                  <a:srgbClr val="5F432C"/>
                </a:solidFill>
                <a:latin typeface="#9Slide07 Crocante" panose="02000000000000000000" pitchFamily="2" charset="0"/>
              </a:rPr>
              <a:t>725</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10028276"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D</a:t>
            </a:r>
          </a:p>
        </p:txBody>
      </p:sp>
      <p:grpSp>
        <p:nvGrpSpPr>
          <p:cNvPr id="25" name="Group 24"/>
          <p:cNvGrpSpPr/>
          <p:nvPr/>
        </p:nvGrpSpPr>
        <p:grpSpPr>
          <a:xfrm>
            <a:off x="0" y="545911"/>
            <a:ext cx="18288000" cy="2586369"/>
            <a:chOff x="0" y="545911"/>
            <a:chExt cx="18288000" cy="2586369"/>
          </a:xfrm>
        </p:grpSpPr>
        <p:sp>
          <p:nvSpPr>
            <p:cNvPr id="23" name="TextBox 3"/>
            <p:cNvSpPr txBox="1"/>
            <p:nvPr/>
          </p:nvSpPr>
          <p:spPr>
            <a:xfrm>
              <a:off x="0" y="1901174"/>
              <a:ext cx="18288000" cy="1231106"/>
            </a:xfrm>
            <a:prstGeom prst="rect">
              <a:avLst/>
            </a:prstGeom>
            <a:solidFill>
              <a:srgbClr val="89A070"/>
            </a:solidFill>
          </p:spPr>
          <p:txBody>
            <a:bodyPr wrap="square" lIns="0" tIns="0" rIns="0" bIns="0" rtlCol="0" anchor="t">
              <a:spAutoFit/>
            </a:bodyPr>
            <a:lstStyle/>
            <a:p>
              <a:pPr algn="ctr"/>
              <a:r>
                <a:rPr lang="en-US" altLang="ja-JP" sz="8000" spc="-150" dirty="0">
                  <a:solidFill>
                    <a:schemeClr val="bg1"/>
                  </a:solidFill>
                  <a:latin typeface="#9Slide07 Crocante" panose="02000000000000000000" pitchFamily="2" charset="0"/>
                </a:rPr>
                <a:t>10</a:t>
              </a:r>
              <a:r>
                <a:rPr lang="vi-VN" altLang="ja-JP" sz="8000" spc="-150" dirty="0">
                  <a:solidFill>
                    <a:schemeClr val="bg1"/>
                  </a:solidFill>
                  <a:latin typeface="#9Slide07 Crocante" panose="02000000000000000000" pitchFamily="2" charset="0"/>
                </a:rPr>
                <a:t> </a:t>
              </a:r>
              <a:r>
                <a:rPr lang="en-US" altLang="ja-JP" sz="8000" spc="-150" dirty="0">
                  <a:solidFill>
                    <a:schemeClr val="bg1"/>
                  </a:solidFill>
                  <a:latin typeface="#9Slide07 Crocante" panose="02000000000000000000" pitchFamily="2" charset="0"/>
                </a:rPr>
                <a:t>291</a:t>
              </a:r>
              <a:r>
                <a:rPr lang="ja-JP" altLang="en-US" sz="8000" spc="-150" dirty="0">
                  <a:solidFill>
                    <a:schemeClr val="bg1"/>
                  </a:solidFill>
                  <a:latin typeface="#9Slide07 Crocante" panose="02000000000000000000" pitchFamily="2" charset="0"/>
                </a:rPr>
                <a:t>　</a:t>
              </a:r>
              <a:r>
                <a:rPr lang="en-US" sz="8000" spc="-150" dirty="0">
                  <a:solidFill>
                    <a:schemeClr val="bg1"/>
                  </a:solidFill>
                  <a:latin typeface="#9Slide07 Crocante" panose="02000000000000000000" pitchFamily="2" charset="0"/>
                </a:rPr>
                <a:t>+</a:t>
              </a:r>
              <a:r>
                <a:rPr lang="ja-JP" altLang="en-US" sz="8000" spc="-150" dirty="0">
                  <a:solidFill>
                    <a:schemeClr val="bg1"/>
                  </a:solidFill>
                  <a:latin typeface="#9Slide07 Crocante" panose="02000000000000000000" pitchFamily="2" charset="0"/>
                </a:rPr>
                <a:t>　</a:t>
              </a:r>
              <a:r>
                <a:rPr lang="en-US" sz="8000" spc="-150" dirty="0">
                  <a:solidFill>
                    <a:schemeClr val="bg1"/>
                  </a:solidFill>
                  <a:latin typeface="#9Slide07 Crocante" panose="02000000000000000000" pitchFamily="2" charset="0"/>
                </a:rPr>
                <a:t>.... = (3</a:t>
              </a:r>
              <a:r>
                <a:rPr lang="vi-VN" sz="8000" spc="-150" dirty="0">
                  <a:solidFill>
                    <a:schemeClr val="bg1"/>
                  </a:solidFill>
                  <a:latin typeface="#9Slide07 Crocante" panose="02000000000000000000" pitchFamily="2" charset="0"/>
                </a:rPr>
                <a:t> </a:t>
              </a:r>
              <a:r>
                <a:rPr lang="en-US" sz="8000" spc="-150" dirty="0">
                  <a:solidFill>
                    <a:schemeClr val="bg1"/>
                  </a:solidFill>
                  <a:latin typeface="#9Slide07 Crocante" panose="02000000000000000000" pitchFamily="2" charset="0"/>
                </a:rPr>
                <a:t>000 + 4</a:t>
              </a:r>
              <a:r>
                <a:rPr lang="vi-VN" sz="8000" spc="-150" dirty="0">
                  <a:solidFill>
                    <a:schemeClr val="bg1"/>
                  </a:solidFill>
                  <a:latin typeface="#9Slide07 Crocante" panose="02000000000000000000" pitchFamily="2" charset="0"/>
                </a:rPr>
                <a:t> </a:t>
              </a:r>
              <a:r>
                <a:rPr lang="en-US" sz="8000" spc="-150" dirty="0">
                  <a:solidFill>
                    <a:schemeClr val="bg1"/>
                  </a:solidFill>
                  <a:latin typeface="#9Slide07 Crocante" panose="02000000000000000000" pitchFamily="2" charset="0"/>
                </a:rPr>
                <a:t>725) + 10</a:t>
              </a:r>
              <a:r>
                <a:rPr lang="vi-VN" sz="8000" spc="-150" dirty="0">
                  <a:solidFill>
                    <a:schemeClr val="bg1"/>
                  </a:solidFill>
                  <a:latin typeface="#9Slide07 Crocante" panose="02000000000000000000" pitchFamily="2" charset="0"/>
                </a:rPr>
                <a:t> </a:t>
              </a:r>
              <a:r>
                <a:rPr lang="en-US" sz="8000" spc="-150" dirty="0">
                  <a:solidFill>
                    <a:schemeClr val="bg1"/>
                  </a:solidFill>
                  <a:latin typeface="#9Slide07 Crocante" panose="02000000000000000000" pitchFamily="2" charset="0"/>
                </a:rPr>
                <a:t>291</a:t>
              </a:r>
              <a:endParaRPr lang="en-US" sz="71400" spc="-150" dirty="0">
                <a:solidFill>
                  <a:schemeClr val="bg1"/>
                </a:solidFill>
                <a:latin typeface="#9Slide07 Crocante" panose="02000000000000000000" pitchFamily="2" charset="0"/>
              </a:endParaRPr>
            </a:p>
          </p:txBody>
        </p:sp>
        <p:sp>
          <p:nvSpPr>
            <p:cNvPr id="24" name="Rectangle 23"/>
            <p:cNvSpPr/>
            <p:nvPr/>
          </p:nvSpPr>
          <p:spPr>
            <a:xfrm>
              <a:off x="1042359" y="545911"/>
              <a:ext cx="16203282" cy="1323439"/>
            </a:xfrm>
            <a:prstGeom prst="rect">
              <a:avLst/>
            </a:prstGeom>
          </p:spPr>
          <p:txBody>
            <a:bodyPr wrap="none">
              <a:spAutoFit/>
            </a:bodyPr>
            <a:lstStyle/>
            <a:p>
              <a:r>
                <a:rPr lang="en-US" sz="8000" dirty="0" err="1">
                  <a:ln w="28575">
                    <a:solidFill>
                      <a:srgbClr val="F9CE60"/>
                    </a:solidFill>
                  </a:ln>
                  <a:solidFill>
                    <a:srgbClr val="8D6C3C"/>
                  </a:solidFill>
                  <a:latin typeface="#9Slide07 Crocante" panose="02000000000000000000" pitchFamily="2" charset="0"/>
                </a:rPr>
                <a:t>Điền</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số</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thích</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hợp</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vào</a:t>
              </a:r>
              <a:r>
                <a:rPr lang="en-US" sz="8000" dirty="0">
                  <a:ln w="28575">
                    <a:solidFill>
                      <a:srgbClr val="F9CE60"/>
                    </a:solidFill>
                  </a:ln>
                  <a:solidFill>
                    <a:srgbClr val="8D6C3C"/>
                  </a:solidFill>
                  <a:latin typeface="#9Slide07 Crocante" panose="02000000000000000000" pitchFamily="2" charset="0"/>
                </a:rPr>
                <a:t> ô </a:t>
              </a:r>
              <a:r>
                <a:rPr lang="en-US" sz="8000" dirty="0" err="1">
                  <a:ln w="28575">
                    <a:solidFill>
                      <a:srgbClr val="F9CE60"/>
                    </a:solidFill>
                  </a:ln>
                  <a:solidFill>
                    <a:srgbClr val="8D6C3C"/>
                  </a:solidFill>
                  <a:latin typeface="#9Slide07 Crocante" panose="02000000000000000000" pitchFamily="2" charset="0"/>
                </a:rPr>
                <a:t>trống</a:t>
              </a:r>
              <a:r>
                <a:rPr lang="en-US" sz="8000" dirty="0">
                  <a:ln w="28575">
                    <a:solidFill>
                      <a:srgbClr val="F9CE60"/>
                    </a:solidFill>
                  </a:ln>
                  <a:solidFill>
                    <a:srgbClr val="8D6C3C"/>
                  </a:solidFill>
                  <a:latin typeface="#9Slide07 Crocante" panose="02000000000000000000" pitchFamily="2" charset="0"/>
                </a:rPr>
                <a:t>:</a:t>
              </a:r>
            </a:p>
          </p:txBody>
        </p:sp>
      </p:grpSp>
    </p:spTree>
    <p:extLst>
      <p:ext uri="{BB962C8B-B14F-4D97-AF65-F5344CB8AC3E}">
        <p14:creationId xmlns:p14="http://schemas.microsoft.com/office/powerpoint/2010/main" val="17612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8" presetClass="emph" presetSubtype="0" fill="hold" grpId="1" nodeType="clickEffect">
                                  <p:stCondLst>
                                    <p:cond delay="0"/>
                                  </p:stCondLst>
                                  <p:iterate type="lt">
                                    <p:tmPct val="10000"/>
                                  </p:iterate>
                                  <p:childTnLst>
                                    <p:animClr clrSpc="rgb" dir="cw">
                                      <p:cBhvr override="childStyle">
                                        <p:cTn id="47" dur="500" fill="hold"/>
                                        <p:tgtEl>
                                          <p:spTgt spid="18"/>
                                        </p:tgtEl>
                                        <p:attrNameLst>
                                          <p:attrName>style.color</p:attrName>
                                        </p:attrNameLst>
                                      </p:cBhvr>
                                      <p:to>
                                        <a:schemeClr val="accent2"/>
                                      </p:to>
                                    </p:animClr>
                                    <p:animClr clrSpc="rgb" dir="cw">
                                      <p:cBhvr>
                                        <p:cTn id="48" dur="500" fill="hold"/>
                                        <p:tgtEl>
                                          <p:spTgt spid="18"/>
                                        </p:tgtEl>
                                        <p:attrNameLst>
                                          <p:attrName>fillcolor</p:attrName>
                                        </p:attrNameLst>
                                      </p:cBhvr>
                                      <p:to>
                                        <a:schemeClr val="accent2"/>
                                      </p:to>
                                    </p:animClr>
                                    <p:set>
                                      <p:cBhvr>
                                        <p:cTn id="49" dur="500" fill="hold"/>
                                        <p:tgtEl>
                                          <p:spTgt spid="18"/>
                                        </p:tgtEl>
                                        <p:attrNameLst>
                                          <p:attrName>fill.type</p:attrName>
                                        </p:attrNameLst>
                                      </p:cBhvr>
                                      <p:to>
                                        <p:strVal val="solid"/>
                                      </p:to>
                                    </p:set>
                                    <p:anim to="1.5" calcmode="lin" valueType="num">
                                      <p:cBhvr override="childStyle">
                                        <p:cTn id="50" dur="500" fill="hold"/>
                                        <p:tgtEl>
                                          <p:spTgt spid="18"/>
                                        </p:tgtEl>
                                        <p:attrNameLst>
                                          <p:attrName>style.fontSize</p:attrName>
                                        </p:attrNameLst>
                                      </p:cBhvr>
                                    </p:anim>
                                  </p:childTnLst>
                                  <p:subTnLst>
                                    <p:audio>
                                      <p:cMediaNode>
                                        <p:cTn display="0" masterRel="sameClick">
                                          <p:stCondLst>
                                            <p:cond evt="begin" delay="0">
                                              <p:tn val="4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8" grpId="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1156879" y="-646237"/>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22020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37003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922020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1532332" y="4768707"/>
            <a:ext cx="4056530" cy="865622"/>
          </a:xfrm>
          <a:prstGeom prst="rect">
            <a:avLst/>
          </a:prstGeom>
        </p:spPr>
        <p:txBody>
          <a:bodyPr wrap="square" lIns="0" tIns="0" rIns="0" bIns="0" rtlCol="0" anchor="t">
            <a:spAutoFit/>
          </a:bodyPr>
          <a:lstStyle/>
          <a:p>
            <a:pPr algn="ctr">
              <a:lnSpc>
                <a:spcPts val="6600"/>
              </a:lnSpc>
            </a:pPr>
            <a:r>
              <a:rPr lang="vi-VN" altLang="ja-JP" sz="8800" spc="227" dirty="0">
                <a:solidFill>
                  <a:srgbClr val="5F432C"/>
                </a:solidFill>
                <a:latin typeface="#9Slide07 Crocante" panose="02000000000000000000" pitchFamily="2" charset="0"/>
              </a:rPr>
              <a:t>150</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vi-VN" altLang="ja-JP" sz="8800" spc="227">
                <a:solidFill>
                  <a:srgbClr val="5F432C"/>
                </a:solidFill>
                <a:latin typeface="#9Slide07 Crocante" panose="02000000000000000000" pitchFamily="2" charset="0"/>
              </a:rPr>
              <a:t>500</a:t>
            </a:r>
            <a:endParaRPr lang="en-US" sz="8800" spc="227" dirty="0">
              <a:solidFill>
                <a:srgbClr val="5F432C"/>
              </a:solidFill>
              <a:latin typeface="#9Slide07 Crocante" panose="02000000000000000000" pitchFamily="2" charset="0"/>
            </a:endParaRPr>
          </a:p>
        </p:txBody>
      </p:sp>
      <p:sp>
        <p:nvSpPr>
          <p:cNvPr id="17" name="TextBox 17"/>
          <p:cNvSpPr txBox="1"/>
          <p:nvPr/>
        </p:nvSpPr>
        <p:spPr>
          <a:xfrm>
            <a:off x="3485400" y="7856880"/>
            <a:ext cx="4056530" cy="865622"/>
          </a:xfrm>
          <a:prstGeom prst="rect">
            <a:avLst/>
          </a:prstGeom>
        </p:spPr>
        <p:txBody>
          <a:bodyPr wrap="square" lIns="0" tIns="0" rIns="0" bIns="0" rtlCol="0" anchor="t">
            <a:spAutoFit/>
          </a:bodyPr>
          <a:lstStyle/>
          <a:p>
            <a:pPr algn="ctr">
              <a:lnSpc>
                <a:spcPts val="6600"/>
              </a:lnSpc>
            </a:pPr>
            <a:r>
              <a:rPr lang="vi-VN" altLang="ja-JP" sz="8800" spc="227" dirty="0">
                <a:solidFill>
                  <a:srgbClr val="5F432C"/>
                </a:solidFill>
                <a:latin typeface="#9Slide07 Crocante" panose="02000000000000000000" pitchFamily="2" charset="0"/>
              </a:rPr>
              <a:t>200</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11532332" y="7837830"/>
            <a:ext cx="4056530" cy="865622"/>
          </a:xfrm>
          <a:prstGeom prst="rect">
            <a:avLst/>
          </a:prstGeom>
        </p:spPr>
        <p:txBody>
          <a:bodyPr wrap="square" lIns="0" tIns="0" rIns="0" bIns="0" rtlCol="0" anchor="t">
            <a:spAutoFit/>
          </a:bodyPr>
          <a:lstStyle/>
          <a:p>
            <a:pPr algn="ctr">
              <a:lnSpc>
                <a:spcPts val="6600"/>
              </a:lnSpc>
            </a:pPr>
            <a:r>
              <a:rPr lang="vi-VN" altLang="ja-JP" sz="8800" spc="227" dirty="0">
                <a:solidFill>
                  <a:srgbClr val="5F432C"/>
                </a:solidFill>
                <a:latin typeface="#9Slide07 Crocante" panose="02000000000000000000" pitchFamily="2" charset="0"/>
              </a:rPr>
              <a:t>250</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10028276"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D</a:t>
            </a:r>
          </a:p>
        </p:txBody>
      </p:sp>
      <p:sp>
        <p:nvSpPr>
          <p:cNvPr id="23" name="TextBox 3"/>
          <p:cNvSpPr txBox="1"/>
          <p:nvPr/>
        </p:nvSpPr>
        <p:spPr>
          <a:xfrm>
            <a:off x="0" y="1901174"/>
            <a:ext cx="18288000" cy="1354217"/>
          </a:xfrm>
          <a:prstGeom prst="rect">
            <a:avLst/>
          </a:prstGeom>
          <a:solidFill>
            <a:srgbClr val="F9CE60"/>
          </a:solidFill>
        </p:spPr>
        <p:txBody>
          <a:bodyPr wrap="square" lIns="0" tIns="0" rIns="0" bIns="0" rtlCol="0" anchor="t">
            <a:spAutoFit/>
          </a:bodyPr>
          <a:lstStyle/>
          <a:p>
            <a:pPr algn="ctr"/>
            <a:r>
              <a:rPr lang="vi-VN" sz="8800" dirty="0">
                <a:ln>
                  <a:solidFill>
                    <a:schemeClr val="tx1">
                      <a:lumMod val="85000"/>
                      <a:lumOff val="15000"/>
                    </a:schemeClr>
                  </a:solidFill>
                </a:ln>
                <a:solidFill>
                  <a:schemeClr val="bg1"/>
                </a:solidFill>
                <a:latin typeface="#9Slide07 Crocante" panose="02000000000000000000" pitchFamily="2" charset="0"/>
              </a:rPr>
              <a:t>62 + </a:t>
            </a:r>
            <a:r>
              <a:rPr lang="en-US" sz="8800" dirty="0">
                <a:ln>
                  <a:solidFill>
                    <a:schemeClr val="tx1">
                      <a:lumMod val="85000"/>
                      <a:lumOff val="15000"/>
                    </a:schemeClr>
                  </a:solidFill>
                </a:ln>
                <a:solidFill>
                  <a:schemeClr val="bg1"/>
                </a:solidFill>
                <a:latin typeface="#9Slide07 Crocante" panose="02000000000000000000" pitchFamily="2" charset="0"/>
              </a:rPr>
              <a:t>23 + 38 + 77 </a:t>
            </a:r>
            <a:r>
              <a:rPr lang="vi-VN" sz="8800" dirty="0">
                <a:ln>
                  <a:solidFill>
                    <a:schemeClr val="tx1">
                      <a:lumMod val="85000"/>
                      <a:lumOff val="15000"/>
                    </a:schemeClr>
                  </a:solidFill>
                </a:ln>
                <a:solidFill>
                  <a:schemeClr val="bg1"/>
                </a:solidFill>
                <a:latin typeface="#9Slide07 Crocante" panose="02000000000000000000" pitchFamily="2" charset="0"/>
              </a:rPr>
              <a:t>= ?</a:t>
            </a:r>
            <a:endParaRPr lang="en-US" sz="400000" spc="-150" dirty="0">
              <a:ln>
                <a:solidFill>
                  <a:schemeClr val="tx1">
                    <a:lumMod val="85000"/>
                    <a:lumOff val="15000"/>
                  </a:schemeClr>
                </a:solidFill>
              </a:ln>
              <a:solidFill>
                <a:schemeClr val="bg1"/>
              </a:solidFill>
              <a:latin typeface="#9Slide07 Crocante" panose="02000000000000000000" pitchFamily="2" charset="0"/>
            </a:endParaRPr>
          </a:p>
        </p:txBody>
      </p:sp>
      <p:sp>
        <p:nvSpPr>
          <p:cNvPr id="27" name="TextBox 3"/>
          <p:cNvSpPr txBox="1"/>
          <p:nvPr/>
        </p:nvSpPr>
        <p:spPr>
          <a:xfrm>
            <a:off x="0" y="543748"/>
            <a:ext cx="18288000" cy="1354217"/>
          </a:xfrm>
          <a:prstGeom prst="rect">
            <a:avLst/>
          </a:prstGeom>
          <a:solidFill>
            <a:srgbClr val="F9CE60"/>
          </a:solidFill>
        </p:spPr>
        <p:txBody>
          <a:bodyPr wrap="square" lIns="0" tIns="0" rIns="0" bIns="0" rtlCol="0" anchor="t">
            <a:spAutoFit/>
          </a:bodyPr>
          <a:lstStyle/>
          <a:p>
            <a:pPr algn="ctr"/>
            <a:r>
              <a:rPr lang="vi-VN" sz="8800" dirty="0">
                <a:ln>
                  <a:solidFill>
                    <a:schemeClr val="tx1">
                      <a:lumMod val="85000"/>
                      <a:lumOff val="15000"/>
                    </a:schemeClr>
                  </a:solidFill>
                </a:ln>
                <a:solidFill>
                  <a:schemeClr val="bg1"/>
                </a:solidFill>
                <a:latin typeface="#9Slide07 Crocante" panose="02000000000000000000" pitchFamily="2" charset="0"/>
              </a:rPr>
              <a:t>TÍNH BẰNG CÁCH THUẬN TIỆN NHẤT</a:t>
            </a:r>
            <a:endParaRPr lang="en-US" sz="400000" spc="-150" dirty="0">
              <a:ln>
                <a:solidFill>
                  <a:schemeClr val="tx1">
                    <a:lumMod val="85000"/>
                    <a:lumOff val="15000"/>
                  </a:schemeClr>
                </a:solidFill>
              </a:ln>
              <a:solidFill>
                <a:schemeClr val="bg1"/>
              </a:solidFill>
              <a:latin typeface="#9Slide07 Crocante" panose="02000000000000000000" pitchFamily="2" charset="0"/>
            </a:endParaRPr>
          </a:p>
        </p:txBody>
      </p:sp>
    </p:spTree>
    <p:extLst>
      <p:ext uri="{BB962C8B-B14F-4D97-AF65-F5344CB8AC3E}">
        <p14:creationId xmlns:p14="http://schemas.microsoft.com/office/powerpoint/2010/main" val="41097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iterate type="lt">
                                    <p:tmPct val="0"/>
                                  </p:iterate>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8" presetClass="emph" presetSubtype="0" fill="hold" grpId="1" nodeType="clickEffect">
                                  <p:stCondLst>
                                    <p:cond delay="0"/>
                                  </p:stCondLst>
                                  <p:iterate type="lt">
                                    <p:tmPct val="10000"/>
                                  </p:iterate>
                                  <p:childTnLst>
                                    <p:animClr clrSpc="rgb" dir="cw">
                                      <p:cBhvr override="childStyle">
                                        <p:cTn id="44" dur="500" fill="hold"/>
                                        <p:tgtEl>
                                          <p:spTgt spid="17"/>
                                        </p:tgtEl>
                                        <p:attrNameLst>
                                          <p:attrName>style.color</p:attrName>
                                        </p:attrNameLst>
                                      </p:cBhvr>
                                      <p:to>
                                        <a:schemeClr val="accent2"/>
                                      </p:to>
                                    </p:animClr>
                                    <p:animClr clrSpc="rgb" dir="cw">
                                      <p:cBhvr>
                                        <p:cTn id="45" dur="500" fill="hold"/>
                                        <p:tgtEl>
                                          <p:spTgt spid="17"/>
                                        </p:tgtEl>
                                        <p:attrNameLst>
                                          <p:attrName>fillcolor</p:attrName>
                                        </p:attrNameLst>
                                      </p:cBhvr>
                                      <p:to>
                                        <a:schemeClr val="accent2"/>
                                      </p:to>
                                    </p:animClr>
                                    <p:set>
                                      <p:cBhvr>
                                        <p:cTn id="46" dur="500" fill="hold"/>
                                        <p:tgtEl>
                                          <p:spTgt spid="17"/>
                                        </p:tgtEl>
                                        <p:attrNameLst>
                                          <p:attrName>fill.type</p:attrName>
                                        </p:attrNameLst>
                                      </p:cBhvr>
                                      <p:to>
                                        <p:strVal val="solid"/>
                                      </p:to>
                                    </p:set>
                                    <p:anim to="1.5" calcmode="lin" valueType="num">
                                      <p:cBhvr override="childStyle">
                                        <p:cTn id="47" dur="500" fill="hold"/>
                                        <p:tgtEl>
                                          <p:spTgt spid="17"/>
                                        </p:tgtEl>
                                        <p:attrNameLst>
                                          <p:attrName>style.fontSize</p:attrName>
                                        </p:attrNameLst>
                                      </p:cBhvr>
                                    </p:anim>
                                  </p:childTnLst>
                                  <p:subTnLst>
                                    <p:audio>
                                      <p:cMediaNode>
                                        <p:cTn display="0" masterRel="sameClick">
                                          <p:stCondLst>
                                            <p:cond evt="begin" delay="0">
                                              <p:tn val="43"/>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22020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5105400" y="6941260"/>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1532332" y="4863957"/>
            <a:ext cx="4056530" cy="865622"/>
          </a:xfrm>
          <a:prstGeom prst="rect">
            <a:avLst/>
          </a:prstGeom>
        </p:spPr>
        <p:txBody>
          <a:bodyPr wrap="square" lIns="0" tIns="0" rIns="0" bIns="0" rtlCol="0" anchor="t">
            <a:spAutoFit/>
          </a:bodyPr>
          <a:lstStyle/>
          <a:p>
            <a:pPr algn="ctr">
              <a:lnSpc>
                <a:spcPts val="6600"/>
              </a:lnSpc>
            </a:pPr>
            <a:r>
              <a:rPr lang="vi-VN" altLang="ja-JP" sz="8800" spc="227" dirty="0">
                <a:solidFill>
                  <a:srgbClr val="5F432C"/>
                </a:solidFill>
                <a:latin typeface="#9Slide07 Crocante" panose="02000000000000000000" pitchFamily="2" charset="0"/>
              </a:rPr>
              <a:t>&lt;</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vi-VN" altLang="ja-JP" sz="8800" spc="227" dirty="0">
                <a:solidFill>
                  <a:srgbClr val="5F432C"/>
                </a:solidFill>
                <a:latin typeface="#9Slide07 Crocante" panose="02000000000000000000" pitchFamily="2" charset="0"/>
              </a:rPr>
              <a:t>&gt;</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7417532" y="7905193"/>
            <a:ext cx="4056530" cy="865622"/>
          </a:xfrm>
          <a:prstGeom prst="rect">
            <a:avLst/>
          </a:prstGeom>
        </p:spPr>
        <p:txBody>
          <a:bodyPr wrap="square" lIns="0" tIns="0" rIns="0" bIns="0" rtlCol="0" anchor="t">
            <a:spAutoFit/>
          </a:bodyPr>
          <a:lstStyle/>
          <a:p>
            <a:pPr algn="ctr">
              <a:lnSpc>
                <a:spcPts val="6600"/>
              </a:lnSpc>
            </a:pPr>
            <a:r>
              <a:rPr lang="vi-VN" altLang="ja-JP" sz="8800" spc="227" dirty="0">
                <a:solidFill>
                  <a:srgbClr val="5F432C"/>
                </a:solidFill>
                <a:latin typeface="#9Slide07 Crocante" panose="02000000000000000000" pitchFamily="2" charset="0"/>
              </a:rPr>
              <a:t>=</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5913476" y="7763770"/>
            <a:ext cx="746310" cy="840936"/>
          </a:xfrm>
          <a:prstGeom prst="rect">
            <a:avLst/>
          </a:prstGeom>
        </p:spPr>
        <p:txBody>
          <a:bodyPr wrap="square" lIns="0" tIns="0" rIns="0" bIns="0" rtlCol="0" anchor="t">
            <a:spAutoFit/>
          </a:bodyPr>
          <a:lstStyle/>
          <a:p>
            <a:pPr algn="ctr">
              <a:lnSpc>
                <a:spcPts val="6050"/>
              </a:lnSpc>
            </a:pPr>
            <a:r>
              <a:rPr lang="vi-VN" sz="9600" dirty="0">
                <a:solidFill>
                  <a:srgbClr val="F8F7F2"/>
                </a:solidFill>
                <a:latin typeface="#9Slide07 Crocante" panose="02000000000000000000" pitchFamily="2" charset="0"/>
              </a:rPr>
              <a:t>C</a:t>
            </a:r>
            <a:endParaRPr lang="en-US" sz="9600" dirty="0">
              <a:solidFill>
                <a:srgbClr val="F8F7F2"/>
              </a:solidFill>
              <a:latin typeface="#9Slide07 Crocante" panose="02000000000000000000" pitchFamily="2" charset="0"/>
            </a:endParaRPr>
          </a:p>
        </p:txBody>
      </p:sp>
      <p:grpSp>
        <p:nvGrpSpPr>
          <p:cNvPr id="25" name="Group 24"/>
          <p:cNvGrpSpPr/>
          <p:nvPr/>
        </p:nvGrpSpPr>
        <p:grpSpPr>
          <a:xfrm>
            <a:off x="0" y="563081"/>
            <a:ext cx="18288000" cy="2569199"/>
            <a:chOff x="0" y="563081"/>
            <a:chExt cx="18288000" cy="2569199"/>
          </a:xfrm>
        </p:grpSpPr>
        <p:sp>
          <p:nvSpPr>
            <p:cNvPr id="23" name="TextBox 3"/>
            <p:cNvSpPr txBox="1"/>
            <p:nvPr/>
          </p:nvSpPr>
          <p:spPr>
            <a:xfrm>
              <a:off x="0" y="1901174"/>
              <a:ext cx="18288000" cy="1231106"/>
            </a:xfrm>
            <a:prstGeom prst="rect">
              <a:avLst/>
            </a:prstGeom>
            <a:solidFill>
              <a:srgbClr val="89A070"/>
            </a:solidFill>
          </p:spPr>
          <p:txBody>
            <a:bodyPr wrap="square" lIns="0" tIns="0" rIns="0" bIns="0" rtlCol="0" anchor="t">
              <a:spAutoFit/>
            </a:bodyPr>
            <a:lstStyle/>
            <a:p>
              <a:pPr algn="ctr"/>
              <a:r>
                <a:rPr lang="en-US" sz="8000" dirty="0">
                  <a:solidFill>
                    <a:schemeClr val="bg1"/>
                  </a:solidFill>
                  <a:latin typeface="#9Slide07 Crocante" panose="02000000000000000000" pitchFamily="2" charset="0"/>
                </a:rPr>
                <a:t>1</a:t>
              </a:r>
              <a:r>
                <a:rPr lang="vi-VN" sz="8000" dirty="0">
                  <a:solidFill>
                    <a:schemeClr val="bg1"/>
                  </a:solidFill>
                  <a:latin typeface="#9Slide07 Crocante" panose="02000000000000000000" pitchFamily="2" charset="0"/>
                </a:rPr>
                <a:t> </a:t>
              </a:r>
              <a:r>
                <a:rPr lang="en-US" sz="8000" dirty="0">
                  <a:solidFill>
                    <a:schemeClr val="bg1"/>
                  </a:solidFill>
                  <a:latin typeface="#9Slide07 Crocante" panose="02000000000000000000" pitchFamily="2" charset="0"/>
                </a:rPr>
                <a:t>875 + 209</a:t>
              </a:r>
              <a:r>
                <a:rPr lang="vi-VN" sz="8000" dirty="0">
                  <a:solidFill>
                    <a:schemeClr val="bg1"/>
                  </a:solidFill>
                  <a:latin typeface="#9Slide07 Crocante" panose="02000000000000000000" pitchFamily="2" charset="0"/>
                </a:rPr>
                <a:t> </a:t>
              </a:r>
              <a:r>
                <a:rPr lang="en-US" sz="8000" dirty="0">
                  <a:solidFill>
                    <a:schemeClr val="bg1"/>
                  </a:solidFill>
                  <a:latin typeface="#9Slide07 Crocante" panose="02000000000000000000" pitchFamily="2" charset="0"/>
                </a:rPr>
                <a:t>876 ... 209</a:t>
              </a:r>
              <a:r>
                <a:rPr lang="vi-VN" sz="8000" dirty="0">
                  <a:solidFill>
                    <a:schemeClr val="bg1"/>
                  </a:solidFill>
                  <a:latin typeface="#9Slide07 Crocante" panose="02000000000000000000" pitchFamily="2" charset="0"/>
                </a:rPr>
                <a:t> </a:t>
              </a:r>
              <a:r>
                <a:rPr lang="en-US" sz="8000" dirty="0">
                  <a:solidFill>
                    <a:schemeClr val="bg1"/>
                  </a:solidFill>
                  <a:latin typeface="#9Slide07 Crocante" panose="02000000000000000000" pitchFamily="2" charset="0"/>
                </a:rPr>
                <a:t>876 + 1</a:t>
              </a:r>
              <a:r>
                <a:rPr lang="vi-VN" sz="8000" dirty="0">
                  <a:solidFill>
                    <a:schemeClr val="bg1"/>
                  </a:solidFill>
                  <a:latin typeface="#9Slide07 Crocante" panose="02000000000000000000" pitchFamily="2" charset="0"/>
                </a:rPr>
                <a:t> </a:t>
              </a:r>
              <a:r>
                <a:rPr lang="en-US" sz="8000" dirty="0">
                  <a:solidFill>
                    <a:schemeClr val="bg1"/>
                  </a:solidFill>
                  <a:latin typeface="#9Slide07 Crocante" panose="02000000000000000000" pitchFamily="2" charset="0"/>
                </a:rPr>
                <a:t>875</a:t>
              </a:r>
              <a:endParaRPr lang="en-US" sz="400000" spc="-150" dirty="0">
                <a:solidFill>
                  <a:schemeClr val="bg1"/>
                </a:solidFill>
                <a:latin typeface="#9Slide07 Crocante" panose="02000000000000000000" pitchFamily="2" charset="0"/>
              </a:endParaRPr>
            </a:p>
          </p:txBody>
        </p:sp>
        <p:sp>
          <p:nvSpPr>
            <p:cNvPr id="24" name="Rectangle 23"/>
            <p:cNvSpPr/>
            <p:nvPr/>
          </p:nvSpPr>
          <p:spPr>
            <a:xfrm>
              <a:off x="6629400" y="563081"/>
              <a:ext cx="4345036" cy="1323439"/>
            </a:xfrm>
            <a:prstGeom prst="rect">
              <a:avLst/>
            </a:prstGeom>
          </p:spPr>
          <p:txBody>
            <a:bodyPr wrap="none">
              <a:spAutoFit/>
            </a:bodyPr>
            <a:lstStyle/>
            <a:p>
              <a:r>
                <a:rPr lang="vi-VN" sz="8000" dirty="0">
                  <a:ln w="28575">
                    <a:solidFill>
                      <a:srgbClr val="F9CE60"/>
                    </a:solidFill>
                  </a:ln>
                  <a:solidFill>
                    <a:srgbClr val="8D6C3C"/>
                  </a:solidFill>
                  <a:latin typeface="#9Slide07 Crocante" panose="02000000000000000000" pitchFamily="2" charset="0"/>
                </a:rPr>
                <a:t>SO SÁNH</a:t>
              </a:r>
              <a:endParaRPr lang="en-US" sz="8000" dirty="0">
                <a:ln w="28575">
                  <a:solidFill>
                    <a:srgbClr val="F9CE60"/>
                  </a:solidFill>
                </a:ln>
                <a:solidFill>
                  <a:srgbClr val="8D6C3C"/>
                </a:solidFill>
                <a:latin typeface="#9Slide07 Crocante" panose="02000000000000000000" pitchFamily="2" charset="0"/>
              </a:endParaRPr>
            </a:p>
          </p:txBody>
        </p:sp>
      </p:grpSp>
    </p:spTree>
    <p:extLst>
      <p:ext uri="{BB962C8B-B14F-4D97-AF65-F5344CB8AC3E}">
        <p14:creationId xmlns:p14="http://schemas.microsoft.com/office/powerpoint/2010/main" val="17750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8" presetClass="emph" presetSubtype="0" fill="hold" grpId="1" nodeType="clickEffect">
                                  <p:stCondLst>
                                    <p:cond delay="0"/>
                                  </p:stCondLst>
                                  <p:iterate type="lt">
                                    <p:tmPct val="10000"/>
                                  </p:iterate>
                                  <p:childTnLst>
                                    <p:animClr clrSpc="rgb" dir="cw">
                                      <p:cBhvr override="childStyle">
                                        <p:cTn id="41" dur="500" fill="hold"/>
                                        <p:tgtEl>
                                          <p:spTgt spid="18"/>
                                        </p:tgtEl>
                                        <p:attrNameLst>
                                          <p:attrName>style.color</p:attrName>
                                        </p:attrNameLst>
                                      </p:cBhvr>
                                      <p:to>
                                        <a:schemeClr val="accent2"/>
                                      </p:to>
                                    </p:animClr>
                                    <p:animClr clrSpc="rgb" dir="cw">
                                      <p:cBhvr>
                                        <p:cTn id="42" dur="500" fill="hold"/>
                                        <p:tgtEl>
                                          <p:spTgt spid="18"/>
                                        </p:tgtEl>
                                        <p:attrNameLst>
                                          <p:attrName>fillcolor</p:attrName>
                                        </p:attrNameLst>
                                      </p:cBhvr>
                                      <p:to>
                                        <a:schemeClr val="accent2"/>
                                      </p:to>
                                    </p:animClr>
                                    <p:set>
                                      <p:cBhvr>
                                        <p:cTn id="43" dur="500" fill="hold"/>
                                        <p:tgtEl>
                                          <p:spTgt spid="18"/>
                                        </p:tgtEl>
                                        <p:attrNameLst>
                                          <p:attrName>fill.type</p:attrName>
                                        </p:attrNameLst>
                                      </p:cBhvr>
                                      <p:to>
                                        <p:strVal val="solid"/>
                                      </p:to>
                                    </p:set>
                                    <p:anim to="1.5" calcmode="lin" valueType="num">
                                      <p:cBhvr override="childStyle">
                                        <p:cTn id="44" dur="500" fill="hold"/>
                                        <p:tgtEl>
                                          <p:spTgt spid="18"/>
                                        </p:tgtEl>
                                        <p:attrNameLst>
                                          <p:attrName>style.fontSize</p:attrName>
                                        </p:attrNameLst>
                                      </p:cBhvr>
                                    </p:anim>
                                  </p:childTnLst>
                                  <p:subTnLst>
                                    <p:audio>
                                      <p:cMediaNode>
                                        <p:cTn display="0" masterRel="sameClick">
                                          <p:stCondLst>
                                            <p:cond evt="begin" delay="0">
                                              <p:tn val="40"/>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8" grpId="1"/>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2" name="Freeform 2"/>
          <p:cNvSpPr/>
          <p:nvPr/>
        </p:nvSpPr>
        <p:spPr>
          <a:xfrm rot="-2060088">
            <a:off x="14621989" y="7320129"/>
            <a:ext cx="3329629" cy="2221402"/>
          </a:xfrm>
          <a:custGeom>
            <a:avLst/>
            <a:gdLst/>
            <a:ahLst/>
            <a:cxnLst/>
            <a:rect l="l" t="t" r="r" b="b"/>
            <a:pathLst>
              <a:path w="3329629" h="2221402">
                <a:moveTo>
                  <a:pt x="0" y="0"/>
                </a:moveTo>
                <a:lnTo>
                  <a:pt x="3329629" y="0"/>
                </a:lnTo>
                <a:lnTo>
                  <a:pt x="3329629" y="2221402"/>
                </a:lnTo>
                <a:lnTo>
                  <a:pt x="0" y="2221402"/>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115777">
            <a:off x="597143" y="485404"/>
            <a:ext cx="2727228" cy="2504091"/>
          </a:xfrm>
          <a:custGeom>
            <a:avLst/>
            <a:gdLst/>
            <a:ahLst/>
            <a:cxnLst/>
            <a:rect l="l" t="t" r="r" b="b"/>
            <a:pathLst>
              <a:path w="2727228" h="2504091">
                <a:moveTo>
                  <a:pt x="0" y="0"/>
                </a:moveTo>
                <a:lnTo>
                  <a:pt x="2727228" y="0"/>
                </a:lnTo>
                <a:lnTo>
                  <a:pt x="2727228" y="2504091"/>
                </a:lnTo>
                <a:lnTo>
                  <a:pt x="0" y="2504091"/>
                </a:lnTo>
                <a:lnTo>
                  <a:pt x="0" y="0"/>
                </a:lnTo>
                <a:close/>
              </a:path>
            </a:pathLst>
          </a:custGeom>
          <a:blipFill>
            <a:blip r:embed="rId4">
              <a:alphaModFix amt="7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4657772" y="620060"/>
            <a:ext cx="4138602" cy="4114800"/>
          </a:xfrm>
          <a:custGeom>
            <a:avLst/>
            <a:gdLst/>
            <a:ahLst/>
            <a:cxnLst/>
            <a:rect l="l" t="t" r="r" b="b"/>
            <a:pathLst>
              <a:path w="4138602" h="4114800">
                <a:moveTo>
                  <a:pt x="0" y="0"/>
                </a:moveTo>
                <a:lnTo>
                  <a:pt x="4138602" y="0"/>
                </a:lnTo>
                <a:lnTo>
                  <a:pt x="4138602" y="4114800"/>
                </a:lnTo>
                <a:lnTo>
                  <a:pt x="0" y="4114800"/>
                </a:lnTo>
                <a:lnTo>
                  <a:pt x="0" y="0"/>
                </a:lnTo>
                <a:close/>
              </a:path>
            </a:pathLst>
          </a:custGeom>
          <a:blipFill>
            <a:blip r:embed="rId6">
              <a:alphaModFix amt="7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465462">
            <a:off x="-52246" y="7576248"/>
            <a:ext cx="3007199" cy="2729896"/>
          </a:xfrm>
          <a:custGeom>
            <a:avLst/>
            <a:gdLst/>
            <a:ahLst/>
            <a:cxnLst/>
            <a:rect l="l" t="t" r="r" b="b"/>
            <a:pathLst>
              <a:path w="3007199" h="2729896">
                <a:moveTo>
                  <a:pt x="0" y="0"/>
                </a:moveTo>
                <a:lnTo>
                  <a:pt x="3007199" y="0"/>
                </a:lnTo>
                <a:lnTo>
                  <a:pt x="3007199" y="2729897"/>
                </a:lnTo>
                <a:lnTo>
                  <a:pt x="0" y="2729897"/>
                </a:lnTo>
                <a:lnTo>
                  <a:pt x="0" y="0"/>
                </a:lnTo>
                <a:close/>
              </a:path>
            </a:pathLst>
          </a:custGeom>
          <a:blipFill>
            <a:blip r:embed="rId8">
              <a:alphaModFix amt="70000"/>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7" name="Picture 6"/>
          <p:cNvPicPr>
            <a:picLocks noChangeAspect="1"/>
          </p:cNvPicPr>
          <p:nvPr/>
        </p:nvPicPr>
        <p:blipFill>
          <a:blip r:embed="rId10"/>
          <a:stretch>
            <a:fillRect/>
          </a:stretch>
        </p:blipFill>
        <p:spPr>
          <a:xfrm>
            <a:off x="251478" y="-314863"/>
            <a:ext cx="17679932" cy="106018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otGrid">
          <a:fgClr>
            <a:srgbClr val="F2A0B6"/>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273031" y="723900"/>
            <a:ext cx="15490969" cy="6858000"/>
            <a:chOff x="-1169315" y="152349"/>
            <a:chExt cx="20012346" cy="11107238"/>
          </a:xfrm>
        </p:grpSpPr>
        <p:grpSp>
          <p:nvGrpSpPr>
            <p:cNvPr id="3" name="Group 2"/>
            <p:cNvGrpSpPr/>
            <p:nvPr/>
          </p:nvGrpSpPr>
          <p:grpSpPr>
            <a:xfrm>
              <a:off x="-387816" y="155746"/>
              <a:ext cx="19230847" cy="11103841"/>
              <a:chOff x="-10287000" y="-1638301"/>
              <a:chExt cx="10352058" cy="9647252"/>
            </a:xfrm>
          </p:grpSpPr>
          <p:sp>
            <p:nvSpPr>
              <p:cNvPr id="5" name="Pentagon 4"/>
              <p:cNvSpPr/>
              <p:nvPr/>
            </p:nvSpPr>
            <p:spPr>
              <a:xfrm>
                <a:off x="-9647863" y="-517583"/>
                <a:ext cx="9712921" cy="8526534"/>
              </a:xfrm>
              <a:prstGeom prst="homePlate">
                <a:avLst>
                  <a:gd name="adj" fmla="val 0"/>
                </a:avLst>
              </a:prstGeom>
              <a:solidFill>
                <a:schemeClr val="accent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evron 5"/>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Pentagon 3"/>
            <p:cNvSpPr/>
            <p:nvPr/>
          </p:nvSpPr>
          <p:spPr>
            <a:xfrm>
              <a:off x="-1169315" y="152349"/>
              <a:ext cx="4933108" cy="2520200"/>
            </a:xfrm>
            <a:prstGeom prst="homePlate">
              <a:avLst/>
            </a:prstGeom>
            <a:solidFill>
              <a:srgbClr val="8D6C3C"/>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3"/>
          <p:cNvSpPr txBox="1"/>
          <p:nvPr/>
        </p:nvSpPr>
        <p:spPr>
          <a:xfrm>
            <a:off x="-3146935" y="1196331"/>
            <a:ext cx="11887933" cy="1083630"/>
          </a:xfrm>
          <a:prstGeom prst="rect">
            <a:avLst/>
          </a:prstGeom>
        </p:spPr>
        <p:txBody>
          <a:bodyPr lIns="0" tIns="0" rIns="0" bIns="0" rtlCol="0" anchor="t">
            <a:spAutoFit/>
          </a:bodyPr>
          <a:lstStyle/>
          <a:p>
            <a:pPr algn="ctr">
              <a:lnSpc>
                <a:spcPts val="8050"/>
              </a:lnSpc>
            </a:pPr>
            <a:r>
              <a:rPr lang="en-US" sz="11500" spc="278" dirty="0">
                <a:ln w="19050">
                  <a:solidFill>
                    <a:schemeClr val="tx1"/>
                  </a:solidFill>
                </a:ln>
                <a:solidFill>
                  <a:schemeClr val="bg1"/>
                </a:solidFill>
                <a:latin typeface="#9Slide07 Crocante" panose="02000000000000000000" pitchFamily="2" charset="0"/>
              </a:rPr>
              <a:t>?</a:t>
            </a:r>
          </a:p>
        </p:txBody>
      </p:sp>
      <p:sp>
        <p:nvSpPr>
          <p:cNvPr id="8" name="TextBox 7"/>
          <p:cNvSpPr txBox="1"/>
          <p:nvPr/>
        </p:nvSpPr>
        <p:spPr>
          <a:xfrm>
            <a:off x="3733800" y="2659346"/>
            <a:ext cx="12496800" cy="3785652"/>
          </a:xfrm>
          <a:prstGeom prst="rect">
            <a:avLst/>
          </a:prstGeom>
          <a:noFill/>
        </p:spPr>
        <p:txBody>
          <a:bodyPr wrap="square" rtlCol="0">
            <a:spAutoFit/>
          </a:bodyPr>
          <a:lstStyle/>
          <a:p>
            <a:pPr algn="ctr"/>
            <a:r>
              <a:rPr lang="en-US" sz="8000" b="1" dirty="0" err="1">
                <a:latin typeface="Cambria" panose="02040503050406030204" pitchFamily="18" charset="0"/>
                <a:ea typeface="Cambria" panose="02040503050406030204" pitchFamily="18" charset="0"/>
              </a:rPr>
              <a:t>Em</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hãy</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nêu</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tính</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chất</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giao</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hoán</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và</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tính</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chất</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kết</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hợp</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của</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phép</a:t>
            </a:r>
            <a:r>
              <a:rPr lang="en-US" sz="8000" b="1" dirty="0">
                <a:latin typeface="Cambria" panose="02040503050406030204" pitchFamily="18" charset="0"/>
                <a:ea typeface="Cambria" panose="02040503050406030204" pitchFamily="18" charset="0"/>
              </a:rPr>
              <a:t> </a:t>
            </a:r>
            <a:r>
              <a:rPr lang="en-US" sz="8000" b="1" dirty="0" err="1">
                <a:latin typeface="Cambria" panose="02040503050406030204" pitchFamily="18" charset="0"/>
                <a:ea typeface="Cambria" panose="02040503050406030204" pitchFamily="18" charset="0"/>
              </a:rPr>
              <a:t>cộng</a:t>
            </a:r>
            <a:endParaRPr lang="en-US" sz="8000" b="1"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0188"/>
            <a:ext cx="18288000" cy="3683189"/>
          </a:xfrm>
          <a:prstGeom prst="rect">
            <a:avLst/>
          </a:prstGeom>
        </p:spPr>
      </p:pic>
    </p:spTree>
    <p:extLst>
      <p:ext uri="{BB962C8B-B14F-4D97-AF65-F5344CB8AC3E}">
        <p14:creationId xmlns:p14="http://schemas.microsoft.com/office/powerpoint/2010/main" val="35547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2" name="Freeform 2"/>
          <p:cNvSpPr/>
          <p:nvPr/>
        </p:nvSpPr>
        <p:spPr>
          <a:xfrm>
            <a:off x="15167634" y="4103371"/>
            <a:ext cx="2091666" cy="2080257"/>
          </a:xfrm>
          <a:custGeom>
            <a:avLst/>
            <a:gdLst/>
            <a:ahLst/>
            <a:cxnLst/>
            <a:rect l="l" t="t" r="r" b="b"/>
            <a:pathLst>
              <a:path w="2091666" h="2080257">
                <a:moveTo>
                  <a:pt x="0" y="0"/>
                </a:moveTo>
                <a:lnTo>
                  <a:pt x="2091666" y="0"/>
                </a:lnTo>
                <a:lnTo>
                  <a:pt x="2091666" y="2080258"/>
                </a:lnTo>
                <a:lnTo>
                  <a:pt x="0" y="2080258"/>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04353">
            <a:off x="1669632" y="7710654"/>
            <a:ext cx="2168417" cy="2366280"/>
          </a:xfrm>
          <a:custGeom>
            <a:avLst/>
            <a:gdLst/>
            <a:ahLst/>
            <a:cxnLst/>
            <a:rect l="l" t="t" r="r" b="b"/>
            <a:pathLst>
              <a:path w="2168417" h="2366280">
                <a:moveTo>
                  <a:pt x="0" y="0"/>
                </a:moveTo>
                <a:lnTo>
                  <a:pt x="2168416" y="0"/>
                </a:lnTo>
                <a:lnTo>
                  <a:pt x="2168416" y="2366280"/>
                </a:lnTo>
                <a:lnTo>
                  <a:pt x="0" y="2366280"/>
                </a:lnTo>
                <a:lnTo>
                  <a:pt x="0" y="0"/>
                </a:lnTo>
                <a:close/>
              </a:path>
            </a:pathLst>
          </a:custGeom>
          <a:blipFill>
            <a:blip r:embed="rId4">
              <a:alphaModFix amt="7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801581">
            <a:off x="4613345" y="8527279"/>
            <a:ext cx="2560054" cy="841029"/>
          </a:xfrm>
          <a:custGeom>
            <a:avLst/>
            <a:gdLst/>
            <a:ahLst/>
            <a:cxnLst/>
            <a:rect l="l" t="t" r="r" b="b"/>
            <a:pathLst>
              <a:path w="2560054" h="841029">
                <a:moveTo>
                  <a:pt x="0" y="0"/>
                </a:moveTo>
                <a:lnTo>
                  <a:pt x="2560054" y="0"/>
                </a:lnTo>
                <a:lnTo>
                  <a:pt x="2560054" y="841029"/>
                </a:lnTo>
                <a:lnTo>
                  <a:pt x="0" y="841029"/>
                </a:lnTo>
                <a:lnTo>
                  <a:pt x="0" y="0"/>
                </a:lnTo>
                <a:close/>
              </a:path>
            </a:pathLst>
          </a:custGeom>
          <a:blipFill>
            <a:blip r:embed="rId6">
              <a:alphaModFix amt="7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700806">
            <a:off x="15406934" y="7453678"/>
            <a:ext cx="2357989" cy="2357989"/>
          </a:xfrm>
          <a:custGeom>
            <a:avLst/>
            <a:gdLst/>
            <a:ahLst/>
            <a:cxnLst/>
            <a:rect l="l" t="t" r="r" b="b"/>
            <a:pathLst>
              <a:path w="2357989" h="2357989">
                <a:moveTo>
                  <a:pt x="0" y="0"/>
                </a:moveTo>
                <a:lnTo>
                  <a:pt x="2357989" y="0"/>
                </a:lnTo>
                <a:lnTo>
                  <a:pt x="2357989" y="2357989"/>
                </a:lnTo>
                <a:lnTo>
                  <a:pt x="0" y="2357989"/>
                </a:lnTo>
                <a:lnTo>
                  <a:pt x="0" y="0"/>
                </a:lnTo>
                <a:close/>
              </a:path>
            </a:pathLst>
          </a:custGeom>
          <a:blipFill>
            <a:blip r:embed="rId8">
              <a:alphaModFix amt="70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2066437">
            <a:off x="13264286" y="466089"/>
            <a:ext cx="2303915" cy="2115413"/>
          </a:xfrm>
          <a:custGeom>
            <a:avLst/>
            <a:gdLst/>
            <a:ahLst/>
            <a:cxnLst/>
            <a:rect l="l" t="t" r="r" b="b"/>
            <a:pathLst>
              <a:path w="2303915" h="2115413">
                <a:moveTo>
                  <a:pt x="0" y="0"/>
                </a:moveTo>
                <a:lnTo>
                  <a:pt x="2303915" y="0"/>
                </a:lnTo>
                <a:lnTo>
                  <a:pt x="2303915" y="2115413"/>
                </a:lnTo>
                <a:lnTo>
                  <a:pt x="0" y="2115413"/>
                </a:lnTo>
                <a:lnTo>
                  <a:pt x="0" y="0"/>
                </a:lnTo>
                <a:close/>
              </a:path>
            </a:pathLst>
          </a:custGeom>
          <a:blipFill>
            <a:blip r:embed="rId10">
              <a:alphaModFix amt="70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8153400" y="8369"/>
            <a:ext cx="2387978" cy="2374244"/>
          </a:xfrm>
          <a:custGeom>
            <a:avLst/>
            <a:gdLst/>
            <a:ahLst/>
            <a:cxnLst/>
            <a:rect l="l" t="t" r="r" b="b"/>
            <a:pathLst>
              <a:path w="2387978" h="2374244">
                <a:moveTo>
                  <a:pt x="0" y="0"/>
                </a:moveTo>
                <a:lnTo>
                  <a:pt x="2387978" y="0"/>
                </a:lnTo>
                <a:lnTo>
                  <a:pt x="2387978" y="2374244"/>
                </a:lnTo>
                <a:lnTo>
                  <a:pt x="0" y="2374244"/>
                </a:lnTo>
                <a:lnTo>
                  <a:pt x="0" y="0"/>
                </a:lnTo>
                <a:close/>
              </a:path>
            </a:pathLst>
          </a:custGeom>
          <a:blipFill>
            <a:blip r:embed="rId12">
              <a:alphaModFix amt="70000"/>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928669" y="-14655"/>
            <a:ext cx="3062247" cy="3062247"/>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136" y="8118447"/>
            <a:ext cx="1921468" cy="1971702"/>
          </a:xfrm>
          <a:prstGeom prst="rect">
            <a:avLst/>
          </a:prstGeom>
        </p:spPr>
      </p:pic>
      <p:pic>
        <p:nvPicPr>
          <p:cNvPr id="22" name="Picture 21"/>
          <p:cNvPicPr>
            <a:picLocks noChangeAspect="1"/>
          </p:cNvPicPr>
          <p:nvPr/>
        </p:nvPicPr>
        <p:blipFill>
          <a:blip r:embed="rId16"/>
          <a:stretch>
            <a:fillRect/>
          </a:stretch>
        </p:blipFill>
        <p:spPr>
          <a:xfrm>
            <a:off x="-829115" y="306257"/>
            <a:ext cx="16381372" cy="9656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10" name="Rectangle 9"/>
          <p:cNvSpPr/>
          <p:nvPr/>
        </p:nvSpPr>
        <p:spPr>
          <a:xfrm>
            <a:off x="762000" y="2561626"/>
            <a:ext cx="16992600" cy="6247864"/>
          </a:xfrm>
          <a:prstGeom prst="rect">
            <a:avLst/>
          </a:prstGeom>
          <a:solidFill>
            <a:schemeClr val="bg1"/>
          </a:solidFill>
        </p:spPr>
        <p:txBody>
          <a:bodyPr wrap="square">
            <a:spAutoFit/>
          </a:bodyPr>
          <a:lstStyle/>
          <a:p>
            <a:pPr algn="just">
              <a:spcAft>
                <a:spcPts val="0"/>
              </a:spcAft>
            </a:pP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Biết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áp</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dụng</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được</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tính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chất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giao</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hoán</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kết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hợp</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để</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thực</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hiện</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phép</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tính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một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cách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thuận</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tiện</a:t>
            </a:r>
            <a:r>
              <a:rPr lang="en-US" sz="8000" dirty="0">
                <a:latin typeface="Cambria" panose="02040503050406030204" pitchFamily="18" charset="0"/>
                <a:ea typeface="Cambria" panose="02040503050406030204" pitchFamily="18" charset="0"/>
              </a:rPr>
              <a:t>.</a:t>
            </a:r>
          </a:p>
          <a:p>
            <a:pPr algn="just">
              <a:spcAft>
                <a:spcPts val="0"/>
              </a:spcAft>
            </a:pP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Nhớ</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lại</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được</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tính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chất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giao</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hoán</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và</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tính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chất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kết</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hợp</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của</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phép</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cộng</a:t>
            </a:r>
            <a:r>
              <a:rPr lang="en-US" sz="8000" dirty="0">
                <a:latin typeface="Cambria" panose="02040503050406030204" pitchFamily="18" charset="0"/>
                <a:ea typeface="Cambria" panose="02040503050406030204" pitchFamily="18" charset="0"/>
              </a:rPr>
              <a:t>.</a:t>
            </a:r>
            <a:endParaRPr lang="en-US" sz="8000" dirty="0">
              <a:effectLst/>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2"/>
          <a:stretch>
            <a:fillRect/>
          </a:stretch>
        </p:blipFill>
        <p:spPr>
          <a:xfrm>
            <a:off x="3657600" y="571500"/>
            <a:ext cx="9754115" cy="1290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75">
          <a:fgClr>
            <a:srgbClr val="5A8D76"/>
          </a:fgClr>
          <a:bgClr>
            <a:schemeClr val="bg1"/>
          </a:bgClr>
        </a:patt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a:solidFill>
                  <a:srgbClr val="5A8D76"/>
                </a:solidFill>
                <a:latin typeface="TAN Nimbus"/>
              </a:rPr>
              <a:t>BÀI 1</a:t>
            </a:r>
          </a:p>
        </p:txBody>
      </p:sp>
      <p:grpSp>
        <p:nvGrpSpPr>
          <p:cNvPr id="25" name="Group 24"/>
          <p:cNvGrpSpPr/>
          <p:nvPr/>
        </p:nvGrpSpPr>
        <p:grpSpPr>
          <a:xfrm>
            <a:off x="0" y="505709"/>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8D6C3C"/>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a:ln w="19050">
                  <a:solidFill>
                    <a:schemeClr val="tx1"/>
                  </a:solidFill>
                </a:ln>
                <a:solidFill>
                  <a:schemeClr val="bg1"/>
                </a:solidFill>
                <a:latin typeface="#9Slide07 Crocante" panose="02000000000000000000" pitchFamily="2" charset="0"/>
              </a:rPr>
              <a:t>Bài</a:t>
            </a:r>
            <a:r>
              <a:rPr lang="en-US" sz="11500" spc="278" dirty="0">
                <a:ln w="19050">
                  <a:solidFill>
                    <a:schemeClr val="tx1"/>
                  </a:solidFill>
                </a:ln>
                <a:solidFill>
                  <a:schemeClr val="bg1"/>
                </a:solidFill>
                <a:latin typeface="#9Slide07 Crocante" panose="02000000000000000000" pitchFamily="2" charset="0"/>
              </a:rPr>
              <a:t> 1</a:t>
            </a:r>
          </a:p>
        </p:txBody>
      </p:sp>
      <p:sp>
        <p:nvSpPr>
          <p:cNvPr id="29" name="TextBox 3"/>
          <p:cNvSpPr txBox="1"/>
          <p:nvPr/>
        </p:nvSpPr>
        <p:spPr>
          <a:xfrm>
            <a:off x="5257800" y="885486"/>
            <a:ext cx="11887933" cy="971548"/>
          </a:xfrm>
          <a:prstGeom prst="rect">
            <a:avLst/>
          </a:prstGeom>
        </p:spPr>
        <p:txBody>
          <a:bodyPr lIns="0" tIns="0" rIns="0" bIns="0" rtlCol="0" anchor="t">
            <a:spAutoFit/>
          </a:bodyPr>
          <a:lstStyle/>
          <a:p>
            <a:pPr>
              <a:lnSpc>
                <a:spcPts val="8050"/>
              </a:lnSpc>
            </a:pP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Tìm</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số</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hoặc</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chữ</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thích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hợp</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p>
        </p:txBody>
      </p:sp>
      <p:sp>
        <p:nvSpPr>
          <p:cNvPr id="30" name="Rounded Rectangle 29"/>
          <p:cNvSpPr/>
          <p:nvPr/>
        </p:nvSpPr>
        <p:spPr>
          <a:xfrm>
            <a:off x="16185315" y="752764"/>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a:t>
            </a:r>
          </a:p>
        </p:txBody>
      </p:sp>
      <p:grpSp>
        <p:nvGrpSpPr>
          <p:cNvPr id="34" name="Group 33"/>
          <p:cNvGrpSpPr/>
          <p:nvPr/>
        </p:nvGrpSpPr>
        <p:grpSpPr>
          <a:xfrm>
            <a:off x="381000" y="2792184"/>
            <a:ext cx="17678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2839088"/>
            <a:ext cx="16130453" cy="6740307"/>
          </a:xfrm>
          <a:prstGeom prst="rect">
            <a:avLst/>
          </a:prstGeom>
          <a:noFill/>
        </p:spPr>
        <p:txBody>
          <a:bodyPr wrap="square" rtlCol="0">
            <a:spAutoFit/>
          </a:bodyPr>
          <a:lstStyle/>
          <a:p>
            <a:pPr>
              <a:lnSpc>
                <a:spcPct val="150000"/>
              </a:lnSpc>
            </a:pPr>
            <a:r>
              <a:rPr lang="en-US" sz="7200" dirty="0">
                <a:latin typeface="Cambria" panose="02040503050406030204" pitchFamily="18" charset="0"/>
                <a:ea typeface="Cambria" panose="02040503050406030204" pitchFamily="18" charset="0"/>
              </a:rPr>
              <a:t>a) 746    +		       = 478 + 746</a:t>
            </a: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                + 304 = 304 + 1 975</a:t>
            </a: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a + b + 23 = a + (		+ 23)</a:t>
            </a: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26 + c + 74 = (26 +    	   ) + c </a:t>
            </a:r>
          </a:p>
        </p:txBody>
      </p:sp>
      <p:sp>
        <p:nvSpPr>
          <p:cNvPr id="36" name="Rounded Rectangle 35"/>
          <p:cNvSpPr/>
          <p:nvPr/>
        </p:nvSpPr>
        <p:spPr>
          <a:xfrm>
            <a:off x="4876800" y="3203452"/>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a:t>
            </a:r>
          </a:p>
        </p:txBody>
      </p:sp>
      <p:sp>
        <p:nvSpPr>
          <p:cNvPr id="37" name="Rounded Rectangle 36"/>
          <p:cNvSpPr/>
          <p:nvPr/>
        </p:nvSpPr>
        <p:spPr>
          <a:xfrm>
            <a:off x="2743200" y="4776206"/>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a:t>
            </a:r>
          </a:p>
        </p:txBody>
      </p:sp>
      <p:sp>
        <p:nvSpPr>
          <p:cNvPr id="38" name="Rounded Rectangle 37"/>
          <p:cNvSpPr/>
          <p:nvPr/>
        </p:nvSpPr>
        <p:spPr>
          <a:xfrm>
            <a:off x="8305800" y="6515100"/>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a:t>
            </a:r>
          </a:p>
        </p:txBody>
      </p:sp>
      <p:sp>
        <p:nvSpPr>
          <p:cNvPr id="39" name="Rounded Rectangle 38"/>
          <p:cNvSpPr/>
          <p:nvPr/>
        </p:nvSpPr>
        <p:spPr>
          <a:xfrm>
            <a:off x="9571005" y="8144412"/>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a:t>
            </a:r>
          </a:p>
        </p:txBody>
      </p:sp>
      <p:sp>
        <p:nvSpPr>
          <p:cNvPr id="40" name="Rounded Rectangle 39"/>
          <p:cNvSpPr/>
          <p:nvPr/>
        </p:nvSpPr>
        <p:spPr>
          <a:xfrm>
            <a:off x="4800600" y="3203452"/>
            <a:ext cx="2362200"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478</a:t>
            </a:r>
          </a:p>
        </p:txBody>
      </p:sp>
      <p:sp>
        <p:nvSpPr>
          <p:cNvPr id="41" name="Rounded Rectangle 40"/>
          <p:cNvSpPr/>
          <p:nvPr/>
        </p:nvSpPr>
        <p:spPr>
          <a:xfrm>
            <a:off x="1460512" y="4762500"/>
            <a:ext cx="3416288"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1 975</a:t>
            </a:r>
          </a:p>
        </p:txBody>
      </p:sp>
      <p:sp>
        <p:nvSpPr>
          <p:cNvPr id="42" name="Rounded Rectangle 41"/>
          <p:cNvSpPr/>
          <p:nvPr/>
        </p:nvSpPr>
        <p:spPr>
          <a:xfrm>
            <a:off x="8305800" y="6515100"/>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b</a:t>
            </a:r>
          </a:p>
        </p:txBody>
      </p:sp>
      <p:sp>
        <p:nvSpPr>
          <p:cNvPr id="43" name="Rounded Rectangle 42"/>
          <p:cNvSpPr/>
          <p:nvPr/>
        </p:nvSpPr>
        <p:spPr>
          <a:xfrm>
            <a:off x="9067800" y="8115300"/>
            <a:ext cx="2102685" cy="128016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8D6C3C"/>
                </a:solidFill>
                <a:latin typeface="Cambria" panose="02040503050406030204" pitchFamily="18" charset="0"/>
                <a:ea typeface="Cambria" panose="02040503050406030204" pitchFamily="18" charset="0"/>
              </a:rPr>
              <a:t>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9" grpId="0"/>
      <p:bldP spid="30" grpId="0" animBg="1"/>
      <p:bldP spid="35" grpId="0"/>
      <p:bldP spid="36" grpId="0" animBg="1"/>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grpSp>
        <p:nvGrpSpPr>
          <p:cNvPr id="25" name="Group 24"/>
          <p:cNvGrpSpPr/>
          <p:nvPr/>
        </p:nvGrpSpPr>
        <p:grpSpPr>
          <a:xfrm>
            <a:off x="11723" y="343682"/>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a:ln w="19050">
                  <a:solidFill>
                    <a:schemeClr val="tx1"/>
                  </a:solidFill>
                </a:ln>
                <a:solidFill>
                  <a:schemeClr val="bg1"/>
                </a:solidFill>
                <a:latin typeface="#9Slide07 Crocante" panose="02000000000000000000" pitchFamily="2" charset="0"/>
              </a:rPr>
              <a:t>Bài</a:t>
            </a:r>
            <a:r>
              <a:rPr lang="en-US" sz="11500" spc="278" dirty="0">
                <a:ln w="19050">
                  <a:solidFill>
                    <a:schemeClr val="tx1"/>
                  </a:solidFill>
                </a:ln>
                <a:solidFill>
                  <a:schemeClr val="bg1"/>
                </a:solidFill>
                <a:latin typeface="#9Slide07 Crocante" panose="02000000000000000000" pitchFamily="2" charset="0"/>
              </a:rPr>
              <a:t> 2</a:t>
            </a:r>
          </a:p>
        </p:txBody>
      </p:sp>
      <p:sp>
        <p:nvSpPr>
          <p:cNvPr id="29" name="TextBox 3"/>
          <p:cNvSpPr txBox="1"/>
          <p:nvPr/>
        </p:nvSpPr>
        <p:spPr>
          <a:xfrm>
            <a:off x="5257800" y="799252"/>
            <a:ext cx="11887933" cy="1038746"/>
          </a:xfrm>
          <a:prstGeom prst="rect">
            <a:avLst/>
          </a:prstGeom>
        </p:spPr>
        <p:txBody>
          <a:bodyPr lIns="0" tIns="0" rIns="0" bIns="0" rtlCol="0" anchor="t">
            <a:spAutoFit/>
          </a:bodyPr>
          <a:lstStyle/>
          <a:p>
            <a:pPr>
              <a:lnSpc>
                <a:spcPts val="8050"/>
              </a:lnSpc>
            </a:pP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381000" y="2606145"/>
            <a:ext cx="17678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63880" y="2769324"/>
            <a:ext cx="16581853" cy="6740307"/>
          </a:xfrm>
          <a:prstGeom prst="rect">
            <a:avLst/>
          </a:prstGeom>
          <a:noFill/>
        </p:spPr>
        <p:txBody>
          <a:bodyPr wrap="square" rtlCol="0">
            <a:spAutoFit/>
          </a:bodyPr>
          <a:lstStyle/>
          <a:p>
            <a:pPr>
              <a:lnSpc>
                <a:spcPct val="150000"/>
              </a:lnSpc>
            </a:pPr>
            <a:r>
              <a:rPr lang="en-US" sz="7200" dirty="0">
                <a:latin typeface="Cambria" panose="02040503050406030204" pitchFamily="18" charset="0"/>
                <a:ea typeface="Cambria" panose="02040503050406030204" pitchFamily="18" charset="0"/>
              </a:rPr>
              <a:t>a) 92 + 74 + 26</a:t>
            </a: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12 + 14 + 16 + 18</a:t>
            </a: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592 + 99 + 208</a:t>
            </a: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60 + 187 + 40 +13 </a:t>
            </a:r>
          </a:p>
        </p:txBody>
      </p:sp>
      <p:pic>
        <p:nvPicPr>
          <p:cNvPr id="6" name="Picture 5"/>
          <p:cNvPicPr>
            <a:picLocks noChangeAspect="1"/>
          </p:cNvPicPr>
          <p:nvPr/>
        </p:nvPicPr>
        <p:blipFill>
          <a:blip r:embed="rId2"/>
          <a:stretch>
            <a:fillRect/>
          </a:stretch>
        </p:blipFill>
        <p:spPr>
          <a:xfrm>
            <a:off x="9722811" y="6227155"/>
            <a:ext cx="7803556" cy="3999323"/>
          </a:xfrm>
          <a:prstGeom prst="rect">
            <a:avLst/>
          </a:prstGeom>
        </p:spPr>
      </p:pic>
      <p:pic>
        <p:nvPicPr>
          <p:cNvPr id="8" name="Picture 7"/>
          <p:cNvPicPr>
            <a:picLocks noChangeAspect="1"/>
          </p:cNvPicPr>
          <p:nvPr/>
        </p:nvPicPr>
        <p:blipFill>
          <a:blip r:embed="rId3"/>
          <a:stretch>
            <a:fillRect/>
          </a:stretch>
        </p:blipFill>
        <p:spPr>
          <a:xfrm>
            <a:off x="9982200" y="3028205"/>
            <a:ext cx="6504996" cy="7041490"/>
          </a:xfrm>
          <a:prstGeom prst="rect">
            <a:avLst/>
          </a:prstGeom>
        </p:spPr>
      </p:pic>
    </p:spTree>
    <p:extLst>
      <p:ext uri="{BB962C8B-B14F-4D97-AF65-F5344CB8AC3E}">
        <p14:creationId xmlns:p14="http://schemas.microsoft.com/office/powerpoint/2010/main" val="18669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a:solidFill>
                  <a:srgbClr val="5A8D76"/>
                </a:solidFill>
                <a:latin typeface="TAN Nimbus"/>
              </a:rPr>
              <a:t>BÀI 1</a:t>
            </a:r>
          </a:p>
        </p:txBody>
      </p:sp>
      <p:grpSp>
        <p:nvGrpSpPr>
          <p:cNvPr id="25" name="Group 24"/>
          <p:cNvGrpSpPr/>
          <p:nvPr/>
        </p:nvGrpSpPr>
        <p:grpSpPr>
          <a:xfrm>
            <a:off x="0" y="505709"/>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a:ln w="19050">
                  <a:solidFill>
                    <a:schemeClr val="tx1"/>
                  </a:solidFill>
                </a:ln>
                <a:solidFill>
                  <a:schemeClr val="bg1"/>
                </a:solidFill>
                <a:latin typeface="#9Slide07 Crocante" panose="02000000000000000000" pitchFamily="2" charset="0"/>
              </a:rPr>
              <a:t>Bài</a:t>
            </a:r>
            <a:r>
              <a:rPr lang="en-US" sz="11500" spc="278" dirty="0">
                <a:ln w="19050">
                  <a:solidFill>
                    <a:schemeClr val="tx1"/>
                  </a:solidFill>
                </a:ln>
                <a:solidFill>
                  <a:schemeClr val="bg1"/>
                </a:solidFill>
                <a:latin typeface="#9Slide07 Crocante" panose="02000000000000000000" pitchFamily="2" charset="0"/>
              </a:rPr>
              <a:t> 2</a:t>
            </a:r>
          </a:p>
        </p:txBody>
      </p:sp>
      <p:sp>
        <p:nvSpPr>
          <p:cNvPr id="29" name="TextBox 3"/>
          <p:cNvSpPr txBox="1"/>
          <p:nvPr/>
        </p:nvSpPr>
        <p:spPr>
          <a:xfrm>
            <a:off x="5257800" y="885486"/>
            <a:ext cx="11887933" cy="1038746"/>
          </a:xfrm>
          <a:prstGeom prst="rect">
            <a:avLst/>
          </a:prstGeom>
        </p:spPr>
        <p:txBody>
          <a:bodyPr lIns="0" tIns="0" rIns="0" bIns="0" rtlCol="0" anchor="t">
            <a:spAutoFit/>
          </a:bodyPr>
          <a:lstStyle/>
          <a:p>
            <a:pPr>
              <a:lnSpc>
                <a:spcPts val="8050"/>
              </a:lnSpc>
            </a:pP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381000" y="2513229"/>
            <a:ext cx="18059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81945" y="2760532"/>
            <a:ext cx="16581853" cy="4734245"/>
          </a:xfrm>
          <a:prstGeom prst="rect">
            <a:avLst/>
          </a:prstGeom>
          <a:noFill/>
        </p:spPr>
        <p:txBody>
          <a:bodyPr wrap="square" rtlCol="0">
            <a:spAutoFit/>
          </a:bodyPr>
          <a:lstStyle/>
          <a:p>
            <a:pPr marL="1143000" indent="-1143000">
              <a:lnSpc>
                <a:spcPct val="150000"/>
              </a:lnSpc>
              <a:buAutoNum type="alphaLcParenR"/>
            </a:pPr>
            <a:r>
              <a:rPr lang="en-US" sz="7200" dirty="0">
                <a:latin typeface="Cambria" panose="02040503050406030204" pitchFamily="18" charset="0"/>
                <a:ea typeface="Cambria" panose="02040503050406030204" pitchFamily="18" charset="0"/>
              </a:rPr>
              <a:t>92 + 74 + 26</a:t>
            </a:r>
          </a:p>
          <a:p>
            <a:pPr>
              <a:lnSpc>
                <a:spcPct val="150000"/>
              </a:lnSpc>
            </a:pPr>
            <a:endParaRPr lang="en-US" sz="6600" dirty="0">
              <a:latin typeface="Cambria" panose="02040503050406030204" pitchFamily="18" charset="0"/>
              <a:ea typeface="Cambria" panose="02040503050406030204" pitchFamily="18" charset="0"/>
            </a:endParaRPr>
          </a:p>
          <a:p>
            <a:pPr marL="1143000" indent="-1143000">
              <a:lnSpc>
                <a:spcPct val="150000"/>
              </a:lnSpc>
              <a:buAutoNum type="alphaLcParenR" startAt="2"/>
            </a:pPr>
            <a:r>
              <a:rPr lang="en-US" sz="7200" dirty="0">
                <a:latin typeface="Cambria" panose="02040503050406030204" pitchFamily="18" charset="0"/>
                <a:ea typeface="Cambria" panose="02040503050406030204" pitchFamily="18" charset="0"/>
              </a:rPr>
              <a:t>12 + 14 + 16 + 18</a:t>
            </a:r>
          </a:p>
        </p:txBody>
      </p:sp>
      <p:sp>
        <p:nvSpPr>
          <p:cNvPr id="31" name="TextBox 30"/>
          <p:cNvSpPr txBox="1"/>
          <p:nvPr/>
        </p:nvSpPr>
        <p:spPr>
          <a:xfrm>
            <a:off x="6776065" y="3090769"/>
            <a:ext cx="16581853" cy="3416320"/>
          </a:xfrm>
          <a:prstGeom prst="rect">
            <a:avLst/>
          </a:prstGeom>
          <a:noFill/>
        </p:spPr>
        <p:txBody>
          <a:bodyPr wrap="square" rtlCol="0">
            <a:spAutoFit/>
          </a:bodyPr>
          <a:lstStyle/>
          <a:p>
            <a:r>
              <a:rPr lang="en-US" sz="7200" dirty="0">
                <a:latin typeface="Cambria" panose="02040503050406030204" pitchFamily="18" charset="0"/>
                <a:ea typeface="Cambria" panose="02040503050406030204" pitchFamily="18" charset="0"/>
              </a:rPr>
              <a:t>= (74 + 26) + 92 </a:t>
            </a:r>
          </a:p>
          <a:p>
            <a:r>
              <a:rPr lang="en-US" sz="7200" dirty="0">
                <a:latin typeface="Cambria" panose="02040503050406030204" pitchFamily="18" charset="0"/>
                <a:ea typeface="Cambria" panose="02040503050406030204" pitchFamily="18" charset="0"/>
              </a:rPr>
              <a:t>= 100 + 92 </a:t>
            </a:r>
          </a:p>
          <a:p>
            <a:r>
              <a:rPr lang="en-US" sz="7200" dirty="0">
                <a:latin typeface="Cambria" panose="02040503050406030204" pitchFamily="18" charset="0"/>
                <a:ea typeface="Cambria" panose="02040503050406030204" pitchFamily="18" charset="0"/>
              </a:rPr>
              <a:t>= 192</a:t>
            </a:r>
          </a:p>
        </p:txBody>
      </p:sp>
      <p:sp>
        <p:nvSpPr>
          <p:cNvPr id="18" name="Freeform 21"/>
          <p:cNvSpPr/>
          <p:nvPr/>
        </p:nvSpPr>
        <p:spPr>
          <a:xfrm>
            <a:off x="14782800" y="2356055"/>
            <a:ext cx="3281119" cy="3990039"/>
          </a:xfrm>
          <a:custGeom>
            <a:avLst/>
            <a:gdLst/>
            <a:ahLst/>
            <a:cxnLst/>
            <a:rect l="l" t="t" r="r" b="b"/>
            <a:pathLst>
              <a:path w="5246370" h="8229600">
                <a:moveTo>
                  <a:pt x="0" y="0"/>
                </a:moveTo>
                <a:lnTo>
                  <a:pt x="5246370" y="0"/>
                </a:lnTo>
                <a:lnTo>
                  <a:pt x="5246370" y="8229600"/>
                </a:lnTo>
                <a:lnTo>
                  <a:pt x="0" y="8229600"/>
                </a:lnTo>
                <a:lnTo>
                  <a:pt x="0" y="0"/>
                </a:lnTo>
                <a:close/>
              </a:path>
            </a:pathLst>
          </a:custGeom>
          <a:blipFill>
            <a:blip r:embed="rId2"/>
            <a:stretch>
              <a:fillRect/>
            </a:stretch>
          </a:blipFill>
        </p:spPr>
        <p:txBody>
          <a:bodyPr/>
          <a:lstStyle/>
          <a:p>
            <a:endParaRPr lang="en-US"/>
          </a:p>
        </p:txBody>
      </p:sp>
      <p:sp>
        <p:nvSpPr>
          <p:cNvPr id="19" name="TextBox 18"/>
          <p:cNvSpPr txBox="1"/>
          <p:nvPr/>
        </p:nvSpPr>
        <p:spPr>
          <a:xfrm>
            <a:off x="8803351" y="6346094"/>
            <a:ext cx="16581853" cy="3416320"/>
          </a:xfrm>
          <a:prstGeom prst="rect">
            <a:avLst/>
          </a:prstGeom>
          <a:noFill/>
        </p:spPr>
        <p:txBody>
          <a:bodyPr wrap="square" rtlCol="0">
            <a:spAutoFit/>
          </a:bodyPr>
          <a:lstStyle/>
          <a:p>
            <a:r>
              <a:rPr lang="en-US" sz="7200" dirty="0">
                <a:latin typeface="Cambria" panose="02040503050406030204" pitchFamily="18" charset="0"/>
                <a:ea typeface="Cambria" panose="02040503050406030204" pitchFamily="18" charset="0"/>
              </a:rPr>
              <a:t>= (12 + 18) + (14 + 16)</a:t>
            </a:r>
          </a:p>
          <a:p>
            <a:r>
              <a:rPr lang="en-US" sz="7200" dirty="0">
                <a:latin typeface="Cambria" panose="02040503050406030204" pitchFamily="18" charset="0"/>
                <a:ea typeface="Cambria" panose="02040503050406030204" pitchFamily="18" charset="0"/>
              </a:rPr>
              <a:t>= 30 + 30</a:t>
            </a:r>
          </a:p>
          <a:p>
            <a:r>
              <a:rPr lang="en-US" sz="7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23750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32" dur="500"/>
                                        <p:tgtEl>
                                          <p:spTgt spid="1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3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a:solidFill>
                  <a:srgbClr val="5A8D76"/>
                </a:solidFill>
                <a:latin typeface="TAN Nimbus"/>
              </a:rPr>
              <a:t>BÀI 1</a:t>
            </a:r>
          </a:p>
        </p:txBody>
      </p:sp>
      <p:grpSp>
        <p:nvGrpSpPr>
          <p:cNvPr id="25" name="Group 24"/>
          <p:cNvGrpSpPr/>
          <p:nvPr/>
        </p:nvGrpSpPr>
        <p:grpSpPr>
          <a:xfrm>
            <a:off x="0" y="505709"/>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a:ln w="19050">
                  <a:solidFill>
                    <a:schemeClr val="tx1"/>
                  </a:solidFill>
                </a:ln>
                <a:solidFill>
                  <a:schemeClr val="bg1"/>
                </a:solidFill>
                <a:latin typeface="#9Slide07 Crocante" panose="02000000000000000000" pitchFamily="2" charset="0"/>
              </a:rPr>
              <a:t>Bài</a:t>
            </a:r>
            <a:r>
              <a:rPr lang="en-US" sz="11500" spc="278" dirty="0">
                <a:ln w="19050">
                  <a:solidFill>
                    <a:schemeClr val="tx1"/>
                  </a:solidFill>
                </a:ln>
                <a:solidFill>
                  <a:schemeClr val="bg1"/>
                </a:solidFill>
                <a:latin typeface="#9Slide07 Crocante" panose="02000000000000000000" pitchFamily="2" charset="0"/>
              </a:rPr>
              <a:t> 2</a:t>
            </a:r>
          </a:p>
        </p:txBody>
      </p:sp>
      <p:sp>
        <p:nvSpPr>
          <p:cNvPr id="29" name="TextBox 3"/>
          <p:cNvSpPr txBox="1"/>
          <p:nvPr/>
        </p:nvSpPr>
        <p:spPr>
          <a:xfrm>
            <a:off x="5257800" y="885486"/>
            <a:ext cx="11887933" cy="1038746"/>
          </a:xfrm>
          <a:prstGeom prst="rect">
            <a:avLst/>
          </a:prstGeom>
        </p:spPr>
        <p:txBody>
          <a:bodyPr lIns="0" tIns="0" rIns="0" bIns="0" rtlCol="0" anchor="t">
            <a:spAutoFit/>
          </a:bodyPr>
          <a:lstStyle/>
          <a:p>
            <a:pPr>
              <a:lnSpc>
                <a:spcPts val="8050"/>
              </a:lnSpc>
            </a:pP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228600" y="2606145"/>
            <a:ext cx="186690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57200" y="1597919"/>
            <a:ext cx="16581853" cy="6119239"/>
          </a:xfrm>
          <a:prstGeom prst="rect">
            <a:avLst/>
          </a:prstGeom>
          <a:noFill/>
        </p:spPr>
        <p:txBody>
          <a:bodyPr wrap="square" rtlCol="0">
            <a:spAutoFit/>
          </a:bodyPr>
          <a:lstStyle/>
          <a:p>
            <a:pPr>
              <a:lnSpc>
                <a:spcPct val="300000"/>
              </a:lnSpc>
            </a:pPr>
            <a:r>
              <a:rPr lang="en-US" sz="7200" dirty="0">
                <a:latin typeface="Cambria" panose="02040503050406030204" pitchFamily="18" charset="0"/>
                <a:ea typeface="Cambria" panose="02040503050406030204" pitchFamily="18" charset="0"/>
              </a:rPr>
              <a:t>c) 592 + 99 + 208</a:t>
            </a:r>
          </a:p>
          <a:p>
            <a:pPr>
              <a:lnSpc>
                <a:spcPct val="300000"/>
              </a:lnSpc>
            </a:pPr>
            <a:r>
              <a:rPr lang="en-US" sz="7200" dirty="0">
                <a:latin typeface="Cambria" panose="02040503050406030204" pitchFamily="18" charset="0"/>
                <a:ea typeface="Cambria" panose="02040503050406030204" pitchFamily="18" charset="0"/>
              </a:rPr>
              <a:t>d) 60 + 187 + 40 +13 </a:t>
            </a:r>
          </a:p>
        </p:txBody>
      </p:sp>
      <p:sp>
        <p:nvSpPr>
          <p:cNvPr id="31" name="TextBox 30"/>
          <p:cNvSpPr txBox="1"/>
          <p:nvPr/>
        </p:nvSpPr>
        <p:spPr>
          <a:xfrm>
            <a:off x="7696200" y="3174980"/>
            <a:ext cx="16581853" cy="3416320"/>
          </a:xfrm>
          <a:prstGeom prst="rect">
            <a:avLst/>
          </a:prstGeom>
          <a:noFill/>
        </p:spPr>
        <p:txBody>
          <a:bodyPr wrap="square" rtlCol="0">
            <a:spAutoFit/>
          </a:bodyPr>
          <a:lstStyle/>
          <a:p>
            <a:r>
              <a:rPr lang="en-US" sz="7200" dirty="0">
                <a:latin typeface="Cambria" panose="02040503050406030204" pitchFamily="18" charset="0"/>
                <a:ea typeface="Cambria" panose="02040503050406030204" pitchFamily="18" charset="0"/>
              </a:rPr>
              <a:t>= (592 + 208) + 89</a:t>
            </a:r>
          </a:p>
          <a:p>
            <a:r>
              <a:rPr lang="en-US" sz="7200" dirty="0">
                <a:latin typeface="Cambria" panose="02040503050406030204" pitchFamily="18" charset="0"/>
                <a:ea typeface="Cambria" panose="02040503050406030204" pitchFamily="18" charset="0"/>
              </a:rPr>
              <a:t>= 800 + 89</a:t>
            </a:r>
          </a:p>
          <a:p>
            <a:r>
              <a:rPr lang="en-US" sz="7200" dirty="0">
                <a:latin typeface="Cambria" panose="02040503050406030204" pitchFamily="18" charset="0"/>
                <a:ea typeface="Cambria" panose="02040503050406030204" pitchFamily="18" charset="0"/>
              </a:rPr>
              <a:t>=      889</a:t>
            </a:r>
          </a:p>
        </p:txBody>
      </p:sp>
      <p:sp>
        <p:nvSpPr>
          <p:cNvPr id="18" name="TextBox 17"/>
          <p:cNvSpPr txBox="1"/>
          <p:nvPr/>
        </p:nvSpPr>
        <p:spPr>
          <a:xfrm>
            <a:off x="8763000" y="6426953"/>
            <a:ext cx="16581853" cy="3416320"/>
          </a:xfrm>
          <a:prstGeom prst="rect">
            <a:avLst/>
          </a:prstGeom>
          <a:noFill/>
        </p:spPr>
        <p:txBody>
          <a:bodyPr wrap="square" rtlCol="0">
            <a:spAutoFit/>
          </a:bodyPr>
          <a:lstStyle/>
          <a:p>
            <a:r>
              <a:rPr lang="en-US" sz="7200" dirty="0">
                <a:latin typeface="Cambria" panose="02040503050406030204" pitchFamily="18" charset="0"/>
                <a:ea typeface="Cambria" panose="02040503050406030204" pitchFamily="18" charset="0"/>
              </a:rPr>
              <a:t>= (60 + 40) + (13 + 187)</a:t>
            </a:r>
          </a:p>
          <a:p>
            <a:r>
              <a:rPr lang="en-US" sz="7200" dirty="0">
                <a:latin typeface="Cambria" panose="02040503050406030204" pitchFamily="18" charset="0"/>
                <a:ea typeface="Cambria" panose="02040503050406030204" pitchFamily="18" charset="0"/>
              </a:rPr>
              <a:t>= 100 + 200</a:t>
            </a:r>
          </a:p>
          <a:p>
            <a:r>
              <a:rPr lang="en-US" sz="7200" dirty="0">
                <a:latin typeface="Cambria" panose="02040503050406030204" pitchFamily="18" charset="0"/>
                <a:ea typeface="Cambria" panose="02040503050406030204" pitchFamily="18" charset="0"/>
              </a:rPr>
              <a:t>=      300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4801" y="2287608"/>
            <a:ext cx="2362200" cy="4002019"/>
          </a:xfrm>
          <a:prstGeom prst="rect">
            <a:avLst/>
          </a:prstGeom>
        </p:spPr>
      </p:pic>
    </p:spTree>
    <p:extLst>
      <p:ext uri="{BB962C8B-B14F-4D97-AF65-F5344CB8AC3E}">
        <p14:creationId xmlns:p14="http://schemas.microsoft.com/office/powerpoint/2010/main" val="12112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barn(inVertic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barn(inVertic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inVertical)">
                                      <p:cBhvr>
                                        <p:cTn id="3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a:solidFill>
                  <a:srgbClr val="5A8D76"/>
                </a:solidFill>
                <a:latin typeface="TAN Nimbus"/>
              </a:rPr>
              <a:t>BÀI 1</a:t>
            </a:r>
          </a:p>
        </p:txBody>
      </p:sp>
      <p:grpSp>
        <p:nvGrpSpPr>
          <p:cNvPr id="25" name="Group 24"/>
          <p:cNvGrpSpPr/>
          <p:nvPr/>
        </p:nvGrpSpPr>
        <p:grpSpPr>
          <a:xfrm>
            <a:off x="0" y="268156"/>
            <a:ext cx="18288000" cy="3585946"/>
            <a:chOff x="-2164794" y="148124"/>
            <a:chExt cx="21558498" cy="2524425"/>
          </a:xfrm>
        </p:grpSpPr>
        <p:sp>
          <p:nvSpPr>
            <p:cNvPr id="20" name="Pentagon 19"/>
            <p:cNvSpPr/>
            <p:nvPr/>
          </p:nvSpPr>
          <p:spPr>
            <a:xfrm>
              <a:off x="1452406" y="148124"/>
              <a:ext cx="17941298" cy="2520200"/>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flipH="1">
              <a:off x="-2164794" y="152349"/>
              <a:ext cx="5928587" cy="2520200"/>
            </a:xfrm>
            <a:prstGeom prst="homePlate">
              <a:avLst/>
            </a:prstGeom>
            <a:solidFill>
              <a:srgbClr val="89A07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2875510" y="1726023"/>
            <a:ext cx="11887933" cy="1083630"/>
          </a:xfrm>
          <a:prstGeom prst="rect">
            <a:avLst/>
          </a:prstGeom>
        </p:spPr>
        <p:txBody>
          <a:bodyPr lIns="0" tIns="0" rIns="0" bIns="0" rtlCol="0" anchor="t">
            <a:spAutoFit/>
          </a:bodyPr>
          <a:lstStyle/>
          <a:p>
            <a:pPr algn="ctr">
              <a:lnSpc>
                <a:spcPts val="8050"/>
              </a:lnSpc>
            </a:pPr>
            <a:r>
              <a:rPr lang="en-US" sz="11500" spc="278" dirty="0" err="1">
                <a:ln w="19050">
                  <a:solidFill>
                    <a:schemeClr val="tx1"/>
                  </a:solidFill>
                </a:ln>
                <a:solidFill>
                  <a:schemeClr val="bg1"/>
                </a:solidFill>
                <a:latin typeface="#9Slide07 Crocante" panose="02000000000000000000" pitchFamily="2" charset="0"/>
              </a:rPr>
              <a:t>Bài</a:t>
            </a:r>
            <a:r>
              <a:rPr lang="en-US" sz="11500" spc="278" dirty="0">
                <a:ln w="19050">
                  <a:solidFill>
                    <a:schemeClr val="tx1"/>
                  </a:solidFill>
                </a:ln>
                <a:solidFill>
                  <a:schemeClr val="bg1"/>
                </a:solidFill>
                <a:latin typeface="#9Slide07 Crocante" panose="02000000000000000000" pitchFamily="2" charset="0"/>
              </a:rPr>
              <a:t> 3</a:t>
            </a:r>
          </a:p>
        </p:txBody>
      </p:sp>
      <p:sp>
        <p:nvSpPr>
          <p:cNvPr id="29" name="TextBox 3"/>
          <p:cNvSpPr txBox="1"/>
          <p:nvPr/>
        </p:nvSpPr>
        <p:spPr>
          <a:xfrm>
            <a:off x="5348724" y="686312"/>
            <a:ext cx="11887933" cy="3116238"/>
          </a:xfrm>
          <a:prstGeom prst="rect">
            <a:avLst/>
          </a:prstGeom>
        </p:spPr>
        <p:txBody>
          <a:bodyPr lIns="0" tIns="0" rIns="0" bIns="0" rtlCol="0" anchor="t">
            <a:spAutoFit/>
          </a:bodyPr>
          <a:lstStyle/>
          <a:p>
            <a:pPr algn="ctr">
              <a:lnSpc>
                <a:spcPts val="8050"/>
              </a:lnSpc>
            </a:pP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biểu</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thức</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phù</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hợp</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mỗi</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sơ</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đồ</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giá</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trị</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của</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mỗi</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biểu</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thức</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b="1" i="1" dirty="0">
                <a:ln w="19050">
                  <a:noFill/>
                </a:ln>
                <a:solidFill>
                  <a:schemeClr val="accent2">
                    <a:lumMod val="75000"/>
                  </a:schemeClr>
                </a:solidFill>
                <a:latin typeface="Cambria" panose="02040503050406030204" pitchFamily="18" charset="0"/>
                <a:ea typeface="Cambria" panose="02040503050406030204" pitchFamily="18" charset="0"/>
              </a:rPr>
              <a:t>a = 15 </a:t>
            </a:r>
            <a:r>
              <a:rPr lang="en-US" sz="6600" dirty="0" err="1">
                <a:ln w="19050">
                  <a:noFill/>
                </a:ln>
                <a:solidFill>
                  <a:schemeClr val="tx1">
                    <a:lumMod val="95000"/>
                    <a:lumOff val="5000"/>
                  </a:schemeClr>
                </a:solidFill>
                <a:latin typeface="Cambria" panose="02040503050406030204" pitchFamily="18" charset="0"/>
                <a:ea typeface="Cambria" panose="02040503050406030204" pitchFamily="18" charset="0"/>
              </a:rPr>
              <a:t>và</a:t>
            </a:r>
            <a:r>
              <a:rPr lang="en-US" sz="66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b="1" i="1" dirty="0">
                <a:ln w="19050">
                  <a:noFill/>
                </a:ln>
                <a:solidFill>
                  <a:schemeClr val="accent2">
                    <a:lumMod val="75000"/>
                  </a:schemeClr>
                </a:solidFill>
                <a:latin typeface="Cambria" panose="02040503050406030204" pitchFamily="18" charset="0"/>
                <a:ea typeface="Cambria" panose="02040503050406030204" pitchFamily="18" charset="0"/>
              </a:rPr>
              <a:t>b = 7</a:t>
            </a:r>
          </a:p>
        </p:txBody>
      </p:sp>
      <p:grpSp>
        <p:nvGrpSpPr>
          <p:cNvPr id="34" name="Group 33"/>
          <p:cNvGrpSpPr/>
          <p:nvPr/>
        </p:nvGrpSpPr>
        <p:grpSpPr>
          <a:xfrm>
            <a:off x="381000" y="4379187"/>
            <a:ext cx="17678400" cy="5302673"/>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p:cNvSpPr txBox="1"/>
          <p:nvPr/>
        </p:nvSpPr>
        <p:spPr>
          <a:xfrm>
            <a:off x="1390117" y="6921758"/>
            <a:ext cx="5181600" cy="1490543"/>
          </a:xfrm>
          <a:prstGeom prst="roundRect">
            <a:avLst>
              <a:gd name="adj" fmla="val 33579"/>
            </a:avLst>
          </a:prstGeom>
          <a:solidFill>
            <a:srgbClr val="F2A0B6"/>
          </a:solidFill>
          <a:effectLst>
            <a:outerShdw blurRad="50800" dist="38100" algn="l" rotWithShape="0">
              <a:prstClr val="black">
                <a:alpha val="40000"/>
              </a:prstClr>
            </a:outerShdw>
          </a:effectLst>
        </p:spPr>
        <p:txBody>
          <a:bodyPr wrap="square" rtlCol="0">
            <a:spAutoFit/>
          </a:bodyPr>
          <a:lstStyle/>
          <a:p>
            <a:pPr algn="ctr"/>
            <a:r>
              <a:rPr lang="en-US" sz="7200" b="1" dirty="0">
                <a:latin typeface="Cambria" panose="02040503050406030204" pitchFamily="18" charset="0"/>
                <a:ea typeface="Cambria" panose="02040503050406030204" pitchFamily="18" charset="0"/>
              </a:rPr>
              <a:t>a + b + 5</a:t>
            </a:r>
          </a:p>
        </p:txBody>
      </p:sp>
      <p:sp>
        <p:nvSpPr>
          <p:cNvPr id="16" name="TextBox 15"/>
          <p:cNvSpPr txBox="1"/>
          <p:nvPr/>
        </p:nvSpPr>
        <p:spPr>
          <a:xfrm>
            <a:off x="8608794" y="7046386"/>
            <a:ext cx="5181600" cy="1490543"/>
          </a:xfrm>
          <a:prstGeom prst="roundRect">
            <a:avLst>
              <a:gd name="adj" fmla="val 33579"/>
            </a:avLst>
          </a:prstGeom>
          <a:solidFill>
            <a:srgbClr val="F2A0B6"/>
          </a:solidFill>
          <a:effectLst>
            <a:outerShdw blurRad="50800" dist="38100" algn="l" rotWithShape="0">
              <a:prstClr val="black">
                <a:alpha val="40000"/>
              </a:prstClr>
            </a:outerShdw>
          </a:effectLst>
        </p:spPr>
        <p:txBody>
          <a:bodyPr wrap="square" rtlCol="0">
            <a:spAutoFit/>
          </a:bodyPr>
          <a:lstStyle/>
          <a:p>
            <a:pPr algn="ctr"/>
            <a:r>
              <a:rPr lang="en-US" sz="7200" b="1" dirty="0">
                <a:latin typeface="Cambria" panose="02040503050406030204" pitchFamily="18" charset="0"/>
                <a:ea typeface="Cambria" panose="02040503050406030204" pitchFamily="18" charset="0"/>
              </a:rPr>
              <a:t>a + (b + 5)</a:t>
            </a:r>
          </a:p>
        </p:txBody>
      </p:sp>
      <p:grpSp>
        <p:nvGrpSpPr>
          <p:cNvPr id="11" name="Group 10"/>
          <p:cNvGrpSpPr/>
          <p:nvPr/>
        </p:nvGrpSpPr>
        <p:grpSpPr>
          <a:xfrm>
            <a:off x="1077588" y="4786252"/>
            <a:ext cx="6512169" cy="2029060"/>
            <a:chOff x="1755531" y="6010040"/>
            <a:chExt cx="6512169" cy="2029060"/>
          </a:xfrm>
        </p:grpSpPr>
        <p:sp>
          <p:nvSpPr>
            <p:cNvPr id="8" name="Arc 7"/>
            <p:cNvSpPr/>
            <p:nvPr/>
          </p:nvSpPr>
          <p:spPr>
            <a:xfrm>
              <a:off x="1790699" y="6819900"/>
              <a:ext cx="6438901" cy="914400"/>
            </a:xfrm>
            <a:prstGeom prst="arc">
              <a:avLst>
                <a:gd name="adj1" fmla="val 10809676"/>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1755531" y="6010040"/>
              <a:ext cx="6512169" cy="2029060"/>
              <a:chOff x="1755531" y="6010040"/>
              <a:chExt cx="6512169" cy="2029060"/>
            </a:xfrm>
          </p:grpSpPr>
          <p:grpSp>
            <p:nvGrpSpPr>
              <p:cNvPr id="7" name="Group 6"/>
              <p:cNvGrpSpPr/>
              <p:nvPr/>
            </p:nvGrpSpPr>
            <p:grpSpPr>
              <a:xfrm>
                <a:off x="1755531" y="7048500"/>
                <a:ext cx="6512169" cy="365760"/>
                <a:chOff x="1755531" y="7048500"/>
                <a:chExt cx="6512169" cy="365760"/>
              </a:xfrm>
            </p:grpSpPr>
            <p:cxnSp>
              <p:nvCxnSpPr>
                <p:cNvPr id="3" name="Straight Connector 2"/>
                <p:cNvCxnSpPr/>
                <p:nvPr/>
              </p:nvCxnSpPr>
              <p:spPr>
                <a:xfrm>
                  <a:off x="1790700" y="7277100"/>
                  <a:ext cx="6477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55531"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3340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2296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633205" y="6010040"/>
                <a:ext cx="461986" cy="830997"/>
              </a:xfrm>
              <a:prstGeom prst="rect">
                <a:avLst/>
              </a:prstGeom>
              <a:noFill/>
            </p:spPr>
            <p:txBody>
              <a:bodyPr wrap="none" rtlCol="0">
                <a:spAutoFit/>
              </a:bodyPr>
              <a:lstStyle/>
              <a:p>
                <a:r>
                  <a:rPr lang="en-US" sz="4800" b="1" i="1" dirty="0">
                    <a:latin typeface="Cambria" panose="02040503050406030204" pitchFamily="18" charset="0"/>
                    <a:ea typeface="Cambria" panose="02040503050406030204" pitchFamily="18" charset="0"/>
                  </a:rPr>
                  <a:t>?</a:t>
                </a:r>
              </a:p>
            </p:txBody>
          </p:sp>
          <p:sp>
            <p:nvSpPr>
              <p:cNvPr id="31" name="TextBox 30"/>
              <p:cNvSpPr txBox="1"/>
              <p:nvPr/>
            </p:nvSpPr>
            <p:spPr>
              <a:xfrm>
                <a:off x="3175953" y="7199311"/>
                <a:ext cx="514885"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a</a:t>
                </a:r>
              </a:p>
            </p:txBody>
          </p:sp>
          <p:sp>
            <p:nvSpPr>
              <p:cNvPr id="36" name="TextBox 35"/>
              <p:cNvSpPr txBox="1"/>
              <p:nvPr/>
            </p:nvSpPr>
            <p:spPr>
              <a:xfrm>
                <a:off x="6004077" y="7208103"/>
                <a:ext cx="1585690"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b + 5</a:t>
                </a:r>
              </a:p>
            </p:txBody>
          </p:sp>
        </p:grpSp>
      </p:grpSp>
      <p:grpSp>
        <p:nvGrpSpPr>
          <p:cNvPr id="13" name="Group 12"/>
          <p:cNvGrpSpPr/>
          <p:nvPr/>
        </p:nvGrpSpPr>
        <p:grpSpPr>
          <a:xfrm>
            <a:off x="8243317" y="4785355"/>
            <a:ext cx="6512169" cy="2078714"/>
            <a:chOff x="10144327" y="5656057"/>
            <a:chExt cx="6512169" cy="2078714"/>
          </a:xfrm>
        </p:grpSpPr>
        <p:cxnSp>
          <p:nvCxnSpPr>
            <p:cNvPr id="48" name="Straight Connector 47"/>
            <p:cNvCxnSpPr/>
            <p:nvPr/>
          </p:nvCxnSpPr>
          <p:spPr>
            <a:xfrm flipV="1">
              <a:off x="15240000" y="67437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0144327" y="5656057"/>
              <a:ext cx="6512169" cy="2078714"/>
              <a:chOff x="10144327" y="5656057"/>
              <a:chExt cx="6512169" cy="2078714"/>
            </a:xfrm>
          </p:grpSpPr>
          <p:grpSp>
            <p:nvGrpSpPr>
              <p:cNvPr id="37" name="Group 36"/>
              <p:cNvGrpSpPr/>
              <p:nvPr/>
            </p:nvGrpSpPr>
            <p:grpSpPr>
              <a:xfrm>
                <a:off x="10144327" y="5656057"/>
                <a:ext cx="6512169" cy="2078714"/>
                <a:chOff x="1755531" y="5983663"/>
                <a:chExt cx="6512169" cy="2078714"/>
              </a:xfrm>
            </p:grpSpPr>
            <p:sp>
              <p:nvSpPr>
                <p:cNvPr id="38" name="Arc 37"/>
                <p:cNvSpPr/>
                <p:nvPr/>
              </p:nvSpPr>
              <p:spPr>
                <a:xfrm>
                  <a:off x="1790699" y="6819900"/>
                  <a:ext cx="6438901" cy="914400"/>
                </a:xfrm>
                <a:prstGeom prst="arc">
                  <a:avLst>
                    <a:gd name="adj1" fmla="val 10809676"/>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Group 38"/>
                <p:cNvGrpSpPr/>
                <p:nvPr/>
              </p:nvGrpSpPr>
              <p:grpSpPr>
                <a:xfrm>
                  <a:off x="1755531" y="5983663"/>
                  <a:ext cx="6512169" cy="2078714"/>
                  <a:chOff x="1755531" y="5983663"/>
                  <a:chExt cx="6512169" cy="2078714"/>
                </a:xfrm>
              </p:grpSpPr>
              <p:grpSp>
                <p:nvGrpSpPr>
                  <p:cNvPr id="40" name="Group 39"/>
                  <p:cNvGrpSpPr/>
                  <p:nvPr/>
                </p:nvGrpSpPr>
                <p:grpSpPr>
                  <a:xfrm>
                    <a:off x="1755531" y="7048500"/>
                    <a:ext cx="6512169" cy="365760"/>
                    <a:chOff x="1755531" y="7048500"/>
                    <a:chExt cx="6512169" cy="365760"/>
                  </a:xfrm>
                </p:grpSpPr>
                <p:cxnSp>
                  <p:nvCxnSpPr>
                    <p:cNvPr id="44" name="Straight Connector 43"/>
                    <p:cNvCxnSpPr/>
                    <p:nvPr/>
                  </p:nvCxnSpPr>
                  <p:spPr>
                    <a:xfrm>
                      <a:off x="1790700" y="7277100"/>
                      <a:ext cx="6477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755531"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565204"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2296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971944" y="5983663"/>
                    <a:ext cx="461986" cy="830997"/>
                  </a:xfrm>
                  <a:prstGeom prst="rect">
                    <a:avLst/>
                  </a:prstGeom>
                  <a:noFill/>
                </p:spPr>
                <p:txBody>
                  <a:bodyPr wrap="none" rtlCol="0">
                    <a:spAutoFit/>
                  </a:bodyPr>
                  <a:lstStyle/>
                  <a:p>
                    <a:r>
                      <a:rPr lang="en-US" sz="4800" b="1" i="1" dirty="0">
                        <a:latin typeface="Cambria" panose="02040503050406030204" pitchFamily="18" charset="0"/>
                        <a:ea typeface="Cambria" panose="02040503050406030204" pitchFamily="18" charset="0"/>
                      </a:rPr>
                      <a:t>?</a:t>
                    </a:r>
                  </a:p>
                </p:txBody>
              </p:sp>
              <p:sp>
                <p:nvSpPr>
                  <p:cNvPr id="42" name="TextBox 41"/>
                  <p:cNvSpPr txBox="1"/>
                  <p:nvPr/>
                </p:nvSpPr>
                <p:spPr>
                  <a:xfrm>
                    <a:off x="3175953" y="7199311"/>
                    <a:ext cx="514885"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a</a:t>
                    </a:r>
                  </a:p>
                </p:txBody>
              </p:sp>
              <p:sp>
                <p:nvSpPr>
                  <p:cNvPr id="43" name="TextBox 42"/>
                  <p:cNvSpPr txBox="1"/>
                  <p:nvPr/>
                </p:nvSpPr>
                <p:spPr>
                  <a:xfrm>
                    <a:off x="5433930" y="7231380"/>
                    <a:ext cx="548548"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b</a:t>
                    </a:r>
                  </a:p>
                </p:txBody>
              </p:sp>
            </p:grpSp>
          </p:grpSp>
          <p:sp>
            <p:nvSpPr>
              <p:cNvPr id="49" name="TextBox 48"/>
              <p:cNvSpPr txBox="1"/>
              <p:nvPr/>
            </p:nvSpPr>
            <p:spPr>
              <a:xfrm>
                <a:off x="15795574" y="6889289"/>
                <a:ext cx="548548"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5</a:t>
                </a:r>
              </a:p>
            </p:txBody>
          </p:sp>
        </p:grpSp>
      </p:grpSp>
      <p:pic>
        <p:nvPicPr>
          <p:cNvPr id="17" name="Picture 16"/>
          <p:cNvPicPr>
            <a:picLocks noChangeAspect="1"/>
          </p:cNvPicPr>
          <p:nvPr/>
        </p:nvPicPr>
        <p:blipFill>
          <a:blip r:embed="rId2"/>
          <a:stretch>
            <a:fillRect/>
          </a:stretch>
        </p:blipFill>
        <p:spPr>
          <a:xfrm>
            <a:off x="13432824" y="6864923"/>
            <a:ext cx="4657748" cy="3444539"/>
          </a:xfrm>
          <a:prstGeom prst="rect">
            <a:avLst/>
          </a:prstGeom>
        </p:spPr>
      </p:pic>
      <p:sp>
        <p:nvSpPr>
          <p:cNvPr id="64" name="TextBox 63"/>
          <p:cNvSpPr txBox="1"/>
          <p:nvPr/>
        </p:nvSpPr>
        <p:spPr>
          <a:xfrm>
            <a:off x="197428" y="8570728"/>
            <a:ext cx="7253846" cy="1490543"/>
          </a:xfrm>
          <a:prstGeom prst="roundRect">
            <a:avLst>
              <a:gd name="adj" fmla="val 33579"/>
            </a:avLst>
          </a:prstGeom>
          <a:solidFill>
            <a:schemeClr val="accent6">
              <a:lumMod val="20000"/>
              <a:lumOff val="80000"/>
            </a:schemeClr>
          </a:solidFill>
          <a:ln w="76200">
            <a:solidFill>
              <a:schemeClr val="tx1">
                <a:lumMod val="75000"/>
                <a:lumOff val="25000"/>
              </a:schemeClr>
            </a:solidFill>
            <a:prstDash val="dashDot"/>
          </a:ln>
          <a:effectLst>
            <a:outerShdw blurRad="50800" dist="38100" algn="l" rotWithShape="0">
              <a:prstClr val="black">
                <a:alpha val="40000"/>
              </a:prstClr>
            </a:outerShdw>
          </a:effectLst>
        </p:spPr>
        <p:txBody>
          <a:bodyPr wrap="square" rtlCol="0">
            <a:spAutoFit/>
          </a:bodyPr>
          <a:lstStyle/>
          <a:p>
            <a:pPr algn="ctr"/>
            <a:r>
              <a:rPr lang="en-US" sz="7200" b="1" dirty="0">
                <a:latin typeface="Cambria" panose="02040503050406030204" pitchFamily="18" charset="0"/>
                <a:ea typeface="Cambria" panose="02040503050406030204" pitchFamily="18" charset="0"/>
              </a:rPr>
              <a:t>15 + 7 + 5 = 27</a:t>
            </a:r>
          </a:p>
        </p:txBody>
      </p:sp>
      <p:sp>
        <p:nvSpPr>
          <p:cNvPr id="65" name="TextBox 64"/>
          <p:cNvSpPr txBox="1"/>
          <p:nvPr/>
        </p:nvSpPr>
        <p:spPr>
          <a:xfrm>
            <a:off x="7871012" y="8630611"/>
            <a:ext cx="8511988" cy="1490543"/>
          </a:xfrm>
          <a:prstGeom prst="roundRect">
            <a:avLst>
              <a:gd name="adj" fmla="val 33579"/>
            </a:avLst>
          </a:prstGeom>
          <a:solidFill>
            <a:schemeClr val="accent6">
              <a:lumMod val="20000"/>
              <a:lumOff val="80000"/>
            </a:schemeClr>
          </a:solidFill>
          <a:ln w="76200">
            <a:solidFill>
              <a:schemeClr val="tx1">
                <a:lumMod val="75000"/>
                <a:lumOff val="25000"/>
              </a:schemeClr>
            </a:solidFill>
            <a:prstDash val="dashDot"/>
          </a:ln>
          <a:effectLst>
            <a:outerShdw blurRad="50800" dist="38100" algn="l" rotWithShape="0">
              <a:prstClr val="black">
                <a:alpha val="40000"/>
              </a:prstClr>
            </a:outerShdw>
          </a:effectLst>
        </p:spPr>
        <p:txBody>
          <a:bodyPr wrap="square" rtlCol="0">
            <a:spAutoFit/>
          </a:bodyPr>
          <a:lstStyle/>
          <a:p>
            <a:pPr algn="ctr"/>
            <a:r>
              <a:rPr lang="en-US" sz="7200" b="1" dirty="0">
                <a:latin typeface="Cambria" panose="02040503050406030204" pitchFamily="18" charset="0"/>
                <a:ea typeface="Cambria" panose="02040503050406030204" pitchFamily="18" charset="0"/>
              </a:rPr>
              <a:t>15 + (7 + 5) = 27</a:t>
            </a:r>
          </a:p>
        </p:txBody>
      </p:sp>
    </p:spTree>
    <p:extLst>
      <p:ext uri="{BB962C8B-B14F-4D97-AF65-F5344CB8AC3E}">
        <p14:creationId xmlns:p14="http://schemas.microsoft.com/office/powerpoint/2010/main" val="101451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arn(inVertical)">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barn(inVertical)">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9" grpId="0"/>
      <p:bldP spid="35" grpId="0" animBg="1"/>
      <p:bldP spid="16" grpId="0" animBg="1"/>
      <p:bldP spid="64" grpId="0" animBg="1"/>
      <p:bldP spid="6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550</Words>
  <Application>Microsoft Office PowerPoint</Application>
  <PresentationFormat>Custom</PresentationFormat>
  <Paragraphs>108</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#9Slide07 Crocante</vt:lpstr>
      <vt:lpstr>Times New Roman</vt:lpstr>
      <vt:lpstr>Cambria</vt:lpstr>
      <vt:lpstr>#9Slide03 IcielSmoothy Sans</vt:lpstr>
      <vt:lpstr>TAN Nimbus</vt:lpstr>
      <vt:lpstr>SVN-Newton</vt:lpstr>
      <vt:lpstr>Calibri</vt:lpstr>
      <vt:lpstr>#9Slide07 HoneyCream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 and Yellow Simple Order of Operations Presentation</dc:title>
  <dc:creator>ADMIN</dc:creator>
  <cp:lastModifiedBy>Mrs PHUONG</cp:lastModifiedBy>
  <cp:revision>16</cp:revision>
  <dcterms:created xsi:type="dcterms:W3CDTF">2006-08-16T00:00:00Z</dcterms:created>
  <dcterms:modified xsi:type="dcterms:W3CDTF">2023-11-11T14:23:14Z</dcterms:modified>
  <dc:identifier>DAFwHliMVg8</dc:identifier>
</cp:coreProperties>
</file>