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等线" panose="020B0604020202020204" charset="0"/>
      <p:regular r:id="rId26"/>
      <p:bold r:id="rId27"/>
    </p:embeddedFont>
    <p:embeddedFont>
      <p:font typeface="#9Slide07 Brankovic" panose="020B0604020202020204" charset="0"/>
      <p:regular r:id="rId28"/>
    </p:embeddedFont>
    <p:embeddedFont>
      <p:font typeface="#9Slide04 Taviraj Black" panose="020B0604020202020204" charset="-34"/>
      <p:bold r:id="rId29"/>
    </p:embeddedFont>
    <p:embeddedFont>
      <p:font typeface="#9Slide03 Comfortaa Light" panose="020B0604020202020204" charset="0"/>
      <p:regular r:id="rId30"/>
    </p:embeddedFont>
    <p:embeddedFont>
      <p:font typeface="等线 Light" panose="020B0604020202020204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7 HoneyCream" panose="020B0604020202020204" charset="0"/>
      <p:regular r:id="rId38"/>
    </p:embeddedFont>
    <p:embeddedFont>
      <p:font typeface="UVF Valentine" panose="020B0604020202020204" charset="0"/>
      <p:regular r:id="rId39"/>
    </p:embeddedFont>
    <p:embeddedFont>
      <p:font typeface="#9Slide05 Amplify" panose="020B0604020202020204" charset="0"/>
      <p:regular r:id="rId40"/>
    </p:embeddedFont>
    <p:embeddedFont>
      <p:font typeface="微软雅黑 Light" panose="020B0502040204020203" pitchFamily="34" charset="-122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B1E"/>
    <a:srgbClr val="89BD37"/>
    <a:srgbClr val="76B143"/>
    <a:srgbClr val="8ABE38"/>
    <a:srgbClr val="2E6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>
        <p:scale>
          <a:sx n="80" d="100"/>
          <a:sy n="80" d="100"/>
        </p:scale>
        <p:origin x="811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D6F44-739B-4570-9C72-22C153EE8959}" type="datetimeFigureOut">
              <a:rPr lang="en-US" smtClean="0"/>
              <a:t>29/8/2023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806E0-96BD-468A-AFBD-FD262EC85B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7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8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4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68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82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05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81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1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2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7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5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3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40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8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0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2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id="{733D2938-E7BA-4F03-B00E-EB43B01E7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5428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8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image" Target="../media/image16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slide" Target="slide20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8.xml"/><Relationship Id="rId18" Type="http://schemas.openxmlformats.org/officeDocument/2006/relationships/image" Target="../media/image29.png"/><Relationship Id="rId3" Type="http://schemas.openxmlformats.org/officeDocument/2006/relationships/tags" Target="../tags/tag1.xml"/><Relationship Id="rId7" Type="http://schemas.openxmlformats.org/officeDocument/2006/relationships/image" Target="../media/image26.png"/><Relationship Id="rId12" Type="http://schemas.microsoft.com/office/2007/relationships/hdphoto" Target="../media/hdphoto9.wdp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1.xml"/><Relationship Id="rId15" Type="http://schemas.openxmlformats.org/officeDocument/2006/relationships/slide" Target="slide17.xml"/><Relationship Id="rId10" Type="http://schemas.microsoft.com/office/2007/relationships/hdphoto" Target="../media/hdphoto7.wdp"/><Relationship Id="rId19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slide" Target="slide14.xml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gif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12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microsoft.com/office/2007/relationships/hdphoto" Target="../media/hdphoto8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376" y="194765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矩形 25">
            <a:extLst>
              <a:ext uri="{FF2B5EF4-FFF2-40B4-BE49-F238E27FC236}">
                <a16:creationId xmlns:a16="http://schemas.microsoft.com/office/drawing/2014/main" id="{83A8038F-07BC-457A-9675-7B7331D155A1}"/>
              </a:ext>
            </a:extLst>
          </p:cNvPr>
          <p:cNvSpPr/>
          <p:nvPr/>
        </p:nvSpPr>
        <p:spPr>
          <a:xfrm>
            <a:off x="1093179" y="1506149"/>
            <a:ext cx="109320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5">
            <a:extLst>
              <a:ext uri="{FF2B5EF4-FFF2-40B4-BE49-F238E27FC236}">
                <a16:creationId xmlns:a16="http://schemas.microsoft.com/office/drawing/2014/main" id="{E663A422-7B4D-4321-BA75-B6059F831164}"/>
              </a:ext>
            </a:extLst>
          </p:cNvPr>
          <p:cNvSpPr/>
          <p:nvPr/>
        </p:nvSpPr>
        <p:spPr>
          <a:xfrm>
            <a:off x="1400175" y="1453388"/>
            <a:ext cx="1005669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16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baseline="0" noProof="0" dirty="0" err="1" smtClean="0">
                <a:ln>
                  <a:noFill/>
                </a:ln>
                <a:gradFill flip="none" rotWithShape="1">
                  <a:gsLst>
                    <a:gs pos="24000">
                      <a:srgbClr val="669CCE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  <a:gs pos="52000">
                      <a:srgbClr val="5B9BD5">
                        <a:lumMod val="75000"/>
                      </a:srgbClr>
                    </a:gs>
                    <a:gs pos="78000">
                      <a:srgbClr val="335E97"/>
                    </a:gs>
                    <a:gs pos="0">
                      <a:srgbClr val="00206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#9Slide07 Brankovic" panose="02000000000000000000" pitchFamily="2" charset="0"/>
                <a:ea typeface="微软雅黑" panose="020B0503020204020204" pitchFamily="34" charset="-122"/>
                <a:cs typeface="+mn-cs"/>
              </a:rPr>
              <a:t>tập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4000">
                    <a:srgbClr val="669CCE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  <a:gs pos="52000">
                    <a:srgbClr val="5B9BD5">
                      <a:lumMod val="75000"/>
                    </a:srgbClr>
                  </a:gs>
                  <a:gs pos="78000">
                    <a:srgbClr val="335E97"/>
                  </a:gs>
                  <a:gs pos="0">
                    <a:srgbClr val="002060"/>
                  </a:gs>
                </a:gsLst>
                <a:lin ang="10800000" scaled="1"/>
                <a:tileRect/>
              </a:gradFill>
              <a:effectLst/>
              <a:uLnTx/>
              <a:uFillTx/>
              <a:latin typeface="#9Slide07 Brankovic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29091" y="170776"/>
            <a:ext cx="1331342" cy="2093453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249997" y="3746189"/>
            <a:ext cx="410011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Trang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 </a:t>
            </a:r>
            <a:r>
              <a:rPr kumimoji="0" lang="vi-VN" altLang="zh-CN" sz="3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95A02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微软雅黑" panose="020B0503020204020204" pitchFamily="34" charset="-122"/>
                <a:cs typeface="+mj-cs"/>
              </a:rPr>
              <a:t>25</a:t>
            </a:r>
            <a:endParaRPr kumimoji="0" lang="en-US" altLang="zh-CN" sz="3500" b="1" i="1" u="none" strike="noStrike" kern="1200" cap="none" spc="0" normalizeH="0" baseline="0" noProof="0" dirty="0">
              <a:ln>
                <a:noFill/>
              </a:ln>
              <a:solidFill>
                <a:srgbClr val="F95A02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#9Slide03 BoosterNextFYBlack" panose="02000A03000000020004" pitchFamily="2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3948" y="881794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TOÁN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0" name="图片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556825" y="112174"/>
            <a:ext cx="1985026" cy="19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10476" y="372831"/>
            <a:ext cx="1112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8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8" y="2933700"/>
            <a:ext cx="4813434" cy="240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4289454" y="1042639"/>
            <a:ext cx="7357736" cy="3962401"/>
            <a:chOff x="3421228" y="649104"/>
            <a:chExt cx="7856174" cy="4986316"/>
          </a:xfrm>
        </p:grpSpPr>
        <p:pic>
          <p:nvPicPr>
            <p:cNvPr id="12" name="Picture 11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421228" y="649104"/>
              <a:ext cx="7856174" cy="49863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4362101" y="2616781"/>
              <a:ext cx="5974427" cy="220765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 thế nào để đo được góc các bạn nhỉ?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47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298758" y="466897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E9926-ED1C-4499-ADEA-881F0F278A84}"/>
              </a:ext>
            </a:extLst>
          </p:cNvPr>
          <p:cNvGrpSpPr/>
          <p:nvPr/>
        </p:nvGrpSpPr>
        <p:grpSpPr>
          <a:xfrm>
            <a:off x="2381400" y="-256121"/>
            <a:ext cx="9157458" cy="8647946"/>
            <a:chOff x="168986" y="686114"/>
            <a:chExt cx="5483140" cy="67403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C1359CC-0C01-47D5-B063-EC26110D19C5}"/>
                </a:ext>
              </a:extLst>
            </p:cNvPr>
            <p:cNvGrpSpPr/>
            <p:nvPr/>
          </p:nvGrpSpPr>
          <p:grpSpPr>
            <a:xfrm>
              <a:off x="551050" y="2515777"/>
              <a:ext cx="5101076" cy="3117563"/>
              <a:chOff x="-72847" y="-50931"/>
              <a:chExt cx="4751019" cy="266985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EAC6AE6-4AF7-4C00-8457-9307156FCDEE}"/>
                  </a:ext>
                </a:extLst>
              </p:cNvPr>
              <p:cNvSpPr/>
              <p:nvPr/>
            </p:nvSpPr>
            <p:spPr>
              <a:xfrm>
                <a:off x="-72847" y="-50931"/>
                <a:ext cx="4751019" cy="2669854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F77FD0BF-C42E-4D19-95F7-49EE3E28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86" y="686114"/>
              <a:ext cx="4955404" cy="674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thước đo góc sao cho tâm của thước trùng với đỉnh của góc, một cạnh nằm trên đường kính của nửa hình tròn của thước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 còn lại đi qua một vạch trên nửa đường tròn của thước.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Graphic 13">
              <a:extLst>
                <a:ext uri="{FF2B5EF4-FFF2-40B4-BE49-F238E27FC236}">
                  <a16:creationId xmlns:a16="http://schemas.microsoft.com/office/drawing/2014/main" id="{339EC6AB-969B-423D-8C87-20E3441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8986" y="2292991"/>
              <a:ext cx="1227187" cy="445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3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298758" y="699395"/>
            <a:ext cx="11849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2: Dùng thước đo góc để đo góc đỉnh B, cạnh BA, BC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60" name="Picture 16" descr="https://img.loigiaihay.com/picture/2023/0310/20_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65" y="2995095"/>
            <a:ext cx="6265685" cy="31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15"/>
          <a:stretch/>
        </p:blipFill>
        <p:spPr>
          <a:xfrm>
            <a:off x="3178332" y="3212258"/>
            <a:ext cx="4910311" cy="247008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36462" y="2687630"/>
            <a:ext cx="1423899" cy="1750157"/>
            <a:chOff x="9701302" y="1815327"/>
            <a:chExt cx="1423899" cy="1750157"/>
          </a:xfrm>
        </p:grpSpPr>
        <p:sp>
          <p:nvSpPr>
            <p:cNvPr id="16" name="Chord 15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Comfortaa Light" panose="00000400000000000000" pitchFamily="2" charset="0"/>
                    <a:ea typeface="+mn-ea"/>
                    <a:cs typeface="+mn-cs"/>
                  </a:rPr>
                  <a:t>60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Comfortaa Light" panose="000004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0" i="0" u="none" strike="noStrike" kern="800" cap="none" spc="0" normalizeH="0" baseline="0" noProof="0" dirty="0">
                    <a:ln w="22225"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少儿简体" panose="03000509000000000000" pitchFamily="65" charset="-122"/>
                    <a:cs typeface="+mn-cs"/>
                  </a:rPr>
                  <a:t>o</a:t>
                </a:r>
                <a:endParaRPr kumimoji="0" lang="en-US" sz="2000" b="0" i="0" u="none" strike="noStrike" kern="800" cap="none" spc="0" normalizeH="0" baseline="0" noProof="0" dirty="0">
                  <a:ln w="2222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endParaRPr>
              </a:p>
            </p:txBody>
          </p:sp>
        </p:grpSp>
        <p:sp>
          <p:nvSpPr>
            <p:cNvPr id="18" name="Isosceles Triangle 1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488014" y="1962262"/>
            <a:ext cx="5625383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just" defTabSz="914354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800" cap="none" spc="0" normalizeH="0" baseline="0" noProof="0" dirty="0" smtClean="0">
                <a:ln w="2222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B; cạnh BA, BC bằng ...... 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92607" y="2708714"/>
            <a:ext cx="1116530" cy="867090"/>
            <a:chOff x="12281836" y="1482030"/>
            <a:chExt cx="1116530" cy="867090"/>
          </a:xfrm>
        </p:grpSpPr>
        <p:sp>
          <p:nvSpPr>
            <p:cNvPr id="23" name="TextBox 22"/>
            <p:cNvSpPr txBox="1"/>
            <p:nvPr/>
          </p:nvSpPr>
          <p:spPr>
            <a:xfrm>
              <a:off x="13006347" y="1482030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281836" y="1579679"/>
              <a:ext cx="11165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60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25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619" y="3582411"/>
            <a:ext cx="3384839" cy="338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CÙNG NHÍM CON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44486" y="3246634"/>
            <a:ext cx="5199452" cy="40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398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1873" y="146649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342674" y="407022"/>
            <a:ext cx="11178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400" b="1" i="0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3: Dùng thước đo góc để đo các góc được tạo bởi hai kim đồng hồ khi đồng hồ chỉ 3 giờ, 4 giờ, 6 giờ và 2 giờ.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20" name="Picture 24" descr="https://img.loigiaihay.com/picture/2023/0310/20_6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5" y="2791052"/>
            <a:ext cx="10817012" cy="294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1028703" y="6156149"/>
            <a:ext cx="985473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54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" y="0"/>
            <a:ext cx="12201945" cy="685800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2722" y="1522034"/>
            <a:ext cx="6596784" cy="22044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5553" y="203365"/>
            <a:ext cx="8273565" cy="218189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1733" y="289474"/>
            <a:ext cx="697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A là ...?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34" b="73988" l="0" r="1984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836" b="23082"/>
          <a:stretch/>
        </p:blipFill>
        <p:spPr bwMode="auto">
          <a:xfrm>
            <a:off x="8201823" y="155357"/>
            <a:ext cx="2397427" cy="226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17088" y="3265103"/>
            <a:ext cx="2127100" cy="1015719"/>
            <a:chOff x="2017088" y="3265103"/>
            <a:chExt cx="2127100" cy="101571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2017088" y="326515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863136" y="3265103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08255" y="3087000"/>
            <a:ext cx="2127100" cy="1015663"/>
            <a:chOff x="7608255" y="3087000"/>
            <a:chExt cx="2127100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608255" y="3087000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16072" y="3131139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40386" y="5091226"/>
            <a:ext cx="2127100" cy="1037335"/>
            <a:chOff x="1540386" y="5091226"/>
            <a:chExt cx="2127100" cy="10373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540386" y="5112898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78952" y="509122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9303" y="4975815"/>
            <a:ext cx="1614149" cy="1037573"/>
            <a:chOff x="7509303" y="4975815"/>
            <a:chExt cx="1614149" cy="10375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509303" y="4997725"/>
              <a:ext cx="16141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802156" y="4975815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9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3297" y="300681"/>
            <a:ext cx="7170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đo góc của đồng hồ B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01329" y="275090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6" name="Group 5"/>
          <p:cNvGrpSpPr/>
          <p:nvPr/>
        </p:nvGrpSpPr>
        <p:grpSpPr>
          <a:xfrm>
            <a:off x="1713258" y="3155557"/>
            <a:ext cx="2127100" cy="1015663"/>
            <a:chOff x="1713258" y="3155557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1713258" y="3155557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27974" y="3179755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84111" y="5110195"/>
            <a:ext cx="2127100" cy="1015663"/>
            <a:chOff x="1884111" y="5110195"/>
            <a:chExt cx="2127100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884111" y="5110195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19713" y="5116788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41012" y="3305534"/>
            <a:ext cx="2127100" cy="1049168"/>
            <a:chOff x="7641012" y="3305534"/>
            <a:chExt cx="2127100" cy="104916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641012" y="333903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23522" y="330553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812383" y="5071730"/>
            <a:ext cx="1405117" cy="1015663"/>
            <a:chOff x="7812383" y="5071730"/>
            <a:chExt cx="1405117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812383" y="5071730"/>
              <a:ext cx="14051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99614" y="5101738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3988" l="25827" r="4787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86" r="52893" b="24739"/>
          <a:stretch/>
        </p:blipFill>
        <p:spPr bwMode="auto">
          <a:xfrm>
            <a:off x="8545783" y="143005"/>
            <a:ext cx="2208944" cy="221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242576"/>
            <a:ext cx="6905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6" name="Group 5"/>
          <p:cNvGrpSpPr/>
          <p:nvPr/>
        </p:nvGrpSpPr>
        <p:grpSpPr>
          <a:xfrm>
            <a:off x="2092372" y="3132333"/>
            <a:ext cx="2127100" cy="1015663"/>
            <a:chOff x="2092372" y="3132333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2092372" y="3132333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18561" y="324005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23493" y="5135368"/>
            <a:ext cx="2127100" cy="1015663"/>
            <a:chOff x="1523493" y="5135368"/>
            <a:chExt cx="2127100" cy="101566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523493" y="5135368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81602" y="516408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75393" y="3277949"/>
            <a:ext cx="2127100" cy="1015663"/>
            <a:chOff x="7375393" y="3277949"/>
            <a:chExt cx="2127100" cy="1015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375393" y="3277949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771197" y="3327782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35118" y="5052764"/>
            <a:ext cx="2459985" cy="1039297"/>
            <a:chOff x="7135118" y="5052764"/>
            <a:chExt cx="2459985" cy="103929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135118" y="5076398"/>
              <a:ext cx="24599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95642" y="505276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78035" l="52441" r="73386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28" r="26926" b="25407"/>
          <a:stretch/>
        </p:blipFill>
        <p:spPr bwMode="auto">
          <a:xfrm>
            <a:off x="8310311" y="135636"/>
            <a:ext cx="2157573" cy="219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" y="-2027"/>
            <a:ext cx="12187489" cy="6862963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283178" y="271471"/>
            <a:ext cx="7156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đo góc của đồng hồ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...?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grpSp>
        <p:nvGrpSpPr>
          <p:cNvPr id="7" name="Group 6"/>
          <p:cNvGrpSpPr/>
          <p:nvPr/>
        </p:nvGrpSpPr>
        <p:grpSpPr>
          <a:xfrm>
            <a:off x="1713258" y="3155557"/>
            <a:ext cx="2127100" cy="1015663"/>
            <a:chOff x="1713258" y="3155557"/>
            <a:chExt cx="2127100" cy="101566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212D96-A716-5310-2D53-A99990A8A486}"/>
                </a:ext>
              </a:extLst>
            </p:cNvPr>
            <p:cNvSpPr txBox="1"/>
            <p:nvPr/>
          </p:nvSpPr>
          <p:spPr>
            <a:xfrm>
              <a:off x="1713258" y="3155557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13127" y="3251511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38883" y="5033474"/>
            <a:ext cx="2127100" cy="1025350"/>
            <a:chOff x="1738883" y="5033474"/>
            <a:chExt cx="2127100" cy="10253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82EA57-78B7-A5FC-696E-76843D5D6AB2}"/>
                </a:ext>
              </a:extLst>
            </p:cNvPr>
            <p:cNvSpPr txBox="1"/>
            <p:nvPr/>
          </p:nvSpPr>
          <p:spPr>
            <a:xfrm>
              <a:off x="1738883" y="5043161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17629" y="5033474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19341" y="3255932"/>
            <a:ext cx="2127100" cy="1017646"/>
            <a:chOff x="7519341" y="3255932"/>
            <a:chExt cx="2127100" cy="10176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DEDF9-D60D-CA8F-8136-DD53E455128F}"/>
                </a:ext>
              </a:extLst>
            </p:cNvPr>
            <p:cNvSpPr txBox="1"/>
            <p:nvPr/>
          </p:nvSpPr>
          <p:spPr>
            <a:xfrm>
              <a:off x="7519341" y="3257915"/>
              <a:ext cx="2127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440032" y="3255932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41242" y="4955318"/>
            <a:ext cx="1933451" cy="1015663"/>
            <a:chOff x="7441242" y="4955318"/>
            <a:chExt cx="1933451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0AD589-F338-4048-6B2C-EC2C7510BEE3}"/>
                </a:ext>
              </a:extLst>
            </p:cNvPr>
            <p:cNvSpPr txBox="1"/>
            <p:nvPr/>
          </p:nvSpPr>
          <p:spPr>
            <a:xfrm>
              <a:off x="7441242" y="4955318"/>
              <a:ext cx="19334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741954" y="5022706"/>
              <a:ext cx="12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385723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2000" b="1" i="0" u="none" strike="noStrike" kern="800" cap="none" spc="0" normalizeH="0" baseline="0" noProof="0" dirty="0">
                <a:ln w="22225">
                  <a:noFill/>
                </a:ln>
                <a:solidFill>
                  <a:srgbClr val="385723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41" name="Picture 24" descr="https://img.loigiaihay.com/picture/2023/0310/20_6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56" b="73410" l="80000" r="99528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40" b="23315"/>
          <a:stretch/>
        </p:blipFill>
        <p:spPr bwMode="auto">
          <a:xfrm>
            <a:off x="8365111" y="152491"/>
            <a:ext cx="2375428" cy="225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4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742795" y="1756195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1998674" y="1893838"/>
            <a:ext cx="9142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°, 90°, 120°, 180°.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795" y="129806"/>
            <a:ext cx="8474523" cy="17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28" y="1683325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 ơn các cháu rất nhiều! Các cháu thật giỏi!!!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745" y="1208176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54" y="1941942"/>
            <a:ext cx="4238775" cy="42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5292437" y="4029296"/>
            <a:ext cx="3948328" cy="309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698500" y="-582990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3947" y="521378"/>
            <a:ext cx="5189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微软雅黑 Light" panose="020B0502040204020203" pitchFamily="34" charset="-122"/>
                <a:cs typeface="+mn-cs"/>
              </a:rPr>
              <a:t>DẶN DÒ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729333" y="1704070"/>
            <a:ext cx="9398380" cy="281037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1985212" y="2184878"/>
            <a:ext cx="11849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 thành bài tập.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 bị bài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tiếp theo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78075BD-EBD4-40A5-B740-6CD0763C27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F7773C64-EA6C-43FE-9F81-3539DE2D0445}"/>
              </a:ext>
            </a:extLst>
          </p:cNvPr>
          <p:cNvGrpSpPr/>
          <p:nvPr/>
        </p:nvGrpSpPr>
        <p:grpSpPr>
          <a:xfrm>
            <a:off x="-720271" y="-495904"/>
            <a:ext cx="13589000" cy="8023980"/>
            <a:chOff x="-863600" y="-584200"/>
            <a:chExt cx="13335000" cy="7874000"/>
          </a:xfrm>
          <a:solidFill>
            <a:srgbClr val="E6E6E6"/>
          </a:soli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750B5433-D16D-4F51-BDD8-808E9DB0262E}"/>
                </a:ext>
              </a:extLst>
            </p:cNvPr>
            <p:cNvGrpSpPr/>
            <p:nvPr/>
          </p:nvGrpSpPr>
          <p:grpSpPr>
            <a:xfrm>
              <a:off x="-8636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id="{F8967190-370F-4CAE-ACBE-2AAED606EAD7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41CA0E2C-2D2C-4898-9E42-96259DE0F6A6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BFCD-014F-4D8B-9391-D731BF89EFB1}"/>
                </a:ext>
              </a:extLst>
            </p:cNvPr>
            <p:cNvGrpSpPr/>
            <p:nvPr/>
          </p:nvGrpSpPr>
          <p:grpSpPr>
            <a:xfrm>
              <a:off x="12306300" y="-584200"/>
              <a:ext cx="165100" cy="7874000"/>
              <a:chOff x="-863600" y="-584200"/>
              <a:chExt cx="165100" cy="7874000"/>
            </a:xfrm>
            <a:grpFill/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9762FE8C-4BD4-42A9-A0F1-7D0424B79FBB}"/>
                  </a:ext>
                </a:extLst>
              </p:cNvPr>
              <p:cNvSpPr/>
              <p:nvPr/>
            </p:nvSpPr>
            <p:spPr>
              <a:xfrm>
                <a:off x="-863600" y="-5842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3997588-ADD8-404B-A001-10D17D8466BC}"/>
                  </a:ext>
                </a:extLst>
              </p:cNvPr>
              <p:cNvSpPr/>
              <p:nvPr/>
            </p:nvSpPr>
            <p:spPr>
              <a:xfrm>
                <a:off x="-863600" y="7124700"/>
                <a:ext cx="165100" cy="165100"/>
              </a:xfrm>
              <a:prstGeom prst="ellipse">
                <a:avLst/>
              </a:prstGeom>
              <a:grp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D3E7FB0-7E35-467F-BEF5-98E1A161B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60344"/>
            <a:ext cx="12192000" cy="27976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B957523-FC27-41B6-9EC6-23330CCDA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5504" y="4838700"/>
            <a:ext cx="1449608" cy="19445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CB1B7-1794-4D8E-988C-CB40FCBC2F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6522"/>
            <a:ext cx="12192000" cy="6031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9C1ACC-5811-4F38-B51D-AAAA7BAD47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4" y="2264229"/>
            <a:ext cx="1316565" cy="12518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CC52D2-F1C2-4E74-AB8D-E83D3D9AA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16" y="4595558"/>
            <a:ext cx="1639329" cy="20447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D269F57-8316-43F6-B146-19A63AA7FC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58" y="3786529"/>
            <a:ext cx="1535321" cy="2476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3046" y="1247454"/>
            <a:ext cx="7010399" cy="3046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VF Valentine" panose="02000603000000000000" pitchFamily="2" charset="0"/>
                <a:ea typeface="UVF Valentine" panose="02000603000000000000" pitchFamily="2" charset="0"/>
                <a:cs typeface="+mn-cs"/>
              </a:rPr>
              <a:t>TẠM BIỆT CÁC EM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UVF Valentine" panose="02000603000000000000" pitchFamily="2" charset="0"/>
              <a:ea typeface="UVF Valentine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pic>
        <p:nvPicPr>
          <p:cNvPr id="1026" name="Picture 2" descr="Funny brown bear carto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148" l="3899" r="98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64" y="1699404"/>
            <a:ext cx="5069774" cy="576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ounded Rectangular Callout 31"/>
          <p:cNvSpPr/>
          <p:nvPr/>
        </p:nvSpPr>
        <p:spPr>
          <a:xfrm>
            <a:off x="5962944" y="465825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Bác chào các cháu,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Amplify" panose="02000000000000000000" pitchFamily="2" charset="0"/>
                <a:ea typeface="+mn-ea"/>
                <a:cs typeface="+mn-cs"/>
              </a:rPr>
              <a:t>Hôm nay, các con vật trong rừng tranh nhau thử sức các bài toán. Các cháu hãy giúp ta tìm ra những bài toán đúng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Amplif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4832234" y="1950497"/>
            <a:ext cx="5126182" cy="2268747"/>
          </a:xfrm>
          <a:prstGeom prst="wedgeRoundRectCallout">
            <a:avLst>
              <a:gd name="adj1" fmla="val -47788"/>
              <a:gd name="adj2" fmla="val 65441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HƯƠU CAO CỔ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5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89" y="1189703"/>
            <a:ext cx="6106860" cy="583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381000" y="5150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63" y="4858724"/>
            <a:ext cx="2092265" cy="199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82451"/>
              </p:ext>
            </p:extLst>
          </p:nvPr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A; cạnh AB, AD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002055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5755907"/>
            <a:ext cx="28850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92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439322" y="450966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B; cạnh BA, BC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1742173" y="2531444"/>
            <a:ext cx="0" cy="3753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2173" y="2569944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6</a:t>
              </a: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6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35969" y="497702"/>
            <a:ext cx="1184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C; cạnh CB, CD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038377" y="4187885"/>
            <a:ext cx="1517463" cy="25865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31376" y="2335353"/>
            <a:ext cx="3253339" cy="18525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364164" y="2783239"/>
            <a:ext cx="1828798" cy="1421088"/>
            <a:chOff x="12281836" y="1482030"/>
            <a:chExt cx="1116530" cy="1421088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281836" y="1579679"/>
              <a:ext cx="11165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90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1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67" y="103741"/>
            <a:ext cx="11764338" cy="6493164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65B42-D8CB-4072-BF05-C16EFFFEE474}"/>
              </a:ext>
            </a:extLst>
          </p:cNvPr>
          <p:cNvSpPr txBox="1"/>
          <p:nvPr/>
        </p:nvSpPr>
        <p:spPr>
          <a:xfrm>
            <a:off x="510476" y="352334"/>
            <a:ext cx="1184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số đo góc (theo mẫu)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dễ thương phim hoạt hình hươu cao cổ bé, công chúa.png - những người khác  png tải về - Miễn phí trong suốt Con Hươu Cao Cổ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25" y="2974140"/>
            <a:ext cx="4064504" cy="38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782" y="1309329"/>
            <a:ext cx="4217191" cy="5919831"/>
            <a:chOff x="929782" y="1309329"/>
            <a:chExt cx="4217191" cy="5919831"/>
          </a:xfrm>
        </p:grpSpPr>
        <p:pic>
          <p:nvPicPr>
            <p:cNvPr id="7204" name="Picture 36" descr="https://img.loigiaihay.com/picture/2023/0310/20_4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091" b="89474" l="160" r="25719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6"/>
            <a:stretch/>
          </p:blipFill>
          <p:spPr bwMode="auto">
            <a:xfrm>
              <a:off x="929782" y="1309329"/>
              <a:ext cx="4217191" cy="5919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03159" y="5614656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3535" y="2222529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27209" y="3837701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94498" y="5640663"/>
              <a:ext cx="519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4 Taviraj Black" panose="00000A00000000000000" pitchFamily="2" charset="-34"/>
                  <a:ea typeface="+mn-ea"/>
                  <a:cs typeface="#9Slide04 Taviraj Black" panose="00000A00000000000000" pitchFamily="2" charset="-34"/>
                </a:rPr>
                <a:t>D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6973" y="1862536"/>
          <a:ext cx="6617366" cy="2865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08683">
                  <a:extLst>
                    <a:ext uri="{9D8B030D-6E8A-4147-A177-3AD203B41FA5}">
                      <a16:colId xmlns:a16="http://schemas.microsoft.com/office/drawing/2014/main" val="2595004146"/>
                    </a:ext>
                  </a:extLst>
                </a:gridCol>
                <a:gridCol w="3308683">
                  <a:extLst>
                    <a:ext uri="{9D8B030D-6E8A-4147-A177-3AD203B41FA5}">
                      <a16:colId xmlns:a16="http://schemas.microsoft.com/office/drawing/2014/main" val="2960139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Số</a:t>
                      </a:r>
                      <a:r>
                        <a:rPr lang="vi-VN" sz="4400" baseline="0" dirty="0" smtClean="0"/>
                        <a:t> đo góc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8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400" dirty="0" smtClean="0"/>
                        <a:t>Góc</a:t>
                      </a:r>
                      <a:r>
                        <a:rPr lang="vi-VN" sz="4400" baseline="0" dirty="0" smtClean="0"/>
                        <a:t> đỉnh D; cạnh DA, DC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  <a:cs typeface="#9Slide04 Taviraj Black" panose="00000A00000000000000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879942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 flipV="1">
            <a:off x="3619678" y="3486256"/>
            <a:ext cx="1356799" cy="22682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471" y="5742174"/>
            <a:ext cx="3005991" cy="168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9124224" y="2744300"/>
            <a:ext cx="2225943" cy="2763277"/>
            <a:chOff x="12088032" y="1482030"/>
            <a:chExt cx="1116530" cy="2763277"/>
          </a:xfrm>
        </p:grpSpPr>
        <p:sp>
          <p:nvSpPr>
            <p:cNvPr id="29" name="TextBox 28"/>
            <p:cNvSpPr txBox="1"/>
            <p:nvPr/>
          </p:nvSpPr>
          <p:spPr>
            <a:xfrm>
              <a:off x="13006347" y="1482030"/>
              <a:ext cx="127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800" cap="none" spc="0" normalizeH="0" baseline="0" noProof="0" dirty="0">
                  <a:ln w="22225"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o</a:t>
              </a:r>
              <a:endParaRPr kumimoji="0" lang="en-US" sz="44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088032" y="1690762"/>
              <a:ext cx="1116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800" cap="none" spc="0" normalizeH="0" baseline="0" noProof="0" dirty="0" smtClean="0">
                  <a:ln w="22225">
                    <a:noFill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  <a:cs typeface="+mn-cs"/>
                </a:rPr>
                <a:t>120</a:t>
              </a:r>
              <a:endParaRPr kumimoji="0" lang="en-US" sz="8000" b="1" i="0" u="none" strike="noStrike" kern="800" cap="none" spc="0" normalizeH="0" baseline="0" noProof="0" dirty="0">
                <a:ln w="22225"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2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5419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61884" y="1989826"/>
            <a:ext cx="5642053" cy="2268747"/>
          </a:xfrm>
          <a:prstGeom prst="wedgeRoundRectCallout">
            <a:avLst>
              <a:gd name="adj1" fmla="val 60965"/>
              <a:gd name="adj2" fmla="val 36405"/>
              <a:gd name="adj3" fmla="val 16667"/>
            </a:avLst>
          </a:prstGeom>
          <a:solidFill>
            <a:srgbClr val="FFE1E7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Taviraj Black" panose="00000A00000000000000" pitchFamily="2" charset="-34"/>
                <a:ea typeface="+mn-ea"/>
                <a:cs typeface="#9Slide04 Taviraj Black" panose="00000A00000000000000" pitchFamily="2" charset="-34"/>
              </a:rPr>
              <a:t>THỬ THÁCH CHÚ CHIM 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Taviraj Black" panose="00000A00000000000000" pitchFamily="2" charset="-34"/>
              <a:ea typeface="+mn-ea"/>
              <a:cs typeface="#9Slide04 Taviraj Black" panose="00000A00000000000000" pitchFamily="2" charset="-34"/>
            </a:endParaRPr>
          </a:p>
        </p:txBody>
      </p:sp>
      <p:pic>
        <p:nvPicPr>
          <p:cNvPr id="6" name="Picture 3" descr="Chim phim Hoạt hình Clip nghệ thuật - con chim png tải về - Miễn phí trong  suốt Con Chim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3" l="0" r="98889">
                        <a14:foregroundMark x1="30333" y1="31667" x2="30333" y2="31667"/>
                        <a14:foregroundMark x1="29778" y1="35667" x2="29778" y2="35667"/>
                        <a14:foregroundMark x1="18222" y1="38556" x2="18222" y2="38556"/>
                        <a14:foregroundMark x1="14556" y1="41556" x2="14556" y2="41556"/>
                        <a14:foregroundMark x1="44778" y1="65778" x2="44778" y2="65778"/>
                        <a14:foregroundMark x1="42000" y1="58667" x2="42778" y2="58667"/>
                        <a14:foregroundMark x1="49222" y1="66000" x2="49222" y2="66000"/>
                        <a14:foregroundMark x1="35222" y1="58444" x2="35222" y2="58444"/>
                        <a14:foregroundMark x1="42000" y1="60889" x2="42000" y2="60889"/>
                        <a14:foregroundMark x1="43222" y1="61333" x2="43222" y2="61333"/>
                        <a14:foregroundMark x1="46778" y1="62111" x2="46778" y2="62111"/>
                        <a14:foregroundMark x1="48667" y1="62778" x2="48667" y2="62778"/>
                        <a14:foregroundMark x1="42111" y1="64778" x2="42111" y2="64778"/>
                        <a14:foregroundMark x1="41556" y1="65000" x2="41556" y2="65000"/>
                        <a14:foregroundMark x1="40778" y1="65000" x2="40778" y2="65000"/>
                        <a14:foregroundMark x1="39889" y1="62111" x2="39889" y2="62111"/>
                        <a14:foregroundMark x1="39889" y1="62111" x2="39889" y2="62111"/>
                        <a14:foregroundMark x1="39889" y1="61667" x2="39889" y2="61667"/>
                        <a14:foregroundMark x1="39889" y1="61667" x2="40889" y2="61556"/>
                        <a14:foregroundMark x1="44333" y1="61111" x2="44333" y2="61111"/>
                        <a14:foregroundMark x1="33667" y1="31000" x2="33667" y2="31000"/>
                        <a14:foregroundMark x1="13444" y1="42000" x2="13444" y2="42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44" y="2599403"/>
            <a:ext cx="39243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7000">
              <a:srgbClr val="91BE1E"/>
            </a:gs>
            <a:gs pos="100000">
              <a:srgbClr val="00B050"/>
            </a:gs>
          </a:gsLst>
          <a:lin ang="2700000" scaled="0"/>
        </a:gradFill>
        <a:ln w="19050">
          <a:solidFill>
            <a:schemeClr val="bg1"/>
          </a:solidFill>
        </a:ln>
      </a:spPr>
      <a:bodyPr rtlCol="0" anchor="ctr"/>
      <a:lstStyle>
        <a:defPPr algn="ctr">
          <a:defRPr sz="2400" dirty="0">
            <a:latin typeface="思源黑体 Bold" panose="020B0800000000000000" pitchFamily="34" charset="-122"/>
            <a:ea typeface="思源黑体 Bold" panose="020B08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587</Words>
  <Application>Microsoft Office PowerPoint</Application>
  <PresentationFormat>Widescreen</PresentationFormat>
  <Paragraphs>115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Arial</vt:lpstr>
      <vt:lpstr>等线</vt:lpstr>
      <vt:lpstr>#9Slide03 BoosterNextFYBlack</vt:lpstr>
      <vt:lpstr>Wingdings</vt:lpstr>
      <vt:lpstr>UTM Avo</vt:lpstr>
      <vt:lpstr>#9Slide07 Brankovic</vt:lpstr>
      <vt:lpstr>#9Slide04 Taviraj Black</vt:lpstr>
      <vt:lpstr>#9Slide03 Comfortaa Light</vt:lpstr>
      <vt:lpstr>等线 Light</vt:lpstr>
      <vt:lpstr>微软雅黑</vt:lpstr>
      <vt:lpstr>Calibri</vt:lpstr>
      <vt:lpstr>#9Slide07 HoneyCream</vt:lpstr>
      <vt:lpstr>UTM Seagull</vt:lpstr>
      <vt:lpstr>UVF Valentine</vt:lpstr>
      <vt:lpstr>UTM Cookies</vt:lpstr>
      <vt:lpstr>#9Slide05 Amplify</vt:lpstr>
      <vt:lpstr>微软雅黑 Light</vt:lpstr>
      <vt:lpstr>Times New Roman</vt:lpstr>
      <vt:lpstr>Cambria</vt:lpstr>
      <vt:lpstr>方正少儿简体</vt:lpstr>
      <vt:lpstr>Calibri Light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16</cp:revision>
  <dcterms:created xsi:type="dcterms:W3CDTF">2023-07-18T13:19:23Z</dcterms:created>
  <dcterms:modified xsi:type="dcterms:W3CDTF">2023-08-29T02:27:11Z</dcterms:modified>
  <cp:contentStatus/>
</cp:coreProperties>
</file>