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75" r:id="rId4"/>
    <p:sldId id="262" r:id="rId5"/>
    <p:sldId id="277" r:id="rId6"/>
    <p:sldId id="278" r:id="rId7"/>
    <p:sldId id="279" r:id="rId8"/>
    <p:sldId id="280" r:id="rId9"/>
    <p:sldId id="281" r:id="rId10"/>
    <p:sldId id="298"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680" autoAdjust="0"/>
  </p:normalViewPr>
  <p:slideViewPr>
    <p:cSldViewPr snapToGrid="0">
      <p:cViewPr varScale="1">
        <p:scale>
          <a:sx n="60" d="100"/>
          <a:sy n="60" d="100"/>
        </p:scale>
        <p:origin x="10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8180E-1D5E-4E56-8A32-0039D3E7606F}" type="datetimeFigureOut">
              <a:rPr lang="en-US" smtClean="0"/>
              <a:t>03/04/2026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3E6F6-612A-4638-8954-0644BF70120B}" type="slidenum">
              <a:rPr lang="en-US" smtClean="0"/>
              <a:t>‹#›</a:t>
            </a:fld>
            <a:endParaRPr lang="en-US"/>
          </a:p>
        </p:txBody>
      </p:sp>
    </p:spTree>
    <p:extLst>
      <p:ext uri="{BB962C8B-B14F-4D97-AF65-F5344CB8AC3E}">
        <p14:creationId xmlns:p14="http://schemas.microsoft.com/office/powerpoint/2010/main" val="425285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i="1" dirty="0">
                <a:effectLst/>
                <a:latin typeface="Times New Roman" panose="02020603050405020304" pitchFamily="18" charset="0"/>
                <a:ea typeface="Calibri" panose="020F0502020204030204" pitchFamily="34" charset="0"/>
              </a:rPr>
              <a:t>Biết ơn chị Võ Thị Sáu là một bài hát được viết để tưởng nhớ và biết ơn chị Võ Thị Sáu - nữ du kích vùng đất đỏ anh dũng. Chị đã tham gia chiến đấu và hy sinh cho mùa xuân của đất nước. Là thế hệ trẻ, chúng ta cần có nhiều hoạt động thiết thực thể hiện lòng biết ơn đối với người có công với đất nước. Bài học nói và nghe: Đền ơn đáp nghĩa sẽ giúp chúng ta thể hiện được những suy nghĩ, trải nghiệm của bản thân về hoạt động này.</a:t>
            </a:r>
            <a:endParaRPr lang="en-US" dirty="0"/>
          </a:p>
        </p:txBody>
      </p:sp>
      <p:sp>
        <p:nvSpPr>
          <p:cNvPr id="4" name="Slide Number Placeholder 3"/>
          <p:cNvSpPr>
            <a:spLocks noGrp="1"/>
          </p:cNvSpPr>
          <p:nvPr>
            <p:ph type="sldNum" sz="quarter" idx="5"/>
          </p:nvPr>
        </p:nvSpPr>
        <p:spPr/>
        <p:txBody>
          <a:bodyPr/>
          <a:lstStyle/>
          <a:p>
            <a:fld id="{5B33E6F6-612A-4638-8954-0644BF70120B}" type="slidenum">
              <a:rPr lang="en-US" smtClean="0"/>
              <a:t>1</a:t>
            </a:fld>
            <a:endParaRPr lang="en-US"/>
          </a:p>
        </p:txBody>
      </p:sp>
    </p:spTree>
    <p:extLst>
      <p:ext uri="{BB962C8B-B14F-4D97-AF65-F5344CB8AC3E}">
        <p14:creationId xmlns:p14="http://schemas.microsoft.com/office/powerpoint/2010/main" val="41836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F31137-FE0F-7BD8-22B7-40BD36E11A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F3AAD73-1E4B-35A7-0708-67D48486A2E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3D3A2D4E-A4E1-F016-C088-96ED77FAF620}"/>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5" name="Chỗ dành sẵn cho Chân trang 4">
            <a:extLst>
              <a:ext uri="{FF2B5EF4-FFF2-40B4-BE49-F238E27FC236}">
                <a16:creationId xmlns:a16="http://schemas.microsoft.com/office/drawing/2014/main" id="{4806C96F-ACE3-A038-E8CB-2B6B347620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DFA3F7D-5AAE-4C7F-A2BF-785EFE699439}"/>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3005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9B2AAD-5B62-0E92-90CD-7C7A1939E52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2C09A17-ED22-ED9B-4245-F06769D8EC7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4E91A66-3860-5D73-6757-01146BF377CF}"/>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5" name="Chỗ dành sẵn cho Chân trang 4">
            <a:extLst>
              <a:ext uri="{FF2B5EF4-FFF2-40B4-BE49-F238E27FC236}">
                <a16:creationId xmlns:a16="http://schemas.microsoft.com/office/drawing/2014/main" id="{AAEF1D94-DE90-CB14-CB51-ED6BD120A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A3608C5-2860-407F-BD68-742789374214}"/>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368316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65AEC88-36C6-8798-55CE-C1E442E78428}"/>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2334AE6-7BE3-0406-92C5-315AEC026B7A}"/>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08D6EAD-C113-2DB1-9BDC-40DE16532EA0}"/>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5" name="Chỗ dành sẵn cho Chân trang 4">
            <a:extLst>
              <a:ext uri="{FF2B5EF4-FFF2-40B4-BE49-F238E27FC236}">
                <a16:creationId xmlns:a16="http://schemas.microsoft.com/office/drawing/2014/main" id="{3574E309-5E2B-A803-06E0-D508F837B9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156A40BA-F377-0F52-4BAA-FB7F55EFEFA5}"/>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3466206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819A-F751-6A84-F80E-552175E4E8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EC6F6C-2A8B-095D-DED6-F398393B08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60DE2-0264-D6F7-8E84-1C02C9A0288E}"/>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5" name="Footer Placeholder 4">
            <a:extLst>
              <a:ext uri="{FF2B5EF4-FFF2-40B4-BE49-F238E27FC236}">
                <a16:creationId xmlns:a16="http://schemas.microsoft.com/office/drawing/2014/main" id="{5DE511B0-9DE4-15C0-BB75-8E30A94153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3EDAC6-88E4-06D5-9AB8-CB6886C7BD1B}"/>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0816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6450-6FBF-9424-4EC6-1B90AFC581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EF86C60-91C7-CF4E-FF67-14BE8D69D6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F62D6-EA96-640D-23D3-789040EB2AB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5" name="Footer Placeholder 4">
            <a:extLst>
              <a:ext uri="{FF2B5EF4-FFF2-40B4-BE49-F238E27FC236}">
                <a16:creationId xmlns:a16="http://schemas.microsoft.com/office/drawing/2014/main" id="{7D51453C-943A-38B1-CEF9-7510432DBF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89B253-51CE-A31B-C9AF-6C73A1388BC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47246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19CB-55A0-3D81-14A8-8B401FF835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DCF83-95D9-C0AA-5CC8-54EA24697B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13D78-1412-1E0C-0D14-8EA5750227D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5" name="Footer Placeholder 4">
            <a:extLst>
              <a:ext uri="{FF2B5EF4-FFF2-40B4-BE49-F238E27FC236}">
                <a16:creationId xmlns:a16="http://schemas.microsoft.com/office/drawing/2014/main" id="{22A939A1-98CF-C735-D0FD-F26D1920B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4FD1E9-8C8A-27BA-3668-4A1E752412B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41895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24F9-9EE8-A985-F641-5AB2F9714A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892B4F-041D-5C4D-ADB2-ABACCDB4C2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426D6-0142-709B-9C5B-C82DD5CDEF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69F23-709F-F94C-07CD-CD56483798DC}"/>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6" name="Footer Placeholder 5">
            <a:extLst>
              <a:ext uri="{FF2B5EF4-FFF2-40B4-BE49-F238E27FC236}">
                <a16:creationId xmlns:a16="http://schemas.microsoft.com/office/drawing/2014/main" id="{85121B0B-4B36-AD4B-89E5-66BDBE0ECC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BE474F-F3A2-D2CB-1CB6-0E1C9070980F}"/>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96480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6472-C4E3-41FE-7BA6-2BE0D43497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A1A42EC-828E-1B0F-BBC1-4D760C60E3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871D5-15BC-095D-A706-6C5BC210380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4DDF4C-3539-F132-47CE-307A7C48F2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BDD779-5416-C6EA-F392-300CE318439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4F4D5-AC7E-7FEA-231E-CBDFBA08E3C8}"/>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8" name="Footer Placeholder 7">
            <a:extLst>
              <a:ext uri="{FF2B5EF4-FFF2-40B4-BE49-F238E27FC236}">
                <a16:creationId xmlns:a16="http://schemas.microsoft.com/office/drawing/2014/main" id="{E2F89613-8810-FF04-56E7-CA44809CD9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83D80-96AB-1373-A7C5-38E5CEA71647}"/>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905214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8BE8-7B75-7022-7174-E62F3CFA9B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2EB32-FA70-2817-6CD9-69C4286F691B}"/>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4" name="Footer Placeholder 3">
            <a:extLst>
              <a:ext uri="{FF2B5EF4-FFF2-40B4-BE49-F238E27FC236}">
                <a16:creationId xmlns:a16="http://schemas.microsoft.com/office/drawing/2014/main" id="{46C50A4B-DF6B-F2B4-B471-E2E6D802D5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AE6B6D-45E4-9A51-F422-5184D5F86A25}"/>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425796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AFC04-5312-D9AB-0D02-0C958ADC630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3" name="Footer Placeholder 2">
            <a:extLst>
              <a:ext uri="{FF2B5EF4-FFF2-40B4-BE49-F238E27FC236}">
                <a16:creationId xmlns:a16="http://schemas.microsoft.com/office/drawing/2014/main" id="{F55ADA1B-370A-578F-2F88-5F98D9A4F9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71877D8-DC78-B2EC-0315-20970C2A25A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797095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BB3D-95CE-61A3-368E-6325CA4596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911AFC-B183-3AEB-EE46-54D924097D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36A70-9422-3FCC-2AE0-3A22608476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ECA86-4467-A543-14F0-7AB7749AD4C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6" name="Footer Placeholder 5">
            <a:extLst>
              <a:ext uri="{FF2B5EF4-FFF2-40B4-BE49-F238E27FC236}">
                <a16:creationId xmlns:a16="http://schemas.microsoft.com/office/drawing/2014/main" id="{8EF00E2F-F76B-72A5-DEA3-4542B68DD1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022071-5BFD-0C54-1B4E-BCA1FE21EB01}"/>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2896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57D4B8F-9492-3392-C728-86258B1466B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6E8B32E-1E49-4D80-6D50-C8C99E051C2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6A240B1-F5D8-4B8A-DE85-5A7D92FCF97B}"/>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5" name="Chỗ dành sẵn cho Chân trang 4">
            <a:extLst>
              <a:ext uri="{FF2B5EF4-FFF2-40B4-BE49-F238E27FC236}">
                <a16:creationId xmlns:a16="http://schemas.microsoft.com/office/drawing/2014/main" id="{0B6AB215-2AA8-67B1-1AC5-4C46DCB34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10682A7-945A-F738-8818-30EFA8E47B10}"/>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3556232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879E-7F60-5241-8295-9AC5730779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7D6FA0-12C7-4102-A9BB-483D02DBD67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FDD3C-F3E9-EBB6-5D05-7AEB4D6C41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4F877-2DF3-F381-1284-83C32F99AA94}"/>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6" name="Footer Placeholder 5">
            <a:extLst>
              <a:ext uri="{FF2B5EF4-FFF2-40B4-BE49-F238E27FC236}">
                <a16:creationId xmlns:a16="http://schemas.microsoft.com/office/drawing/2014/main" id="{576EF828-DA9F-96E9-B0DD-F09E13B09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8FCC96-2FB3-6F52-A46F-6B5784DC6A59}"/>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667233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B6BE-CD90-DCB4-BA35-EA80D3AD56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373307-F8D3-8304-73B9-88D66277EC5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8A86F-EF11-BDD5-0AA0-F01E44F2395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5" name="Footer Placeholder 4">
            <a:extLst>
              <a:ext uri="{FF2B5EF4-FFF2-40B4-BE49-F238E27FC236}">
                <a16:creationId xmlns:a16="http://schemas.microsoft.com/office/drawing/2014/main" id="{859572BC-0FAF-2512-EB51-B36326607F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4E6B1-E48C-C599-1022-48F59D7DAD9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73084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67E65-AC54-32C1-2127-C7A22845812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62E48D-0327-F839-B370-3FA578C163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52130-79F8-E6E4-F1E5-C6849FCE8225}"/>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03/04/2026</a:t>
            </a:fld>
            <a:endParaRPr lang="en-US"/>
          </a:p>
        </p:txBody>
      </p:sp>
      <p:sp>
        <p:nvSpPr>
          <p:cNvPr id="5" name="Footer Placeholder 4">
            <a:extLst>
              <a:ext uri="{FF2B5EF4-FFF2-40B4-BE49-F238E27FC236}">
                <a16:creationId xmlns:a16="http://schemas.microsoft.com/office/drawing/2014/main" id="{B21FBCAF-02D2-6095-E500-7AC310A41F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2A3591-CFDE-94A1-A279-68C575081B74}"/>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72297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4C1697-6832-361E-77EA-21CDFA83DC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8EDFAC2-B4FF-1830-B39C-556B392AFD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89DB59A-032D-82DB-78EE-513A02D2D712}"/>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5" name="Chỗ dành sẵn cho Chân trang 4">
            <a:extLst>
              <a:ext uri="{FF2B5EF4-FFF2-40B4-BE49-F238E27FC236}">
                <a16:creationId xmlns:a16="http://schemas.microsoft.com/office/drawing/2014/main" id="{2A45F9D2-0CEA-7E49-F734-E3FA950298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9ABCECD6-F85B-39AF-C93F-8594A85C60D1}"/>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94749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C526AF-7153-A85F-F4A8-AD845F14E4F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3669025-3D11-5135-E166-293904090C36}"/>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4130182-4410-2DCB-0539-A448FE33D087}"/>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16D33C2-1EF0-850A-52EE-00C450D333CB}"/>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6" name="Chỗ dành sẵn cho Chân trang 5">
            <a:extLst>
              <a:ext uri="{FF2B5EF4-FFF2-40B4-BE49-F238E27FC236}">
                <a16:creationId xmlns:a16="http://schemas.microsoft.com/office/drawing/2014/main" id="{1318A406-4BAC-EF14-BBA8-F2E10208FD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79F1590E-B7B6-5EA5-D15A-4B9CB76A84BB}"/>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375014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0EFD5D-002E-4215-FD31-24DB1D1E8383}"/>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2B225FF-4CBF-E5B1-3239-E2DFF2AC86E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8010D2E-F592-D4B1-87C6-5900D0AE7EE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48A336B3-5A0A-9CEA-688B-BCA887BBA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7F2FEF-9ADA-D01D-DDE9-A950773331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CAE71A6-1296-DFC4-A80C-80856FE877F6}"/>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8" name="Chỗ dành sẵn cho Chân trang 7">
            <a:extLst>
              <a:ext uri="{FF2B5EF4-FFF2-40B4-BE49-F238E27FC236}">
                <a16:creationId xmlns:a16="http://schemas.microsoft.com/office/drawing/2014/main" id="{1C67DF08-4B87-7B24-CC2E-4ED1C13356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63E98B26-F31B-6A54-320D-3020DF471D3C}"/>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363795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086EF1-F6BC-BE8E-4B97-82A887111A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7D32F80-39A8-B257-3D86-B1E6F034D3DD}"/>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4" name="Chỗ dành sẵn cho Chân trang 3">
            <a:extLst>
              <a:ext uri="{FF2B5EF4-FFF2-40B4-BE49-F238E27FC236}">
                <a16:creationId xmlns:a16="http://schemas.microsoft.com/office/drawing/2014/main" id="{6FCA86AD-7E56-BB8E-D66F-42A34D81B1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7314AEDC-2912-BDB8-3E08-38229C6116E6}"/>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113882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6149CFB-36B1-DFF0-B798-CEC8D5457D63}"/>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3" name="Chỗ dành sẵn cho Chân trang 2">
            <a:extLst>
              <a:ext uri="{FF2B5EF4-FFF2-40B4-BE49-F238E27FC236}">
                <a16:creationId xmlns:a16="http://schemas.microsoft.com/office/drawing/2014/main" id="{C2FD3553-91EB-BB4B-D9EF-0CE84B973E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59F95EF1-270F-B677-8BDD-45BB76B7AD8D}"/>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280196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6E645-2204-304D-9016-28A9F8AFC5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A739336-7A37-7922-83EB-55590C4E391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128B1AB-5CB7-A283-03EB-261A04904E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7EF0112-F707-9B2A-A45B-B2ECB9398079}"/>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6" name="Chỗ dành sẵn cho Chân trang 5">
            <a:extLst>
              <a:ext uri="{FF2B5EF4-FFF2-40B4-BE49-F238E27FC236}">
                <a16:creationId xmlns:a16="http://schemas.microsoft.com/office/drawing/2014/main" id="{25C50722-4C73-D73D-E7B3-12CF99284E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D8C2B461-A68A-DE2B-9017-000F34240CAF}"/>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218409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FA5105-6EC0-F69D-FD7A-7AE336CF0D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23CEE00-A7AF-777E-6863-3D203D36132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54E6F5F-EB52-398A-3059-1D1267B1F8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FFDB5FD-D795-4C82-DF5C-AAC18B1D7751}"/>
              </a:ext>
            </a:extLst>
          </p:cNvPr>
          <p:cNvSpPr>
            <a:spLocks noGrp="1"/>
          </p:cNvSpPr>
          <p:nvPr>
            <p:ph type="dt" sz="half" idx="10"/>
          </p:nvPr>
        </p:nvSpPr>
        <p:spPr>
          <a:xfrm>
            <a:off x="838200" y="6356350"/>
            <a:ext cx="2743200" cy="365125"/>
          </a:xfrm>
          <a:prstGeom prst="rect">
            <a:avLst/>
          </a:prstGeom>
        </p:spPr>
        <p:txBody>
          <a:bodyPr/>
          <a:lstStyle/>
          <a:p>
            <a:fld id="{76FED115-9B7E-4B01-9BF4-11647DC38307}" type="datetimeFigureOut">
              <a:rPr lang="en-US" smtClean="0"/>
              <a:t>03/04/2026</a:t>
            </a:fld>
            <a:endParaRPr lang="en-US"/>
          </a:p>
        </p:txBody>
      </p:sp>
      <p:sp>
        <p:nvSpPr>
          <p:cNvPr id="6" name="Chỗ dành sẵn cho Chân trang 5">
            <a:extLst>
              <a:ext uri="{FF2B5EF4-FFF2-40B4-BE49-F238E27FC236}">
                <a16:creationId xmlns:a16="http://schemas.microsoft.com/office/drawing/2014/main" id="{8DD007E5-AE77-3F59-143F-259533927B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C6EB28B9-1F9E-7FBB-1F52-9D49346E6C3A}"/>
              </a:ext>
            </a:extLst>
          </p:cNvPr>
          <p:cNvSpPr>
            <a:spLocks noGrp="1"/>
          </p:cNvSpPr>
          <p:nvPr>
            <p:ph type="sldNum" sz="quarter" idx="12"/>
          </p:nvPr>
        </p:nvSpPr>
        <p:spPr>
          <a:xfrm>
            <a:off x="8610600" y="6356350"/>
            <a:ext cx="2743200" cy="365125"/>
          </a:xfrm>
          <a:prstGeom prst="rect">
            <a:avLst/>
          </a:prstGeom>
        </p:spPr>
        <p:txBody>
          <a:bodyPr/>
          <a:lstStyle/>
          <a:p>
            <a:fld id="{7E6F13FB-7293-4126-A0D9-258280A8EE0D}" type="slidenum">
              <a:rPr lang="en-US" smtClean="0"/>
              <a:t>‹#›</a:t>
            </a:fld>
            <a:endParaRPr lang="en-US"/>
          </a:p>
        </p:txBody>
      </p:sp>
    </p:spTree>
    <p:extLst>
      <p:ext uri="{BB962C8B-B14F-4D97-AF65-F5344CB8AC3E}">
        <p14:creationId xmlns:p14="http://schemas.microsoft.com/office/powerpoint/2010/main" val="376521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E6867503-8E2A-CF0C-5091-5A84C7CB87E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5737" y="102116"/>
            <a:ext cx="1561145" cy="1561145"/>
          </a:xfrm>
          <a:prstGeom prst="rect">
            <a:avLst/>
          </a:prstGeom>
        </p:spPr>
      </p:pic>
    </p:spTree>
    <p:extLst>
      <p:ext uri="{BB962C8B-B14F-4D97-AF65-F5344CB8AC3E}">
        <p14:creationId xmlns:p14="http://schemas.microsoft.com/office/powerpoint/2010/main" val="256484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56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BC2CB0-CDCF-5FF1-84B8-8C8F6E922085}"/>
              </a:ext>
            </a:extLst>
          </p:cNvPr>
          <p:cNvPicPr>
            <a:picLocks noChangeAspect="1"/>
          </p:cNvPicPr>
          <p:nvPr/>
        </p:nvPicPr>
        <p:blipFill>
          <a:blip r:embed="rId4"/>
          <a:stretch>
            <a:fillRect/>
          </a:stretch>
        </p:blipFill>
        <p:spPr>
          <a:xfrm>
            <a:off x="3985633" y="212169"/>
            <a:ext cx="4365114" cy="1572904"/>
          </a:xfrm>
          <a:prstGeom prst="rect">
            <a:avLst/>
          </a:prstGeom>
        </p:spPr>
      </p:pic>
      <p:pic>
        <p:nvPicPr>
          <p:cNvPr id="3" name="Picture 2">
            <a:extLst>
              <a:ext uri="{FF2B5EF4-FFF2-40B4-BE49-F238E27FC236}">
                <a16:creationId xmlns:a16="http://schemas.microsoft.com/office/drawing/2014/main" id="{5971254F-F5C2-42B2-8ECE-54D923DA496C}"/>
              </a:ext>
            </a:extLst>
          </p:cNvPr>
          <p:cNvPicPr>
            <a:picLocks noChangeAspect="1"/>
          </p:cNvPicPr>
          <p:nvPr/>
        </p:nvPicPr>
        <p:blipFill>
          <a:blip r:embed="rId5"/>
          <a:stretch>
            <a:fillRect/>
          </a:stretch>
        </p:blipFill>
        <p:spPr>
          <a:xfrm>
            <a:off x="818970" y="1797915"/>
            <a:ext cx="10626249" cy="1938696"/>
          </a:xfrm>
          <a:prstGeom prst="rect">
            <a:avLst/>
          </a:prstGeom>
        </p:spPr>
      </p:pic>
    </p:spTree>
    <p:extLst>
      <p:ext uri="{BB962C8B-B14F-4D97-AF65-F5344CB8AC3E}">
        <p14:creationId xmlns:p14="http://schemas.microsoft.com/office/powerpoint/2010/main" val="220792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A2F746-D27A-7586-EBA8-BA33ECEFBD88}"/>
              </a:ext>
            </a:extLst>
          </p:cNvPr>
          <p:cNvPicPr>
            <a:picLocks noChangeAspect="1"/>
          </p:cNvPicPr>
          <p:nvPr/>
        </p:nvPicPr>
        <p:blipFill>
          <a:blip r:embed="rId3"/>
          <a:stretch>
            <a:fillRect/>
          </a:stretch>
        </p:blipFill>
        <p:spPr>
          <a:xfrm>
            <a:off x="347142" y="1222093"/>
            <a:ext cx="7620660" cy="3572566"/>
          </a:xfrm>
          <a:prstGeom prst="rect">
            <a:avLst/>
          </a:prstGeom>
        </p:spPr>
      </p:pic>
    </p:spTree>
    <p:extLst>
      <p:ext uri="{BB962C8B-B14F-4D97-AF65-F5344CB8AC3E}">
        <p14:creationId xmlns:p14="http://schemas.microsoft.com/office/powerpoint/2010/main" val="2747702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4D7B60DA-E9FD-8DCC-7CB8-90764989CB10}"/>
              </a:ext>
            </a:extLst>
          </p:cNvPr>
          <p:cNvSpPr/>
          <p:nvPr/>
        </p:nvSpPr>
        <p:spPr>
          <a:xfrm>
            <a:off x="829994" y="675249"/>
            <a:ext cx="10564837" cy="5711483"/>
          </a:xfrm>
          <a:prstGeom prst="roundRect">
            <a:avLst/>
          </a:prstGeom>
          <a:solidFill>
            <a:schemeClr val="bg1"/>
          </a:solidFill>
          <a:ln w="76200">
            <a:solidFill>
              <a:srgbClr val="FF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5">
            <a:extLst>
              <a:ext uri="{FF2B5EF4-FFF2-40B4-BE49-F238E27FC236}">
                <a16:creationId xmlns:a16="http://schemas.microsoft.com/office/drawing/2014/main" id="{4E4242F9-5B37-8F51-03E6-91248956FD22}"/>
              </a:ext>
            </a:extLst>
          </p:cNvPr>
          <p:cNvSpPr txBox="1"/>
          <p:nvPr/>
        </p:nvSpPr>
        <p:spPr>
          <a:xfrm>
            <a:off x="989674" y="1406740"/>
            <a:ext cx="8142294" cy="3785652"/>
          </a:xfrm>
          <a:prstGeom prst="rect">
            <a:avLst/>
          </a:prstGeom>
          <a:noFill/>
        </p:spPr>
        <p:txBody>
          <a:bodyPr wrap="square">
            <a:spAutoFit/>
          </a:bodyPr>
          <a:lstStyle/>
          <a:p>
            <a:pPr lvl="0" algn="ctr"/>
            <a:r>
              <a:rPr lang="vi-VN" sz="6000" b="1" dirty="0">
                <a:solidFill>
                  <a:srgbClr val="0070C0"/>
                </a:solidFill>
                <a:latin typeface="Calibri" panose="020F0502020204030204" pitchFamily="34" charset="0"/>
                <a:cs typeface="Calibri" panose="020F0502020204030204" pitchFamily="34" charset="0"/>
              </a:rPr>
              <a:t>Yêu cầu: </a:t>
            </a:r>
            <a:r>
              <a:rPr lang="vi-VN" sz="6000" dirty="0">
                <a:solidFill>
                  <a:srgbClr val="0070C0"/>
                </a:solidFill>
                <a:latin typeface="Calibri" panose="020F0502020204030204" pitchFamily="34" charset="0"/>
                <a:cs typeface="Calibri" panose="020F0502020204030204" pitchFamily="34" charset="0"/>
              </a:rPr>
              <a:t>Giới thiệu về một hoạt động đền ơn đáp nghĩa người có công với đất nước.</a:t>
            </a:r>
            <a:endParaRPr kumimoji="0" lang="en-US" sz="6000" i="0" u="none" strike="noStrike" kern="1200" cap="none" spc="0" normalizeH="0" baseline="0" noProof="0" dirty="0">
              <a:ln>
                <a:noFill/>
              </a:ln>
              <a:solidFill>
                <a:srgbClr val="0070C0"/>
              </a:solidFill>
              <a:effectLst/>
              <a:uLnTx/>
              <a:uFillTx/>
              <a:latin typeface="UTM Duepuntozero" panose="02040603050506020204" pitchFamily="18" charset="0"/>
              <a:cs typeface="Calibri" panose="020F0502020204030204" pitchFamily="34" charset="0"/>
            </a:endParaRPr>
          </a:p>
        </p:txBody>
      </p:sp>
      <p:pic>
        <p:nvPicPr>
          <p:cNvPr id="2" name="Hình ảnh 18" descr="Ảnh có chứa mẫu họa&#10;&#10;Mô tả được tạo tự động">
            <a:extLst>
              <a:ext uri="{FF2B5EF4-FFF2-40B4-BE49-F238E27FC236}">
                <a16:creationId xmlns:a16="http://schemas.microsoft.com/office/drawing/2014/main" id="{4C88886A-D9CB-FC0E-442D-23812B9F969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8411" b="92721" l="9994" r="89942">
                        <a14:foregroundMark x1="46507" y1="8411" x2="46507" y2="8411"/>
                        <a14:foregroundMark x1="51423" y1="89244" x2="52911" y2="92721"/>
                      </a14:backgroundRemoval>
                    </a14:imgEffect>
                  </a14:imgLayer>
                </a14:imgProps>
              </a:ext>
              <a:ext uri="{28A0092B-C50C-407E-A947-70E740481C1C}">
                <a14:useLocalDpi xmlns:a14="http://schemas.microsoft.com/office/drawing/2010/main" val="0"/>
              </a:ext>
            </a:extLst>
          </a:blip>
          <a:srcRect r="25436"/>
          <a:stretch/>
        </p:blipFill>
        <p:spPr>
          <a:xfrm flipH="1">
            <a:off x="8645239" y="1705654"/>
            <a:ext cx="5150110" cy="5525325"/>
          </a:xfrm>
          <a:prstGeom prst="rect">
            <a:avLst/>
          </a:prstGeom>
        </p:spPr>
      </p:pic>
    </p:spTree>
    <p:extLst>
      <p:ext uri="{BB962C8B-B14F-4D97-AF65-F5344CB8AC3E}">
        <p14:creationId xmlns:p14="http://schemas.microsoft.com/office/powerpoint/2010/main" val="2575991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4D7B60DA-E9FD-8DCC-7CB8-90764989CB10}"/>
              </a:ext>
            </a:extLst>
          </p:cNvPr>
          <p:cNvSpPr/>
          <p:nvPr/>
        </p:nvSpPr>
        <p:spPr>
          <a:xfrm>
            <a:off x="421105" y="312821"/>
            <a:ext cx="11442031" cy="6412832"/>
          </a:xfrm>
          <a:prstGeom prst="roundRect">
            <a:avLst/>
          </a:prstGeom>
          <a:solidFill>
            <a:schemeClr val="bg1">
              <a:alpha val="92000"/>
            </a:schemeClr>
          </a:solidFill>
          <a:ln w="76200">
            <a:solidFill>
              <a:srgbClr val="FF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9291DE-BCE9-3791-ED4D-109FB1794B18}"/>
              </a:ext>
            </a:extLst>
          </p:cNvPr>
          <p:cNvSpPr txBox="1"/>
          <p:nvPr/>
        </p:nvSpPr>
        <p:spPr>
          <a:xfrm>
            <a:off x="1010653" y="627058"/>
            <a:ext cx="10311063" cy="1569660"/>
          </a:xfrm>
          <a:prstGeom prst="rect">
            <a:avLst/>
          </a:prstGeom>
          <a:noFill/>
        </p:spPr>
        <p:txBody>
          <a:bodyPr wrap="square">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Ví dụ:</a:t>
            </a:r>
          </a:p>
          <a:p>
            <a:pPr algn="just"/>
            <a:r>
              <a:rPr lang="vi-VN" sz="3200" b="0" i="0" dirty="0">
                <a:solidFill>
                  <a:srgbClr val="000000"/>
                </a:solidFill>
                <a:effectLst/>
                <a:latin typeface="Cambria" panose="02040503050406030204" pitchFamily="18" charset="0"/>
                <a:ea typeface="Cambria" panose="02040503050406030204" pitchFamily="18" charset="0"/>
              </a:rPr>
              <a:t>– Dâng hương tại đài tưởng niệm các liệt sĩ ở địa phương.</a:t>
            </a:r>
          </a:p>
          <a:p>
            <a:pPr algn="just"/>
            <a:r>
              <a:rPr lang="vi-VN" sz="3200" b="0" i="0" dirty="0">
                <a:solidFill>
                  <a:srgbClr val="000000"/>
                </a:solidFill>
                <a:effectLst/>
                <a:latin typeface="Cambria" panose="02040503050406030204" pitchFamily="18" charset="0"/>
                <a:ea typeface="Cambria" panose="02040503050406030204" pitchFamily="18" charset="0"/>
              </a:rPr>
              <a:t>– Thăm hỏi gia đình người có công với đất nước.</a:t>
            </a:r>
          </a:p>
        </p:txBody>
      </p:sp>
      <p:pic>
        <p:nvPicPr>
          <p:cNvPr id="8" name="Picture 7">
            <a:extLst>
              <a:ext uri="{FF2B5EF4-FFF2-40B4-BE49-F238E27FC236}">
                <a16:creationId xmlns:a16="http://schemas.microsoft.com/office/drawing/2014/main" id="{D7FB37D3-C9DE-E936-3AC4-26014BFA1158}"/>
              </a:ext>
            </a:extLst>
          </p:cNvPr>
          <p:cNvPicPr>
            <a:picLocks noChangeAspect="1"/>
          </p:cNvPicPr>
          <p:nvPr/>
        </p:nvPicPr>
        <p:blipFill>
          <a:blip r:embed="rId3"/>
          <a:stretch>
            <a:fillRect/>
          </a:stretch>
        </p:blipFill>
        <p:spPr>
          <a:xfrm>
            <a:off x="2935956" y="2424112"/>
            <a:ext cx="6296025" cy="3838575"/>
          </a:xfrm>
          <a:prstGeom prst="rect">
            <a:avLst/>
          </a:prstGeom>
        </p:spPr>
      </p:pic>
    </p:spTree>
    <p:extLst>
      <p:ext uri="{BB962C8B-B14F-4D97-AF65-F5344CB8AC3E}">
        <p14:creationId xmlns:p14="http://schemas.microsoft.com/office/powerpoint/2010/main" val="2105764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4D7B60DA-E9FD-8DCC-7CB8-90764989CB10}"/>
              </a:ext>
            </a:extLst>
          </p:cNvPr>
          <p:cNvSpPr/>
          <p:nvPr/>
        </p:nvSpPr>
        <p:spPr>
          <a:xfrm>
            <a:off x="421105" y="312821"/>
            <a:ext cx="11442031" cy="6412832"/>
          </a:xfrm>
          <a:prstGeom prst="roundRect">
            <a:avLst/>
          </a:prstGeom>
          <a:solidFill>
            <a:schemeClr val="bg1">
              <a:alpha val="92000"/>
            </a:schemeClr>
          </a:solidFill>
          <a:ln w="76200">
            <a:solidFill>
              <a:srgbClr val="FF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9291DE-BCE9-3791-ED4D-109FB1794B18}"/>
              </a:ext>
            </a:extLst>
          </p:cNvPr>
          <p:cNvSpPr txBox="1"/>
          <p:nvPr/>
        </p:nvSpPr>
        <p:spPr>
          <a:xfrm>
            <a:off x="1010653" y="627058"/>
            <a:ext cx="10311063" cy="646331"/>
          </a:xfrm>
          <a:prstGeom prst="rect">
            <a:avLst/>
          </a:prstGeom>
          <a:noFill/>
        </p:spPr>
        <p:txBody>
          <a:bodyPr wrap="square">
            <a:spAutoFit/>
          </a:bodyPr>
          <a:lstStyle/>
          <a:p>
            <a:pPr lvl="0" algn="just"/>
            <a:r>
              <a:rPr lang="vi-VN" sz="3600" b="1" dirty="0">
                <a:solidFill>
                  <a:srgbClr val="000000"/>
                </a:solidFill>
                <a:latin typeface="Cambria" panose="02040503050406030204" pitchFamily="18" charset="0"/>
                <a:ea typeface="Cambria" panose="02040503050406030204" pitchFamily="18" charset="0"/>
              </a:rPr>
              <a:t>b. Dự kiến nội dung trình bày.</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F37365E-EE24-011A-8DF6-EC6729B970EA}"/>
              </a:ext>
            </a:extLst>
          </p:cNvPr>
          <p:cNvSpPr/>
          <p:nvPr/>
        </p:nvSpPr>
        <p:spPr>
          <a:xfrm>
            <a:off x="2033337" y="1564105"/>
            <a:ext cx="8386009" cy="5017169"/>
          </a:xfrm>
          <a:prstGeom prst="round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rPr>
              <a:t>– Em muốn giới thiệu hoạt động nào? Hoạt động đó em đã tham gia hay được biết qua sách báo in, mạng in-tơ-nét,...?</a:t>
            </a:r>
          </a:p>
          <a:p>
            <a:pPr algn="just"/>
            <a:r>
              <a:rPr lang="vi-VN" sz="3600" dirty="0">
                <a:solidFill>
                  <a:schemeClr val="tx1"/>
                </a:solidFill>
              </a:rPr>
              <a:t>– Kể tóm tắt về hoạt động đó (thời gian, địa điểm, người tham gia,…).</a:t>
            </a:r>
          </a:p>
          <a:p>
            <a:pPr algn="just"/>
            <a:r>
              <a:rPr lang="vi-VN" sz="3600" dirty="0">
                <a:solidFill>
                  <a:schemeClr val="tx1"/>
                </a:solidFill>
              </a:rPr>
              <a:t>– Nêu cảm nghĩ của em về hoạt động đó.</a:t>
            </a:r>
            <a:endParaRPr lang="en-US" sz="3600" dirty="0">
              <a:solidFill>
                <a:schemeClr val="tx1"/>
              </a:solidFill>
            </a:endParaRPr>
          </a:p>
        </p:txBody>
      </p:sp>
      <p:pic>
        <p:nvPicPr>
          <p:cNvPr id="3" name="Picture 12">
            <a:extLst>
              <a:ext uri="{FF2B5EF4-FFF2-40B4-BE49-F238E27FC236}">
                <a16:creationId xmlns:a16="http://schemas.microsoft.com/office/drawing/2014/main" id="{5BF384B9-3F6E-5731-5C46-052CFB0D299F}"/>
              </a:ext>
            </a:extLst>
          </p:cNvPr>
          <p:cNvPicPr>
            <a:picLocks noChangeAspect="1"/>
          </p:cNvPicPr>
          <p:nvPr/>
        </p:nvPicPr>
        <p:blipFill>
          <a:blip r:embed="rId3"/>
          <a:stretch>
            <a:fillRect/>
          </a:stretch>
        </p:blipFill>
        <p:spPr>
          <a:xfrm>
            <a:off x="330922" y="4142175"/>
            <a:ext cx="1691522" cy="2715825"/>
          </a:xfrm>
          <a:prstGeom prst="rect">
            <a:avLst/>
          </a:prstGeom>
        </p:spPr>
      </p:pic>
      <p:pic>
        <p:nvPicPr>
          <p:cNvPr id="6" name="Picture 15">
            <a:extLst>
              <a:ext uri="{FF2B5EF4-FFF2-40B4-BE49-F238E27FC236}">
                <a16:creationId xmlns:a16="http://schemas.microsoft.com/office/drawing/2014/main" id="{E1A151F6-76D9-A21E-A43E-99E6FA96BB9E}"/>
              </a:ext>
            </a:extLst>
          </p:cNvPr>
          <p:cNvPicPr>
            <a:picLocks noChangeAspect="1"/>
          </p:cNvPicPr>
          <p:nvPr/>
        </p:nvPicPr>
        <p:blipFill>
          <a:blip r:embed="rId4"/>
          <a:stretch>
            <a:fillRect/>
          </a:stretch>
        </p:blipFill>
        <p:spPr>
          <a:xfrm>
            <a:off x="10321337" y="4042213"/>
            <a:ext cx="1870663" cy="2715825"/>
          </a:xfrm>
          <a:prstGeom prst="rect">
            <a:avLst/>
          </a:prstGeom>
        </p:spPr>
      </p:pic>
    </p:spTree>
    <p:extLst>
      <p:ext uri="{BB962C8B-B14F-4D97-AF65-F5344CB8AC3E}">
        <p14:creationId xmlns:p14="http://schemas.microsoft.com/office/powerpoint/2010/main" val="1695794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4D7B60DA-E9FD-8DCC-7CB8-90764989CB10}"/>
              </a:ext>
            </a:extLst>
          </p:cNvPr>
          <p:cNvSpPr/>
          <p:nvPr/>
        </p:nvSpPr>
        <p:spPr>
          <a:xfrm>
            <a:off x="421105" y="312821"/>
            <a:ext cx="11442031" cy="6412832"/>
          </a:xfrm>
          <a:prstGeom prst="roundRect">
            <a:avLst/>
          </a:prstGeom>
          <a:solidFill>
            <a:schemeClr val="bg1">
              <a:alpha val="92000"/>
            </a:schemeClr>
          </a:solidFill>
          <a:ln w="76200">
            <a:solidFill>
              <a:srgbClr val="FF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9291DE-BCE9-3791-ED4D-109FB1794B18}"/>
              </a:ext>
            </a:extLst>
          </p:cNvPr>
          <p:cNvSpPr txBox="1"/>
          <p:nvPr/>
        </p:nvSpPr>
        <p:spPr>
          <a:xfrm>
            <a:off x="1010653" y="627058"/>
            <a:ext cx="10311063" cy="1200329"/>
          </a:xfrm>
          <a:prstGeom prst="rect">
            <a:avLst/>
          </a:prstGeom>
          <a:noFill/>
        </p:spPr>
        <p:txBody>
          <a:bodyPr wrap="square">
            <a:spAutoFit/>
          </a:bodyPr>
          <a:lstStyle/>
          <a:p>
            <a:pPr lvl="0" algn="just"/>
            <a:r>
              <a:rPr lang="vi-VN" sz="3600" b="1" dirty="0">
                <a:solidFill>
                  <a:srgbClr val="000000"/>
                </a:solidFill>
                <a:latin typeface="Cambria" panose="02040503050406030204" pitchFamily="18" charset="0"/>
                <a:ea typeface="Cambria" panose="02040503050406030204" pitchFamily="18" charset="0"/>
              </a:rPr>
              <a:t>c. Lựa chọn tranh ảnh hoặc các phương tiện hỗ trợ khác (nếu cần).</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1026" name="Picture 2" descr="Giáo dục truyền thống qua các hoạt động đền ơn đáp nghĩa: Việc làm ý nghĩa  với đoàn viên, học sinh - Báo Lạng Sơn - Báo Lạng Sơn">
            <a:extLst>
              <a:ext uri="{FF2B5EF4-FFF2-40B4-BE49-F238E27FC236}">
                <a16:creationId xmlns:a16="http://schemas.microsoft.com/office/drawing/2014/main" id="{0BA05F76-11D4-D692-147C-5D1E36FE0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786" y="1878180"/>
            <a:ext cx="666750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02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4D7B60DA-E9FD-8DCC-7CB8-90764989CB10}"/>
              </a:ext>
            </a:extLst>
          </p:cNvPr>
          <p:cNvSpPr/>
          <p:nvPr/>
        </p:nvSpPr>
        <p:spPr>
          <a:xfrm>
            <a:off x="562708" y="337625"/>
            <a:ext cx="10972800" cy="6246055"/>
          </a:xfrm>
          <a:prstGeom prst="roundRect">
            <a:avLst/>
          </a:prstGeom>
          <a:solidFill>
            <a:schemeClr val="bg1"/>
          </a:solidFill>
          <a:ln w="76200">
            <a:solidFill>
              <a:srgbClr val="FF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Hình chữ nhật: Góc Tròn 10">
            <a:extLst>
              <a:ext uri="{FF2B5EF4-FFF2-40B4-BE49-F238E27FC236}">
                <a16:creationId xmlns:a16="http://schemas.microsoft.com/office/drawing/2014/main" id="{6C8248B3-DC5D-D32E-79F1-2AD7C0484E0F}"/>
              </a:ext>
            </a:extLst>
          </p:cNvPr>
          <p:cNvSpPr/>
          <p:nvPr/>
        </p:nvSpPr>
        <p:spPr>
          <a:xfrm>
            <a:off x="1550129" y="565485"/>
            <a:ext cx="3033903" cy="818802"/>
          </a:xfrm>
          <a:prstGeom prst="roundRect">
            <a:avLst/>
          </a:prstGeom>
          <a:solidFill>
            <a:schemeClr val="accent4">
              <a:lumMod val="40000"/>
              <a:lumOff val="60000"/>
            </a:schemeClr>
          </a:solidFill>
          <a:ln w="28575">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9">
            <a:extLst>
              <a:ext uri="{FF2B5EF4-FFF2-40B4-BE49-F238E27FC236}">
                <a16:creationId xmlns:a16="http://schemas.microsoft.com/office/drawing/2014/main" id="{863D447D-D606-C2B3-F09A-40AB14FD767A}"/>
              </a:ext>
            </a:extLst>
          </p:cNvPr>
          <p:cNvSpPr txBox="1"/>
          <p:nvPr/>
        </p:nvSpPr>
        <p:spPr>
          <a:xfrm rot="21418226">
            <a:off x="1100708" y="542489"/>
            <a:ext cx="550481"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54000">
                  <a:solidFill>
                    <a:srgbClr val="FFC000">
                      <a:lumMod val="40000"/>
                      <a:lumOff val="60000"/>
                    </a:srgbClr>
                  </a:solidFill>
                </a:ln>
                <a:solidFill>
                  <a:srgbClr val="FFC000">
                    <a:lumMod val="40000"/>
                    <a:lumOff val="60000"/>
                  </a:srgbClr>
                </a:solidFill>
                <a:effectLst/>
                <a:uLnTx/>
                <a:uFillTx/>
                <a:latin typeface="SVN-Gretoon" panose="02040603050506020204" pitchFamily="18" charset="0"/>
                <a:ea typeface="+mn-ea"/>
                <a:cs typeface="+mn-cs"/>
              </a:rPr>
              <a:t>2</a:t>
            </a:r>
            <a:endParaRPr kumimoji="0" lang="vi-VN" sz="6000" b="1" i="0" u="none" strike="noStrike" kern="1200" cap="none" spc="0" normalizeH="0" baseline="0" noProof="0" dirty="0">
              <a:ln w="254000">
                <a:solidFill>
                  <a:srgbClr val="FFC000">
                    <a:lumMod val="40000"/>
                    <a:lumOff val="60000"/>
                  </a:srgbClr>
                </a:solidFill>
              </a:ln>
              <a:solidFill>
                <a:srgbClr val="FFC000">
                  <a:lumMod val="40000"/>
                  <a:lumOff val="60000"/>
                </a:srgbClr>
              </a:solidFill>
              <a:effectLst/>
              <a:uLnTx/>
              <a:uFillTx/>
              <a:latin typeface="Arial" panose="020B0604020202020204" pitchFamily="34" charset="0"/>
              <a:ea typeface="+mn-ea"/>
              <a:cs typeface="+mn-cs"/>
            </a:endParaRPr>
          </a:p>
        </p:txBody>
      </p:sp>
      <p:sp>
        <p:nvSpPr>
          <p:cNvPr id="7" name="Hộp Văn bản 6">
            <a:extLst>
              <a:ext uri="{FF2B5EF4-FFF2-40B4-BE49-F238E27FC236}">
                <a16:creationId xmlns:a16="http://schemas.microsoft.com/office/drawing/2014/main" id="{55E55312-8040-EFA3-823B-C65F9DEC04C1}"/>
              </a:ext>
            </a:extLst>
          </p:cNvPr>
          <p:cNvSpPr txBox="1"/>
          <p:nvPr/>
        </p:nvSpPr>
        <p:spPr>
          <a:xfrm>
            <a:off x="1949116" y="607006"/>
            <a:ext cx="2875547"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fr-FR"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r-FR"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endParaRPr kumimoji="0" lang="fr-FR"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6712E2D-91D0-58B8-EC37-67CD33FCE3E2}"/>
              </a:ext>
            </a:extLst>
          </p:cNvPr>
          <p:cNvSpPr txBox="1"/>
          <p:nvPr/>
        </p:nvSpPr>
        <p:spPr>
          <a:xfrm rot="21418226">
            <a:off x="1040550" y="518189"/>
            <a:ext cx="550481"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5050"/>
                </a:solidFill>
                <a:effectLst/>
                <a:uLnTx/>
                <a:uFillTx/>
                <a:latin typeface="SVN-Gretoon" panose="02040603050506020204" pitchFamily="18" charset="0"/>
                <a:ea typeface="+mn-ea"/>
                <a:cs typeface="+mn-cs"/>
              </a:rPr>
              <a:t>2</a:t>
            </a:r>
            <a:endParaRPr kumimoji="0" lang="vi-VN" sz="6000" b="1" i="0" u="none" strike="noStrike" kern="1200" cap="none" spc="0" normalizeH="0" baseline="0" noProof="0" dirty="0">
              <a:ln>
                <a:noFill/>
              </a:ln>
              <a:solidFill>
                <a:srgbClr val="FF5050"/>
              </a:solidFill>
              <a:effectLst/>
              <a:uLnTx/>
              <a:uFillTx/>
              <a:latin typeface="Arial" panose="020B0604020202020204" pitchFamily="34" charset="0"/>
              <a:ea typeface="+mn-ea"/>
              <a:cs typeface="+mn-cs"/>
            </a:endParaRPr>
          </a:p>
        </p:txBody>
      </p:sp>
      <p:sp>
        <p:nvSpPr>
          <p:cNvPr id="3" name="Rectangle: Rounded Corners 1">
            <a:extLst>
              <a:ext uri="{FF2B5EF4-FFF2-40B4-BE49-F238E27FC236}">
                <a16:creationId xmlns:a16="http://schemas.microsoft.com/office/drawing/2014/main" id="{D904097F-EED1-19FA-F266-D6CCE80A0234}"/>
              </a:ext>
            </a:extLst>
          </p:cNvPr>
          <p:cNvSpPr/>
          <p:nvPr/>
        </p:nvSpPr>
        <p:spPr>
          <a:xfrm>
            <a:off x="2165684" y="1732547"/>
            <a:ext cx="7928811" cy="4094309"/>
          </a:xfrm>
          <a:prstGeom prst="round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dirty="0">
                <a:solidFill>
                  <a:prstClr val="black"/>
                </a:solidFill>
              </a:rPr>
              <a:t>– Giới thiệu về hoạt động đền ơn đáp nghĩa người có công với đất nước theo những nội dung đã chuẩn bị.</a:t>
            </a:r>
          </a:p>
          <a:p>
            <a:pPr lvl="0" algn="just"/>
            <a:r>
              <a:rPr lang="vi-VN" sz="3200" dirty="0">
                <a:solidFill>
                  <a:prstClr val="black"/>
                </a:solidFill>
              </a:rPr>
              <a:t>– Lắng nghe lời giới thiệu của bạn và ghi chép thông tin về những hoạt động có ý nghĩa. Có thể đặt câu hỏi để hiểu rõ hơn về hoạt động đền ơn đáp nghĩa mà các bạn giới thiệu.</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12">
            <a:extLst>
              <a:ext uri="{FF2B5EF4-FFF2-40B4-BE49-F238E27FC236}">
                <a16:creationId xmlns:a16="http://schemas.microsoft.com/office/drawing/2014/main" id="{22954DEB-2B8C-FFCB-12EF-95C1E92A2129}"/>
              </a:ext>
            </a:extLst>
          </p:cNvPr>
          <p:cNvPicPr>
            <a:picLocks noChangeAspect="1"/>
          </p:cNvPicPr>
          <p:nvPr/>
        </p:nvPicPr>
        <p:blipFill>
          <a:blip r:embed="rId3"/>
          <a:stretch>
            <a:fillRect/>
          </a:stretch>
        </p:blipFill>
        <p:spPr>
          <a:xfrm>
            <a:off x="150448" y="4142175"/>
            <a:ext cx="1691522" cy="2715825"/>
          </a:xfrm>
          <a:prstGeom prst="rect">
            <a:avLst/>
          </a:prstGeom>
        </p:spPr>
      </p:pic>
      <p:pic>
        <p:nvPicPr>
          <p:cNvPr id="9" name="Picture 15">
            <a:extLst>
              <a:ext uri="{FF2B5EF4-FFF2-40B4-BE49-F238E27FC236}">
                <a16:creationId xmlns:a16="http://schemas.microsoft.com/office/drawing/2014/main" id="{CD166603-3F69-83DA-C766-9E2B1BE90AD7}"/>
              </a:ext>
            </a:extLst>
          </p:cNvPr>
          <p:cNvPicPr>
            <a:picLocks noChangeAspect="1"/>
          </p:cNvPicPr>
          <p:nvPr/>
        </p:nvPicPr>
        <p:blipFill>
          <a:blip r:embed="rId4"/>
          <a:stretch>
            <a:fillRect/>
          </a:stretch>
        </p:blipFill>
        <p:spPr>
          <a:xfrm>
            <a:off x="10194164" y="4142175"/>
            <a:ext cx="1870663" cy="2715825"/>
          </a:xfrm>
          <a:prstGeom prst="rect">
            <a:avLst/>
          </a:prstGeom>
        </p:spPr>
      </p:pic>
    </p:spTree>
    <p:extLst>
      <p:ext uri="{BB962C8B-B14F-4D97-AF65-F5344CB8AC3E}">
        <p14:creationId xmlns:p14="http://schemas.microsoft.com/office/powerpoint/2010/main" val="1987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4D7B60DA-E9FD-8DCC-7CB8-90764989CB10}"/>
              </a:ext>
            </a:extLst>
          </p:cNvPr>
          <p:cNvSpPr/>
          <p:nvPr/>
        </p:nvSpPr>
        <p:spPr>
          <a:xfrm>
            <a:off x="385011" y="337625"/>
            <a:ext cx="11417968" cy="6246055"/>
          </a:xfrm>
          <a:prstGeom prst="roundRect">
            <a:avLst/>
          </a:prstGeom>
          <a:solidFill>
            <a:schemeClr val="bg1"/>
          </a:solidFill>
          <a:ln w="76200">
            <a:solidFill>
              <a:srgbClr val="FF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511866D-F4FA-016C-6FAE-322944679215}"/>
              </a:ext>
            </a:extLst>
          </p:cNvPr>
          <p:cNvSpPr txBox="1"/>
          <p:nvPr/>
        </p:nvSpPr>
        <p:spPr>
          <a:xfrm>
            <a:off x="661737" y="613611"/>
            <a:ext cx="10900610" cy="5693866"/>
          </a:xfrm>
          <a:prstGeom prst="rect">
            <a:avLst/>
          </a:prstGeom>
          <a:noFill/>
        </p:spPr>
        <p:txBody>
          <a:bodyPr wrap="square" rtlCol="0">
            <a:spAutoFit/>
          </a:bodyPr>
          <a:lstStyle/>
          <a:p>
            <a:pPr algn="just"/>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Hoạt động đền ơn đáp nghĩa người có công với đất nước mà em muốn giới thiệu là hoạt động tham gia dâng hương, thắp nến, dọn dẹp đài tưởng niệm các anh hùng liệt sỹ ở địa phương. Hoạt động này chúng em được tham gia theo Đội Thiếu niên Tiền phong Hồ Chí Minh của trường nhân dịp ngày 27 tháng 7, trực tiếp cô Tổng phụ trách lập đoàn học sinh tri ân tưởng niệm. Mỗi chúng em khi đi mang theo chổi, quét dọn lá và rác bụi dọc đường đi từ cổng tới đài tưởng niệm nghĩa trang liệt sĩ của xã. Dọn dẹp xong, mỗi người chúng em được phát một nén hương, cùng vái lạy và nghe cô tổng phụ trách tri ân công lao các vị, thắp hương tưởng nhớ các anh hùng liệt sĩ đã hi sinh. Hoàn thành, chúng em mang dụng cụ, đồ dùng của mình và ra về. Em cảm thấy mình đã làm được một việc rất ý nghĩa, em cảm thấy tấm lòng tri ân của mình như đã được các vị anh hùng liệt sĩ hi sinh ghi nhận.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1093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4D7B60DA-E9FD-8DCC-7CB8-90764989CB10}"/>
              </a:ext>
            </a:extLst>
          </p:cNvPr>
          <p:cNvSpPr/>
          <p:nvPr/>
        </p:nvSpPr>
        <p:spPr>
          <a:xfrm>
            <a:off x="562708" y="337625"/>
            <a:ext cx="10972800" cy="6246055"/>
          </a:xfrm>
          <a:prstGeom prst="roundRect">
            <a:avLst/>
          </a:prstGeom>
          <a:solidFill>
            <a:schemeClr val="bg1"/>
          </a:solidFill>
          <a:ln w="76200">
            <a:solidFill>
              <a:srgbClr val="FF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Hình chữ nhật: Góc Tròn 10">
            <a:extLst>
              <a:ext uri="{FF2B5EF4-FFF2-40B4-BE49-F238E27FC236}">
                <a16:creationId xmlns:a16="http://schemas.microsoft.com/office/drawing/2014/main" id="{6C8248B3-DC5D-D32E-79F1-2AD7C0484E0F}"/>
              </a:ext>
            </a:extLst>
          </p:cNvPr>
          <p:cNvSpPr/>
          <p:nvPr/>
        </p:nvSpPr>
        <p:spPr>
          <a:xfrm>
            <a:off x="1550129" y="565485"/>
            <a:ext cx="4537850" cy="818802"/>
          </a:xfrm>
          <a:prstGeom prst="roundRect">
            <a:avLst/>
          </a:prstGeom>
          <a:solidFill>
            <a:schemeClr val="accent4">
              <a:lumMod val="40000"/>
              <a:lumOff val="60000"/>
            </a:schemeClr>
          </a:solidFill>
          <a:ln w="28575">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9">
            <a:extLst>
              <a:ext uri="{FF2B5EF4-FFF2-40B4-BE49-F238E27FC236}">
                <a16:creationId xmlns:a16="http://schemas.microsoft.com/office/drawing/2014/main" id="{863D447D-D606-C2B3-F09A-40AB14FD767A}"/>
              </a:ext>
            </a:extLst>
          </p:cNvPr>
          <p:cNvSpPr txBox="1"/>
          <p:nvPr/>
        </p:nvSpPr>
        <p:spPr>
          <a:xfrm rot="21418226">
            <a:off x="1100708" y="542489"/>
            <a:ext cx="550481"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54000">
                  <a:solidFill>
                    <a:srgbClr val="FFC000">
                      <a:lumMod val="40000"/>
                      <a:lumOff val="60000"/>
                    </a:srgbClr>
                  </a:solidFill>
                </a:ln>
                <a:solidFill>
                  <a:srgbClr val="FFC000">
                    <a:lumMod val="40000"/>
                    <a:lumOff val="60000"/>
                  </a:srgbClr>
                </a:solidFill>
                <a:effectLst/>
                <a:uLnTx/>
                <a:uFillTx/>
                <a:latin typeface="SVN-Gretoon" panose="02040603050506020204" pitchFamily="18" charset="0"/>
                <a:ea typeface="+mn-ea"/>
                <a:cs typeface="+mn-cs"/>
              </a:rPr>
              <a:t>3</a:t>
            </a:r>
            <a:endParaRPr kumimoji="0" lang="vi-VN" sz="6000" b="1" i="0" u="none" strike="noStrike" kern="1200" cap="none" spc="0" normalizeH="0" baseline="0" noProof="0" dirty="0">
              <a:ln w="254000">
                <a:solidFill>
                  <a:srgbClr val="FFC000">
                    <a:lumMod val="40000"/>
                    <a:lumOff val="60000"/>
                  </a:srgbClr>
                </a:solidFill>
              </a:ln>
              <a:solidFill>
                <a:srgbClr val="FFC000">
                  <a:lumMod val="40000"/>
                  <a:lumOff val="60000"/>
                </a:srgbClr>
              </a:solidFill>
              <a:effectLst/>
              <a:uLnTx/>
              <a:uFillTx/>
              <a:latin typeface="Arial" panose="020B0604020202020204" pitchFamily="34" charset="0"/>
              <a:ea typeface="+mn-ea"/>
              <a:cs typeface="+mn-cs"/>
            </a:endParaRPr>
          </a:p>
        </p:txBody>
      </p:sp>
      <p:sp>
        <p:nvSpPr>
          <p:cNvPr id="7" name="Hộp Văn bản 6">
            <a:extLst>
              <a:ext uri="{FF2B5EF4-FFF2-40B4-BE49-F238E27FC236}">
                <a16:creationId xmlns:a16="http://schemas.microsoft.com/office/drawing/2014/main" id="{55E55312-8040-EFA3-823B-C65F9DEC04C1}"/>
              </a:ext>
            </a:extLst>
          </p:cNvPr>
          <p:cNvSpPr txBox="1"/>
          <p:nvPr/>
        </p:nvSpPr>
        <p:spPr>
          <a:xfrm>
            <a:off x="1949116" y="607006"/>
            <a:ext cx="5149515"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Trao đổi, góp ý.</a:t>
            </a:r>
            <a:endParaRPr kumimoji="0" lang="fr-FR"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6712E2D-91D0-58B8-EC37-67CD33FCE3E2}"/>
              </a:ext>
            </a:extLst>
          </p:cNvPr>
          <p:cNvSpPr txBox="1"/>
          <p:nvPr/>
        </p:nvSpPr>
        <p:spPr>
          <a:xfrm rot="21418226">
            <a:off x="1148834" y="542252"/>
            <a:ext cx="550481"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5050"/>
                </a:solidFill>
                <a:effectLst/>
                <a:uLnTx/>
                <a:uFillTx/>
                <a:latin typeface="SVN-Gretoon" panose="02040603050506020204" pitchFamily="18" charset="0"/>
                <a:ea typeface="+mn-ea"/>
                <a:cs typeface="+mn-cs"/>
              </a:rPr>
              <a:t>3</a:t>
            </a:r>
            <a:endParaRPr kumimoji="0" lang="vi-VN" sz="6000" b="1" i="0" u="none" strike="noStrike" kern="1200" cap="none" spc="0" normalizeH="0" baseline="0" noProof="0" dirty="0">
              <a:ln>
                <a:noFill/>
              </a:ln>
              <a:solidFill>
                <a:srgbClr val="FF505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F3A9EDD-0C46-F199-8017-D949ADE3FB27}"/>
              </a:ext>
            </a:extLst>
          </p:cNvPr>
          <p:cNvPicPr>
            <a:picLocks noChangeAspect="1"/>
          </p:cNvPicPr>
          <p:nvPr/>
        </p:nvPicPr>
        <p:blipFill>
          <a:blip r:embed="rId3"/>
          <a:stretch>
            <a:fillRect/>
          </a:stretch>
        </p:blipFill>
        <p:spPr>
          <a:xfrm>
            <a:off x="1084095" y="2311817"/>
            <a:ext cx="10408579" cy="1754857"/>
          </a:xfrm>
          <a:prstGeom prst="rect">
            <a:avLst/>
          </a:prstGeom>
        </p:spPr>
      </p:pic>
    </p:spTree>
    <p:extLst>
      <p:ext uri="{BB962C8B-B14F-4D97-AF65-F5344CB8AC3E}">
        <p14:creationId xmlns:p14="http://schemas.microsoft.com/office/powerpoint/2010/main" val="560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7943" b="73801"/>
          <a:stretch/>
        </p:blipFill>
        <p:spPr>
          <a:xfrm>
            <a:off x="3477928" y="0"/>
            <a:ext cx="5236143" cy="1482291"/>
          </a:xfrm>
          <a:prstGeom prst="rect">
            <a:avLst/>
          </a:prstGeom>
        </p:spPr>
      </p:pic>
      <p:sp>
        <p:nvSpPr>
          <p:cNvPr id="8" name="TextBox 7"/>
          <p:cNvSpPr txBox="1"/>
          <p:nvPr/>
        </p:nvSpPr>
        <p:spPr>
          <a:xfrm>
            <a:off x="2430378" y="2003827"/>
            <a:ext cx="734327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Trao đổi với người thân về ý nghĩa của ngày thương binh liệt sĩ (27 tháng 7).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pen in the dark&#10;&#10;Description automatically generated">
            <a:extLst>
              <a:ext uri="{FF2B5EF4-FFF2-40B4-BE49-F238E27FC236}">
                <a16:creationId xmlns:a16="http://schemas.microsoft.com/office/drawing/2014/main" id="{45AA9C2D-3B6D-87C3-472E-33E47BEF24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838" t="25188" r="39944" b="30451"/>
          <a:stretch/>
        </p:blipFill>
        <p:spPr>
          <a:xfrm>
            <a:off x="3878466" y="539990"/>
            <a:ext cx="715949" cy="769441"/>
          </a:xfrm>
          <a:prstGeom prst="rect">
            <a:avLst/>
          </a:prstGeom>
        </p:spPr>
      </p:pic>
      <p:pic>
        <p:nvPicPr>
          <p:cNvPr id="3" name="Picture 2">
            <a:extLst>
              <a:ext uri="{FF2B5EF4-FFF2-40B4-BE49-F238E27FC236}">
                <a16:creationId xmlns:a16="http://schemas.microsoft.com/office/drawing/2014/main" id="{7DDB3CE8-F774-E043-5248-59272F2E6786}"/>
              </a:ext>
            </a:extLst>
          </p:cNvPr>
          <p:cNvPicPr>
            <a:picLocks noChangeAspect="1"/>
          </p:cNvPicPr>
          <p:nvPr/>
        </p:nvPicPr>
        <p:blipFill>
          <a:blip r:embed="rId5"/>
          <a:stretch>
            <a:fillRect/>
          </a:stretch>
        </p:blipFill>
        <p:spPr>
          <a:xfrm>
            <a:off x="4564984" y="536253"/>
            <a:ext cx="2725148" cy="780356"/>
          </a:xfrm>
          <a:prstGeom prst="rect">
            <a:avLst/>
          </a:prstGeom>
        </p:spPr>
      </p:pic>
    </p:spTree>
    <p:extLst>
      <p:ext uri="{BB962C8B-B14F-4D97-AF65-F5344CB8AC3E}">
        <p14:creationId xmlns:p14="http://schemas.microsoft.com/office/powerpoint/2010/main" val="1433381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439</TotalTime>
  <Words>549</Words>
  <Application>Microsoft Office PowerPoint</Application>
  <PresentationFormat>Widescreen</PresentationFormat>
  <Paragraphs>21</Paragraphs>
  <Slides>10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Aptos</vt:lpstr>
      <vt:lpstr>Aptos Display</vt:lpstr>
      <vt:lpstr>Arial</vt:lpstr>
      <vt:lpstr>Calibri</vt:lpstr>
      <vt:lpstr>Calibri Light</vt:lpstr>
      <vt:lpstr>Cambria</vt:lpstr>
      <vt:lpstr>SVN-Gretoon</vt:lpstr>
      <vt:lpstr>Times New Roman</vt:lpstr>
      <vt:lpstr>UTM Duepuntozero</vt:lpstr>
      <vt:lpstr>Chủ đề Office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Administrator</cp:lastModifiedBy>
  <cp:revision>22</cp:revision>
  <dcterms:created xsi:type="dcterms:W3CDTF">2023-09-25T03:21:54Z</dcterms:created>
  <dcterms:modified xsi:type="dcterms:W3CDTF">2026-03-04T04:41:51Z</dcterms:modified>
  <cp:category>9Slide.vn</cp:category>
</cp:coreProperties>
</file>