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Lst>
  <p:notesMasterIdLst>
    <p:notesMasterId r:id="rId33"/>
  </p:notesMasterIdLst>
  <p:sldIdLst>
    <p:sldId id="348" r:id="rId4"/>
    <p:sldId id="3932" r:id="rId5"/>
    <p:sldId id="3879" r:id="rId6"/>
    <p:sldId id="3908" r:id="rId7"/>
    <p:sldId id="3909" r:id="rId8"/>
    <p:sldId id="505" r:id="rId9"/>
    <p:sldId id="3910" r:id="rId10"/>
    <p:sldId id="3911" r:id="rId11"/>
    <p:sldId id="3912" r:id="rId12"/>
    <p:sldId id="3913" r:id="rId13"/>
    <p:sldId id="3914" r:id="rId14"/>
    <p:sldId id="3915" r:id="rId15"/>
    <p:sldId id="3916" r:id="rId16"/>
    <p:sldId id="3917" r:id="rId17"/>
    <p:sldId id="3918" r:id="rId18"/>
    <p:sldId id="3919" r:id="rId19"/>
    <p:sldId id="3920" r:id="rId20"/>
    <p:sldId id="3921" r:id="rId21"/>
    <p:sldId id="3922" r:id="rId22"/>
    <p:sldId id="3923" r:id="rId23"/>
    <p:sldId id="3924" r:id="rId24"/>
    <p:sldId id="3925" r:id="rId25"/>
    <p:sldId id="3926" r:id="rId26"/>
    <p:sldId id="3927" r:id="rId27"/>
    <p:sldId id="3928" r:id="rId28"/>
    <p:sldId id="3929" r:id="rId29"/>
    <p:sldId id="3930" r:id="rId30"/>
    <p:sldId id="3865"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5" d="100"/>
          <a:sy n="55" d="100"/>
        </p:scale>
        <p:origin x="10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5117A-3B65-4E3D-8531-C137A043C1AA}"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B355D-F833-49F6-8CF9-38F65F7A6575}" type="slidenum">
              <a:rPr lang="en-US" smtClean="0"/>
              <a:t>‹#›</a:t>
            </a:fld>
            <a:endParaRPr lang="en-US"/>
          </a:p>
        </p:txBody>
      </p:sp>
    </p:spTree>
    <p:extLst>
      <p:ext uri="{BB962C8B-B14F-4D97-AF65-F5344CB8AC3E}">
        <p14:creationId xmlns:p14="http://schemas.microsoft.com/office/powerpoint/2010/main" val="318309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qjIh_3IXuY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a:extLst>
            <a:ext uri="{FF2B5EF4-FFF2-40B4-BE49-F238E27FC236}">
              <a16:creationId xmlns:a16="http://schemas.microsoft.com/office/drawing/2014/main" id="{D9D874BC-049F-9E55-2A8A-707FC9B0782C}"/>
            </a:ext>
          </a:extLst>
        </p:cNvPr>
        <p:cNvGrpSpPr/>
        <p:nvPr/>
      </p:nvGrpSpPr>
      <p:grpSpPr>
        <a:xfrm>
          <a:off x="0" y="0"/>
          <a:ext cx="0" cy="0"/>
          <a:chOff x="0" y="0"/>
          <a:chExt cx="0" cy="0"/>
        </a:xfrm>
      </p:grpSpPr>
      <p:sp>
        <p:nvSpPr>
          <p:cNvPr id="2237" name="Google Shape;2237;gb6f96fd3f7_0_475:notes">
            <a:extLst>
              <a:ext uri="{FF2B5EF4-FFF2-40B4-BE49-F238E27FC236}">
                <a16:creationId xmlns:a16="http://schemas.microsoft.com/office/drawing/2014/main" id="{84BA2601-B2A2-9DFA-5F0E-5EA0AC09EC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6f96fd3f7_0_475:notes">
            <a:extLst>
              <a:ext uri="{FF2B5EF4-FFF2-40B4-BE49-F238E27FC236}">
                <a16:creationId xmlns:a16="http://schemas.microsoft.com/office/drawing/2014/main" id="{0395EA73-19D5-0F65-B05F-58277E5D17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GV nhấp vào link bài hát: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Cháu</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Yêu</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Bà</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Thần</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Đồng</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Âm</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Nhạc</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Việt Nam </a:t>
            </a:r>
            <a:r>
              <a:rPr kumimoji="0" lang="en-US" sz="12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Bé</a:t>
            </a:r>
            <a:r>
              <a:rPr kumimoji="0" lang="en-US" sz="12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MAI VY ♪ #NamvietThieunhi</a:t>
            </a:r>
            <a:endParaRPr lang="en-US" dirty="0">
              <a:solidFill>
                <a:srgbClr val="FF0000"/>
              </a:solidFill>
            </a:endParaRPr>
          </a:p>
          <a:p>
            <a:pPr marL="0" lvl="0" indent="0" algn="l" rtl="0">
              <a:spcBef>
                <a:spcPts val="0"/>
              </a:spcBef>
              <a:spcAft>
                <a:spcPts val="0"/>
              </a:spcAft>
              <a:buNone/>
            </a:pPr>
            <a:r>
              <a:rPr lang="vi-VN" dirty="0"/>
              <a:t>Sau đó cho HS trao đổi về nội dung bài hát.</a:t>
            </a:r>
            <a:endParaRPr dirty="0"/>
          </a:p>
        </p:txBody>
      </p:sp>
    </p:spTree>
    <p:extLst>
      <p:ext uri="{BB962C8B-B14F-4D97-AF65-F5344CB8AC3E}">
        <p14:creationId xmlns:p14="http://schemas.microsoft.com/office/powerpoint/2010/main" val="252098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42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882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50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242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1110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554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6f96fd3f7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6f96fd3f7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b70622628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b70622628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69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623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648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698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832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9808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049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125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1051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43503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0245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7931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1300215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2004392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745939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982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243093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66833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413342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670344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534004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443369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582215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43244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4238926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42184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009649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a:xfrm>
            <a:off x="838200" y="6356351"/>
            <a:ext cx="2743200" cy="366183"/>
          </a:xfrm>
          <a:prstGeom prst="rect">
            <a:avLst/>
          </a:prstGeom>
        </p:spPr>
        <p:txBody>
          <a:bodyPr/>
          <a:lstStyle/>
          <a:p>
            <a:fld id="{79C197C1-10DB-4654-88D1-97EB957369F3}" type="datetimeFigureOut">
              <a:rPr lang="en-US" smtClean="0"/>
              <a:t>3/17/2025</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a:xfrm>
            <a:off x="8610600" y="6356351"/>
            <a:ext cx="2743200" cy="366183"/>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75795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144071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177045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3276892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1806399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85884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846517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7399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pic>
        <p:nvPicPr>
          <p:cNvPr id="4" name="Picture 3" descr="A round pink circle with white text and a black background&#10;&#10;Description automatically generated">
            <a:extLst>
              <a:ext uri="{FF2B5EF4-FFF2-40B4-BE49-F238E27FC236}">
                <a16:creationId xmlns:a16="http://schemas.microsoft.com/office/drawing/2014/main" id="{03031587-CEE1-133D-E1C4-955877B3C341}"/>
              </a:ext>
            </a:extLst>
          </p:cNvPr>
          <p:cNvPicPr>
            <a:picLocks noChangeAspect="1"/>
          </p:cNvPicPr>
          <p:nvPr userDrawn="1"/>
        </p:nvPicPr>
        <p:blipFill>
          <a:blip r:embed="rId13"/>
          <a:stretch>
            <a:fillRect/>
          </a:stretch>
        </p:blipFill>
        <p:spPr>
          <a:xfrm>
            <a:off x="-1840020" y="0"/>
            <a:ext cx="1526651" cy="1526651"/>
          </a:xfrm>
          <a:prstGeom prst="rect">
            <a:avLst/>
          </a:prstGeom>
        </p:spPr>
      </p:pic>
    </p:spTree>
    <p:extLst>
      <p:ext uri="{BB962C8B-B14F-4D97-AF65-F5344CB8AC3E}">
        <p14:creationId xmlns:p14="http://schemas.microsoft.com/office/powerpoint/2010/main" val="861108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59F8F5AF-FBB8-7A8B-9961-5658509EC573}"/>
              </a:ext>
            </a:extLst>
          </p:cNvPr>
          <p:cNvPicPr>
            <a:picLocks noChangeAspect="1"/>
          </p:cNvPicPr>
          <p:nvPr userDrawn="1"/>
        </p:nvPicPr>
        <p:blipFill>
          <a:blip r:embed="rId7"/>
          <a:stretch>
            <a:fillRect/>
          </a:stretch>
        </p:blipFill>
        <p:spPr>
          <a:xfrm>
            <a:off x="-1840020" y="0"/>
            <a:ext cx="1526651" cy="1526651"/>
          </a:xfrm>
          <a:prstGeom prst="rect">
            <a:avLst/>
          </a:prstGeom>
        </p:spPr>
      </p:pic>
    </p:spTree>
    <p:extLst>
      <p:ext uri="{BB962C8B-B14F-4D97-AF65-F5344CB8AC3E}">
        <p14:creationId xmlns:p14="http://schemas.microsoft.com/office/powerpoint/2010/main" val="325391645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5610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qjIh_3IXuYg"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4" name="Hình ảnh 23" descr="Ảnh có chứa văn bản, búp bê&#10;&#10;Mô tả được tạo tự động">
            <a:extLst>
              <a:ext uri="{FF2B5EF4-FFF2-40B4-BE49-F238E27FC236}">
                <a16:creationId xmlns:a16="http://schemas.microsoft.com/office/drawing/2014/main" id="{2384737E-79FC-D10B-A43D-1A9082CF7F84}"/>
              </a:ext>
            </a:extLst>
          </p:cNvPr>
          <p:cNvPicPr>
            <a:picLocks noChangeAspect="1"/>
          </p:cNvPicPr>
          <p:nvPr/>
        </p:nvPicPr>
        <p:blipFill>
          <a:blip r:embed="rId3"/>
          <a:stretch>
            <a:fillRect/>
          </a:stretch>
        </p:blipFill>
        <p:spPr>
          <a:xfrm>
            <a:off x="-243162" y="561385"/>
            <a:ext cx="3019271" cy="5041319"/>
          </a:xfrm>
          <a:prstGeom prst="rect">
            <a:avLst/>
          </a:prstGeom>
        </p:spPr>
      </p:pic>
      <p:pic>
        <p:nvPicPr>
          <p:cNvPr id="26" name="Hình ảnh 25" descr="Ảnh có chứa văn bản&#10;&#10;Mô tả được tạo tự động">
            <a:extLst>
              <a:ext uri="{FF2B5EF4-FFF2-40B4-BE49-F238E27FC236}">
                <a16:creationId xmlns:a16="http://schemas.microsoft.com/office/drawing/2014/main" id="{642EAE0E-3975-5387-C8C9-D74862A62DD4}"/>
              </a:ext>
            </a:extLst>
          </p:cNvPr>
          <p:cNvPicPr>
            <a:picLocks noChangeAspect="1"/>
          </p:cNvPicPr>
          <p:nvPr/>
        </p:nvPicPr>
        <p:blipFill>
          <a:blip r:embed="rId4"/>
          <a:stretch>
            <a:fillRect/>
          </a:stretch>
        </p:blipFill>
        <p:spPr>
          <a:xfrm>
            <a:off x="9451998" y="561384"/>
            <a:ext cx="2647485" cy="4865589"/>
          </a:xfrm>
          <a:prstGeom prst="rect">
            <a:avLst/>
          </a:prstGeom>
        </p:spPr>
      </p:pic>
      <p:pic>
        <p:nvPicPr>
          <p:cNvPr id="3" name="Picture 2">
            <a:extLst>
              <a:ext uri="{FF2B5EF4-FFF2-40B4-BE49-F238E27FC236}">
                <a16:creationId xmlns:a16="http://schemas.microsoft.com/office/drawing/2014/main" id="{9C9A16B0-12AA-583F-5832-27DCC9E75923}"/>
              </a:ext>
            </a:extLst>
          </p:cNvPr>
          <p:cNvPicPr>
            <a:picLocks noChangeAspect="1"/>
          </p:cNvPicPr>
          <p:nvPr/>
        </p:nvPicPr>
        <p:blipFill>
          <a:blip r:embed="rId5"/>
          <a:stretch>
            <a:fillRect/>
          </a:stretch>
        </p:blipFill>
        <p:spPr>
          <a:xfrm>
            <a:off x="4023179" y="1328640"/>
            <a:ext cx="4145639" cy="942929"/>
          </a:xfrm>
          <a:prstGeom prst="rect">
            <a:avLst/>
          </a:prstGeom>
        </p:spPr>
      </p:pic>
      <p:pic>
        <p:nvPicPr>
          <p:cNvPr id="8" name="Picture 7">
            <a:extLst>
              <a:ext uri="{FF2B5EF4-FFF2-40B4-BE49-F238E27FC236}">
                <a16:creationId xmlns:a16="http://schemas.microsoft.com/office/drawing/2014/main" id="{B44A2C6A-3213-44FA-61F4-E79755E58F00}"/>
              </a:ext>
            </a:extLst>
          </p:cNvPr>
          <p:cNvPicPr>
            <a:picLocks noChangeAspect="1"/>
          </p:cNvPicPr>
          <p:nvPr/>
        </p:nvPicPr>
        <p:blipFill>
          <a:blip r:embed="rId6"/>
          <a:stretch>
            <a:fillRect/>
          </a:stretch>
        </p:blipFill>
        <p:spPr>
          <a:xfrm>
            <a:off x="1824363" y="2638026"/>
            <a:ext cx="8543268" cy="7803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21A55628-CFD7-C2E3-9CF2-768014CF5C1C}"/>
              </a:ext>
            </a:extLst>
          </p:cNvPr>
          <p:cNvPicPr>
            <a:picLocks noChangeAspect="1"/>
          </p:cNvPicPr>
          <p:nvPr/>
        </p:nvPicPr>
        <p:blipFill>
          <a:blip r:embed="rId7"/>
          <a:stretch>
            <a:fillRect/>
          </a:stretch>
        </p:blipFill>
        <p:spPr>
          <a:xfrm>
            <a:off x="-1840020" y="0"/>
            <a:ext cx="1526651" cy="1526651"/>
          </a:xfrm>
          <a:prstGeom prst="rect">
            <a:avLst/>
          </a:prstGeom>
        </p:spPr>
      </p:pic>
      <p:sp>
        <p:nvSpPr>
          <p:cNvPr id="2" name="TextBox 1">
            <a:extLst>
              <a:ext uri="{FF2B5EF4-FFF2-40B4-BE49-F238E27FC236}">
                <a16:creationId xmlns:a16="http://schemas.microsoft.com/office/drawing/2014/main" id="{360F4960-DE1A-4BDC-9230-1651536489F5}"/>
              </a:ext>
            </a:extLst>
          </p:cNvPr>
          <p:cNvSpPr txBox="1"/>
          <p:nvPr/>
        </p:nvSpPr>
        <p:spPr>
          <a:xfrm>
            <a:off x="4518212" y="3538071"/>
            <a:ext cx="3179483" cy="748988"/>
          </a:xfrm>
          <a:prstGeom prst="rect">
            <a:avLst/>
          </a:prstGeom>
          <a:noFill/>
        </p:spPr>
        <p:txBody>
          <a:bodyPr wrap="square" rtlCol="0">
            <a:spAutoFit/>
          </a:bodyPr>
          <a:lstStyle/>
          <a:p>
            <a:pPr algn="ctr" defTabSz="1219170">
              <a:buClr>
                <a:srgbClr val="000000"/>
              </a:buClr>
            </a:pPr>
            <a:r>
              <a:rPr lang="vi-VN" sz="4267"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Tiết 7</a:t>
            </a:r>
            <a:endParaRPr lang="en-US" sz="4267"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13425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4" presetClass="path" presetSubtype="0" accel="50000" decel="50000" fill="hold" nodeType="afterEffect">
                                  <p:stCondLst>
                                    <p:cond delay="0"/>
                                  </p:stCondLst>
                                  <p:childTnLst>
                                    <p:animMotion origin="layout" path="M 1.94444E-6 -2.46914E-6 L -2.22222E-6 6.245E-17 " pathEditMode="relative" rAng="0" ptsTypes="AA">
                                      <p:cBhvr>
                                        <p:cTn id="17" dur="1000" fill="hold"/>
                                        <p:tgtEl>
                                          <p:spTgt spid="24"/>
                                        </p:tgtEl>
                                        <p:attrNameLst>
                                          <p:attrName>ppt_x</p:attrName>
                                          <p:attrName>ppt_y</p:attrName>
                                        </p:attrNameLst>
                                      </p:cBhvr>
                                      <p:rCtr x="43400" y="-55600"/>
                                    </p:animMotion>
                                  </p:childTnLst>
                                </p:cTn>
                              </p:par>
                              <p:par>
                                <p:cTn id="18" presetID="64" presetClass="path" presetSubtype="0" accel="50000" decel="50000" fill="hold" nodeType="withEffect">
                                  <p:stCondLst>
                                    <p:cond delay="0"/>
                                  </p:stCondLst>
                                  <p:childTnLst>
                                    <p:animMotion origin="layout" path="M 5E-6 -4.32099E-6 L 1.11111E-6 2.34568E-6 " pathEditMode="relative" rAng="0" ptsTypes="AA">
                                      <p:cBhvr>
                                        <p:cTn id="19" dur="1000" fill="hold"/>
                                        <p:tgtEl>
                                          <p:spTgt spid="26"/>
                                        </p:tgtEl>
                                        <p:attrNameLst>
                                          <p:attrName>ppt_x</p:attrName>
                                          <p:attrName>ppt_y</p:attrName>
                                        </p:attrNameLst>
                                      </p:cBhvr>
                                      <p:rCtr x="22600" y="40100"/>
                                    </p:animMotion>
                                  </p:childTnLst>
                                </p:cTn>
                              </p:par>
                              <p:par>
                                <p:cTn id="20" presetID="32" presetClass="emph" presetSubtype="0" fill="hold" nodeType="withEffect">
                                  <p:stCondLst>
                                    <p:cond delay="0"/>
                                  </p:stCondLst>
                                  <p:childTnLst>
                                    <p:animRot by="120000">
                                      <p:cBhvr>
                                        <p:cTn id="21" dur="200" fill="hold">
                                          <p:stCondLst>
                                            <p:cond delay="0"/>
                                          </p:stCondLst>
                                        </p:cTn>
                                        <p:tgtEl>
                                          <p:spTgt spid="24"/>
                                        </p:tgtEl>
                                        <p:attrNameLst>
                                          <p:attrName>r</p:attrName>
                                        </p:attrNameLst>
                                      </p:cBhvr>
                                    </p:animRot>
                                    <p:animRot by="-240000">
                                      <p:cBhvr>
                                        <p:cTn id="22" dur="400" fill="hold">
                                          <p:stCondLst>
                                            <p:cond delay="400"/>
                                          </p:stCondLst>
                                        </p:cTn>
                                        <p:tgtEl>
                                          <p:spTgt spid="24"/>
                                        </p:tgtEl>
                                        <p:attrNameLst>
                                          <p:attrName>r</p:attrName>
                                        </p:attrNameLst>
                                      </p:cBhvr>
                                    </p:animRot>
                                    <p:animRot by="240000">
                                      <p:cBhvr>
                                        <p:cTn id="23" dur="400" fill="hold">
                                          <p:stCondLst>
                                            <p:cond delay="800"/>
                                          </p:stCondLst>
                                        </p:cTn>
                                        <p:tgtEl>
                                          <p:spTgt spid="24"/>
                                        </p:tgtEl>
                                        <p:attrNameLst>
                                          <p:attrName>r</p:attrName>
                                        </p:attrNameLst>
                                      </p:cBhvr>
                                    </p:animRot>
                                    <p:animRot by="-240000">
                                      <p:cBhvr>
                                        <p:cTn id="24" dur="400" fill="hold">
                                          <p:stCondLst>
                                            <p:cond delay="1200"/>
                                          </p:stCondLst>
                                        </p:cTn>
                                        <p:tgtEl>
                                          <p:spTgt spid="24"/>
                                        </p:tgtEl>
                                        <p:attrNameLst>
                                          <p:attrName>r</p:attrName>
                                        </p:attrNameLst>
                                      </p:cBhvr>
                                    </p:animRot>
                                    <p:animRot by="120000">
                                      <p:cBhvr>
                                        <p:cTn id="25" dur="400" fill="hold">
                                          <p:stCondLst>
                                            <p:cond delay="1600"/>
                                          </p:stCondLst>
                                        </p:cTn>
                                        <p:tgtEl>
                                          <p:spTgt spid="24"/>
                                        </p:tgtEl>
                                        <p:attrNameLst>
                                          <p:attrName>r</p:attrName>
                                        </p:attrNameLst>
                                      </p:cBhvr>
                                    </p:animRot>
                                  </p:childTnLst>
                                </p:cTn>
                              </p:par>
                              <p:par>
                                <p:cTn id="26" presetID="32" presetClass="emph" presetSubtype="0" fill="hold" nodeType="withEffect">
                                  <p:stCondLst>
                                    <p:cond delay="0"/>
                                  </p:stCondLst>
                                  <p:childTnLst>
                                    <p:animRot by="120000">
                                      <p:cBhvr>
                                        <p:cTn id="27" dur="200" fill="hold">
                                          <p:stCondLst>
                                            <p:cond delay="0"/>
                                          </p:stCondLst>
                                        </p:cTn>
                                        <p:tgtEl>
                                          <p:spTgt spid="26"/>
                                        </p:tgtEl>
                                        <p:attrNameLst>
                                          <p:attrName>r</p:attrName>
                                        </p:attrNameLst>
                                      </p:cBhvr>
                                    </p:animRot>
                                    <p:animRot by="-240000">
                                      <p:cBhvr>
                                        <p:cTn id="28" dur="400" fill="hold">
                                          <p:stCondLst>
                                            <p:cond delay="400"/>
                                          </p:stCondLst>
                                        </p:cTn>
                                        <p:tgtEl>
                                          <p:spTgt spid="26"/>
                                        </p:tgtEl>
                                        <p:attrNameLst>
                                          <p:attrName>r</p:attrName>
                                        </p:attrNameLst>
                                      </p:cBhvr>
                                    </p:animRot>
                                    <p:animRot by="240000">
                                      <p:cBhvr>
                                        <p:cTn id="29" dur="400" fill="hold">
                                          <p:stCondLst>
                                            <p:cond delay="800"/>
                                          </p:stCondLst>
                                        </p:cTn>
                                        <p:tgtEl>
                                          <p:spTgt spid="26"/>
                                        </p:tgtEl>
                                        <p:attrNameLst>
                                          <p:attrName>r</p:attrName>
                                        </p:attrNameLst>
                                      </p:cBhvr>
                                    </p:animRot>
                                    <p:animRot by="-240000">
                                      <p:cBhvr>
                                        <p:cTn id="30" dur="400" fill="hold">
                                          <p:stCondLst>
                                            <p:cond delay="1200"/>
                                          </p:stCondLst>
                                        </p:cTn>
                                        <p:tgtEl>
                                          <p:spTgt spid="26"/>
                                        </p:tgtEl>
                                        <p:attrNameLst>
                                          <p:attrName>r</p:attrName>
                                        </p:attrNameLst>
                                      </p:cBhvr>
                                    </p:animRot>
                                    <p:animRot by="120000">
                                      <p:cBhvr>
                                        <p:cTn id="31" dur="400" fill="hold">
                                          <p:stCondLst>
                                            <p:cond delay="1600"/>
                                          </p:stCondLst>
                                        </p:cTn>
                                        <p:tgtEl>
                                          <p:spTgt spid="26"/>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par>
                                <p:cTn id="37" presetID="2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394788" y="494057"/>
            <a:ext cx="10229669" cy="5425082"/>
            <a:chOff x="244262" y="1030882"/>
            <a:chExt cx="5553423" cy="1323871"/>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070580"/>
              <a:ext cx="5431293" cy="1284173"/>
            </a:xfrm>
            <a:prstGeom prst="rect">
              <a:avLst/>
            </a:prstGeom>
            <a:noFill/>
          </p:spPr>
          <p:txBody>
            <a:bodyPr wrap="square" rtlCol="0">
              <a:spAutoFit/>
            </a:bodyPr>
            <a:lstStyle/>
            <a:p>
              <a:pPr algn="just" defTabSz="1219170">
                <a:buClr>
                  <a:srgbClr val="000000"/>
                </a:buClr>
                <a:defRPr/>
              </a:pPr>
              <a:r>
                <a:rPr lang="en-US" sz="3733" b="1" kern="0" dirty="0">
                  <a:solidFill>
                    <a:srgbClr val="002060"/>
                  </a:solidFill>
                  <a:latin typeface="Calibri"/>
                  <a:cs typeface="Arial"/>
                  <a:sym typeface="Arial"/>
                </a:rPr>
                <a:t>2. </a:t>
              </a:r>
              <a:r>
                <a:rPr lang="vi-VN" sz="3733" b="1" kern="0" dirty="0">
                  <a:solidFill>
                    <a:srgbClr val="002060"/>
                  </a:solidFill>
                  <a:latin typeface="Calibri"/>
                  <a:cs typeface="Arial"/>
                  <a:sym typeface="Arial"/>
                </a:rPr>
                <a:t>Sắp xếp các hoạt động dưới đây theo trình tự của việc lấy mật.</a:t>
              </a:r>
            </a:p>
            <a:p>
              <a:pPr algn="just" defTabSz="1219170">
                <a:buClr>
                  <a:srgbClr val="000000"/>
                </a:buClr>
                <a:defRPr/>
              </a:pPr>
              <a:r>
                <a:rPr lang="vi-VN" sz="3733" kern="0" dirty="0">
                  <a:solidFill>
                    <a:srgbClr val="002060"/>
                  </a:solidFill>
                  <a:latin typeface="Calibri"/>
                  <a:cs typeface="Arial"/>
                  <a:sym typeface="Arial"/>
                </a:rPr>
                <a:t>a. Gác những lá mật trong góc chậu sành.</a:t>
              </a:r>
            </a:p>
            <a:p>
              <a:pPr algn="just" defTabSz="1219170">
                <a:buClr>
                  <a:srgbClr val="000000"/>
                </a:buClr>
                <a:defRPr/>
              </a:pPr>
              <a:r>
                <a:rPr lang="vi-VN" sz="3733" kern="0" dirty="0">
                  <a:solidFill>
                    <a:srgbClr val="002060"/>
                  </a:solidFill>
                  <a:latin typeface="Calibri"/>
                  <a:cs typeface="Arial"/>
                  <a:sym typeface="Arial"/>
                </a:rPr>
                <a:t>b. Đặt chậu sành lên miệng chõ.</a:t>
              </a:r>
            </a:p>
            <a:p>
              <a:pPr algn="just" defTabSz="1219170">
                <a:buClr>
                  <a:srgbClr val="000000"/>
                </a:buClr>
                <a:defRPr/>
              </a:pPr>
              <a:r>
                <a:rPr lang="vi-VN" sz="3733" kern="0" dirty="0">
                  <a:solidFill>
                    <a:srgbClr val="002060"/>
                  </a:solidFill>
                  <a:latin typeface="Calibri"/>
                  <a:cs typeface="Arial"/>
                  <a:sym typeface="Arial"/>
                </a:rPr>
                <a:t>c. Canh lá mật cho sáp bịt các lỗ mật chảy ra.</a:t>
              </a:r>
            </a:p>
            <a:p>
              <a:pPr algn="just" defTabSz="1219170">
                <a:buClr>
                  <a:srgbClr val="000000"/>
                </a:buClr>
                <a:defRPr/>
              </a:pPr>
              <a:r>
                <a:rPr lang="vi-VN" sz="3733" kern="0" dirty="0">
                  <a:solidFill>
                    <a:srgbClr val="002060"/>
                  </a:solidFill>
                  <a:latin typeface="Calibri"/>
                  <a:cs typeface="Arial"/>
                  <a:sym typeface="Arial"/>
                </a:rPr>
                <a:t>d. Bắc nồi chõ lên bếp.</a:t>
              </a:r>
            </a:p>
            <a:p>
              <a:pPr algn="just" defTabSz="1219170">
                <a:buClr>
                  <a:srgbClr val="000000"/>
                </a:buClr>
                <a:defRPr/>
              </a:pPr>
              <a:r>
                <a:rPr lang="vi-VN" sz="3733" kern="0" dirty="0">
                  <a:solidFill>
                    <a:srgbClr val="002060"/>
                  </a:solidFill>
                  <a:latin typeface="Calibri"/>
                  <a:cs typeface="Arial"/>
                  <a:sym typeface="Arial"/>
                </a:rPr>
                <a:t>e. Khều trứng ong và ong non ra khỏi lá mật.</a:t>
              </a:r>
            </a:p>
            <a:p>
              <a:pPr algn="just" defTabSz="1219170">
                <a:buClr>
                  <a:srgbClr val="000000"/>
                </a:buClr>
                <a:defRPr/>
              </a:pPr>
              <a:r>
                <a:rPr lang="vi-VN" sz="3733" kern="0" dirty="0">
                  <a:solidFill>
                    <a:srgbClr val="002060"/>
                  </a:solidFill>
                  <a:latin typeface="Calibri"/>
                  <a:cs typeface="Arial"/>
                  <a:sym typeface="Arial"/>
                </a:rPr>
                <a:t>g. Để mật nguội.</a:t>
              </a:r>
            </a:p>
            <a:p>
              <a:pPr algn="just" defTabSz="1219170">
                <a:buClr>
                  <a:srgbClr val="000000"/>
                </a:buClr>
                <a:defRPr/>
              </a:pPr>
              <a:r>
                <a:rPr lang="vi-VN" sz="3733" kern="0" dirty="0">
                  <a:solidFill>
                    <a:srgbClr val="002060"/>
                  </a:solidFill>
                  <a:latin typeface="Calibri"/>
                  <a:cs typeface="Arial"/>
                  <a:sym typeface="Arial"/>
                </a:rPr>
                <a:t>h. Gạt sáp ra và chắt mật vào vò.</a:t>
              </a:r>
              <a:endParaRPr lang="en-US" sz="3733" kern="0" dirty="0">
                <a:solidFill>
                  <a:srgbClr val="00206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728431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6" name="TextBox 5">
            <a:extLst>
              <a:ext uri="{FF2B5EF4-FFF2-40B4-BE49-F238E27FC236}">
                <a16:creationId xmlns:a16="http://schemas.microsoft.com/office/drawing/2014/main" id="{64DB07FC-D6CB-F703-64B5-40A9A730CD30}"/>
              </a:ext>
            </a:extLst>
          </p:cNvPr>
          <p:cNvSpPr txBox="1"/>
          <p:nvPr/>
        </p:nvSpPr>
        <p:spPr>
          <a:xfrm>
            <a:off x="1021806" y="1110897"/>
            <a:ext cx="10450287" cy="4688912"/>
          </a:xfrm>
          <a:prstGeom prst="rect">
            <a:avLst/>
          </a:prstGeom>
          <a:noFill/>
        </p:spPr>
        <p:txBody>
          <a:bodyPr wrap="square">
            <a:spAutoFit/>
          </a:bodyPr>
          <a:lstStyle/>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e. Khều trứng ong và ong non ra khỏi lá mật. </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d. Bắc nồi cho lên bếp. </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b. Đặt chậu sành lên miệng chõ.</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a. Gác những lá mật trong góc chậu sành.</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c. Canh lá mật cho sáp bịt các lỗ mật chảy ra.</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g. Để mật nguội. </a:t>
            </a:r>
          </a:p>
          <a:p>
            <a:pPr algn="just" defTabSz="1219170">
              <a:buClr>
                <a:srgbClr val="000000"/>
              </a:buClr>
            </a:pPr>
            <a:r>
              <a:rPr lang="vi-VN" sz="4267" b="1" kern="0" dirty="0">
                <a:solidFill>
                  <a:srgbClr val="FF0000"/>
                </a:solidFill>
                <a:latin typeface="Calibri" panose="020F0502020204030204" pitchFamily="34" charset="0"/>
                <a:cs typeface="Calibri" panose="020F0502020204030204" pitchFamily="34" charset="0"/>
                <a:sym typeface="Arial"/>
              </a:rPr>
              <a:t>h. Gạt sáp ra và chắt mật vào vò.</a:t>
            </a:r>
          </a:p>
        </p:txBody>
      </p:sp>
    </p:spTree>
    <p:extLst>
      <p:ext uri="{BB962C8B-B14F-4D97-AF65-F5344CB8AC3E}">
        <p14:creationId xmlns:p14="http://schemas.microsoft.com/office/powerpoint/2010/main" val="363065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1179131"/>
            <a:ext cx="8278161" cy="160402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48297"/>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3. </a:t>
              </a:r>
              <a:r>
                <a:rPr lang="vi-VN" sz="4267" b="1" kern="0" dirty="0">
                  <a:solidFill>
                    <a:srgbClr val="FF0000"/>
                  </a:solidFill>
                  <a:latin typeface="Calibri"/>
                  <a:cs typeface="Arial"/>
                  <a:sym typeface="Arial"/>
                </a:rPr>
                <a:t>Mật sau khi thu được có hương vị ra sao?</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325121" y="3208443"/>
            <a:ext cx="8511177" cy="2423100"/>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5333" kern="0" dirty="0">
                <a:solidFill>
                  <a:srgbClr val="002060"/>
                </a:solidFill>
                <a:latin typeface="Cambria" panose="02040503050406030204" pitchFamily="18" charset="0"/>
                <a:ea typeface="Cambria" panose="02040503050406030204" pitchFamily="18" charset="0"/>
                <a:sym typeface="Arial"/>
              </a:rPr>
              <a:t>H</a:t>
            </a:r>
            <a:r>
              <a:rPr lang="vi-VN" sz="5333" kern="0" dirty="0">
                <a:solidFill>
                  <a:srgbClr val="002060"/>
                </a:solidFill>
                <a:latin typeface="Cambria" panose="02040503050406030204" pitchFamily="18" charset="0"/>
                <a:ea typeface="Cambria" panose="02040503050406030204" pitchFamily="18" charset="0"/>
                <a:sym typeface="Arial"/>
              </a:rPr>
              <a:t>ương thơm ngọt ngào, vị ngăm ngăm đắng hoặc ngọt đậm. </a:t>
            </a:r>
          </a:p>
        </p:txBody>
      </p:sp>
    </p:spTree>
    <p:extLst>
      <p:ext uri="{BB962C8B-B14F-4D97-AF65-F5344CB8AC3E}">
        <p14:creationId xmlns:p14="http://schemas.microsoft.com/office/powerpoint/2010/main" val="2808281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209006"/>
            <a:ext cx="8278161" cy="2305673"/>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72044"/>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4. </a:t>
              </a:r>
              <a:r>
                <a:rPr lang="vi-VN" sz="4267" b="1" kern="0" dirty="0">
                  <a:solidFill>
                    <a:srgbClr val="FF0000"/>
                  </a:solidFill>
                  <a:latin typeface="Calibri"/>
                  <a:cs typeface="Arial"/>
                  <a:sym typeface="Arial"/>
                </a:rPr>
                <a:t>Niềm vui “được mùa mật” của các nhân vật trong câu chuyện được thể hiện như thế nào?</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325121" y="3208444"/>
            <a:ext cx="8511177" cy="328234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800" kern="0" dirty="0">
                <a:solidFill>
                  <a:srgbClr val="002060"/>
                </a:solidFill>
                <a:latin typeface="Cambria" panose="02040503050406030204" pitchFamily="18" charset="0"/>
                <a:ea typeface="Cambria" panose="02040503050406030204" pitchFamily="18" charset="0"/>
                <a:sym typeface="Arial"/>
              </a:rPr>
              <a:t>Bà sung sướng nói chưa năm nào được mùa mật như năm nay, ba bà cháu vui vẻ bàn bạc mua đồ. </a:t>
            </a:r>
          </a:p>
        </p:txBody>
      </p:sp>
    </p:spTree>
    <p:extLst>
      <p:ext uri="{BB962C8B-B14F-4D97-AF65-F5344CB8AC3E}">
        <p14:creationId xmlns:p14="http://schemas.microsoft.com/office/powerpoint/2010/main" val="2189515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209006"/>
            <a:ext cx="8278161" cy="1700765"/>
            <a:chOff x="244262" y="1030882"/>
            <a:chExt cx="5553423" cy="1323674"/>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221638"/>
            </a:xfrm>
            <a:prstGeom prst="rect">
              <a:avLst/>
            </a:prstGeom>
            <a:noFill/>
          </p:spPr>
          <p:txBody>
            <a:bodyPr wrap="square" rtlCol="0">
              <a:spAutoFit/>
            </a:bodyPr>
            <a:lstStyle/>
            <a:p>
              <a:pPr algn="just" defTabSz="1219170">
                <a:buClr>
                  <a:srgbClr val="000000"/>
                </a:buClr>
                <a:defRPr/>
              </a:pPr>
              <a:r>
                <a:rPr lang="en-US" sz="3200" b="1" kern="0" dirty="0">
                  <a:solidFill>
                    <a:srgbClr val="FF0000"/>
                  </a:solidFill>
                  <a:latin typeface="Calibri"/>
                  <a:cs typeface="Arial"/>
                  <a:sym typeface="Arial"/>
                </a:rPr>
                <a:t>5. </a:t>
              </a:r>
              <a:r>
                <a:rPr lang="vi-VN" sz="3200" b="1" kern="0" dirty="0">
                  <a:solidFill>
                    <a:srgbClr val="FF0000"/>
                  </a:solidFill>
                  <a:latin typeface="Calibri"/>
                  <a:cs typeface="Arial"/>
                  <a:sym typeface="Arial"/>
                </a:rPr>
                <a:t>Theo em, những tình cảm nào được thể hiện trong câu chuyện? Những chi tiết nào cho em biết điều đó?</a:t>
              </a:r>
              <a:endParaRPr lang="en-US" sz="3200"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127726" y="2171339"/>
            <a:ext cx="8708572" cy="459812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b="1" kern="0" dirty="0">
                <a:solidFill>
                  <a:srgbClr val="002060"/>
                </a:solidFill>
                <a:latin typeface="Cambria" panose="02040503050406030204" pitchFamily="18" charset="0"/>
                <a:ea typeface="Cambria" panose="02040503050406030204" pitchFamily="18" charset="0"/>
                <a:sym typeface="Arial"/>
              </a:rPr>
              <a:t>Qua câu chuyện, có thể cảm nhận được tình cảm gia đình, bà cháu, và tình cảm cộng đồng, làng xóm. </a:t>
            </a:r>
          </a:p>
          <a:p>
            <a:pPr algn="just" defTabSz="1219170">
              <a:buClr>
                <a:srgbClr val="000000"/>
              </a:buClr>
            </a:pPr>
            <a:r>
              <a:rPr lang="vi-VN" sz="2667" kern="0" dirty="0">
                <a:solidFill>
                  <a:srgbClr val="002060"/>
                </a:solidFill>
                <a:latin typeface="Cambria" panose="02040503050406030204" pitchFamily="18" charset="0"/>
                <a:ea typeface="Cambria" panose="02040503050406030204" pitchFamily="18" charset="0"/>
                <a:sym typeface="Arial"/>
              </a:rPr>
              <a:t>- Tình cảm gia đình, bà cháu, thể hiện qua các chi tiết: </a:t>
            </a:r>
          </a:p>
          <a:p>
            <a:pPr algn="just" defTabSz="1219170">
              <a:buClr>
                <a:srgbClr val="000000"/>
              </a:buClr>
            </a:pPr>
            <a:r>
              <a:rPr lang="en-US" sz="2667" kern="0" dirty="0">
                <a:solidFill>
                  <a:srgbClr val="002060"/>
                </a:solidFill>
                <a:latin typeface="Cambria" panose="02040503050406030204" pitchFamily="18" charset="0"/>
                <a:ea typeface="Cambria" panose="02040503050406030204" pitchFamily="18" charset="0"/>
                <a:sym typeface="Arial"/>
              </a:rPr>
              <a:t>1. </a:t>
            </a:r>
            <a:r>
              <a:rPr lang="vi-VN" sz="2667" kern="0" dirty="0">
                <a:solidFill>
                  <a:srgbClr val="002060"/>
                </a:solidFill>
                <a:latin typeface="Cambria" panose="02040503050406030204" pitchFamily="18" charset="0"/>
                <a:ea typeface="Cambria" panose="02040503050406030204" pitchFamily="18" charset="0"/>
                <a:sym typeface="Arial"/>
              </a:rPr>
              <a:t>Cảnh ba bà cháu quây quần canh mật, làm bánh, trò chuyện; </a:t>
            </a:r>
          </a:p>
          <a:p>
            <a:pPr algn="just" defTabSz="1219170">
              <a:buClr>
                <a:srgbClr val="000000"/>
              </a:buClr>
            </a:pPr>
            <a:r>
              <a:rPr lang="en-US" sz="2667" kern="0" dirty="0">
                <a:solidFill>
                  <a:srgbClr val="002060"/>
                </a:solidFill>
                <a:latin typeface="Cambria" panose="02040503050406030204" pitchFamily="18" charset="0"/>
                <a:ea typeface="Cambria" panose="02040503050406030204" pitchFamily="18" charset="0"/>
                <a:sym typeface="Arial"/>
              </a:rPr>
              <a:t>2. </a:t>
            </a:r>
            <a:r>
              <a:rPr lang="vi-VN" sz="2667" kern="0" dirty="0">
                <a:solidFill>
                  <a:srgbClr val="002060"/>
                </a:solidFill>
                <a:latin typeface="Cambria" panose="02040503050406030204" pitchFamily="18" charset="0"/>
                <a:ea typeface="Cambria" panose="02040503050406030204" pitchFamily="18" charset="0"/>
                <a:sym typeface="Arial"/>
              </a:rPr>
              <a:t>Bà chỉ nghĩ đến việc mua đồ cho cả nhà, không nghĩ đến bản thân mình;</a:t>
            </a:r>
          </a:p>
          <a:p>
            <a:pPr algn="just" defTabSz="1219170">
              <a:buClr>
                <a:srgbClr val="000000"/>
              </a:buClr>
            </a:pPr>
            <a:r>
              <a:rPr lang="en-US" sz="2667" kern="0" dirty="0">
                <a:solidFill>
                  <a:srgbClr val="002060"/>
                </a:solidFill>
                <a:latin typeface="Cambria" panose="02040503050406030204" pitchFamily="18" charset="0"/>
                <a:ea typeface="Cambria" panose="02040503050406030204" pitchFamily="18" charset="0"/>
                <a:sym typeface="Arial"/>
              </a:rPr>
              <a:t>3. </a:t>
            </a:r>
            <a:r>
              <a:rPr lang="vi-VN" sz="2667" kern="0" dirty="0">
                <a:solidFill>
                  <a:srgbClr val="002060"/>
                </a:solidFill>
                <a:latin typeface="Cambria" panose="02040503050406030204" pitchFamily="18" charset="0"/>
                <a:ea typeface="Cambria" panose="02040503050406030204" pitchFamily="18" charset="0"/>
                <a:sym typeface="Arial"/>
              </a:rPr>
              <a:t>Cháu nhận ra điều đó, nghĩ đến việc mua thuốc cho bà đỡ đau xương,...</a:t>
            </a:r>
          </a:p>
          <a:p>
            <a:pPr algn="just" defTabSz="1219170">
              <a:buClr>
                <a:srgbClr val="000000"/>
              </a:buClr>
            </a:pPr>
            <a:r>
              <a:rPr lang="vi-VN" sz="2667" kern="0" dirty="0">
                <a:solidFill>
                  <a:srgbClr val="002060"/>
                </a:solidFill>
                <a:latin typeface="Cambria" panose="02040503050406030204" pitchFamily="18" charset="0"/>
                <a:ea typeface="Cambria" panose="02040503050406030204" pitchFamily="18" charset="0"/>
                <a:sym typeface="Arial"/>
              </a:rPr>
              <a:t>- Tình cảm cộng đồng, làng xóm, thể hiện qua việc bà mời gia đình bác thợ gỗ sang ăn bánh mừng mùa mật. </a:t>
            </a:r>
          </a:p>
        </p:txBody>
      </p:sp>
    </p:spTree>
    <p:extLst>
      <p:ext uri="{BB962C8B-B14F-4D97-AF65-F5344CB8AC3E}">
        <p14:creationId xmlns:p14="http://schemas.microsoft.com/office/powerpoint/2010/main" val="345370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209006"/>
            <a:ext cx="8278161" cy="230567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72044"/>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6. </a:t>
              </a:r>
              <a:r>
                <a:rPr lang="vi-VN" sz="4267" b="1" kern="0" dirty="0">
                  <a:solidFill>
                    <a:srgbClr val="FF0000"/>
                  </a:solidFill>
                  <a:latin typeface="Calibri"/>
                  <a:cs typeface="Arial"/>
                  <a:sym typeface="Arial"/>
                </a:rPr>
                <a:t>Viết 2 – 3 câu nêu cảm nghĩ của em về người bà trong câu chuyện trên</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325121" y="3208444"/>
            <a:ext cx="8511177" cy="328234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200" kern="0" dirty="0">
                <a:solidFill>
                  <a:srgbClr val="002060"/>
                </a:solidFill>
                <a:latin typeface="Cambria" panose="02040503050406030204" pitchFamily="18" charset="0"/>
                <a:ea typeface="Cambria" panose="02040503050406030204" pitchFamily="18" charset="0"/>
                <a:sym typeface="Arial"/>
              </a:rPr>
              <a:t>Trong câu chuyện, người bà hết mực lo toan và giỏi giang. Bà biết rõ ràng từng công đoạn và vật dụng cần phải có để lấy mật, cách phân loại mật thu được. Không chỉ vậy, bà còn có một lòng “thoáng” với các cháu, với tình cảm hàng xóm láng giềng.</a:t>
            </a:r>
          </a:p>
        </p:txBody>
      </p:sp>
    </p:spTree>
    <p:extLst>
      <p:ext uri="{BB962C8B-B14F-4D97-AF65-F5344CB8AC3E}">
        <p14:creationId xmlns:p14="http://schemas.microsoft.com/office/powerpoint/2010/main" val="3341631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394788" y="494056"/>
            <a:ext cx="10229669" cy="5369715"/>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1064128"/>
            </a:xfrm>
            <a:prstGeom prst="rect">
              <a:avLst/>
            </a:prstGeom>
            <a:noFill/>
          </p:spPr>
          <p:txBody>
            <a:bodyPr wrap="square" rtlCol="0">
              <a:spAutoFit/>
            </a:bodyPr>
            <a:lstStyle/>
            <a:p>
              <a:pPr algn="just" defTabSz="1219170">
                <a:buClr>
                  <a:srgbClr val="000000"/>
                </a:buClr>
              </a:pPr>
              <a:r>
                <a:rPr lang="en-US" sz="3467" b="1" kern="0" dirty="0">
                  <a:solidFill>
                    <a:srgbClr val="000000"/>
                  </a:solidFill>
                  <a:latin typeface="Cambria" panose="02040503050406030204" pitchFamily="18" charset="0"/>
                  <a:ea typeface="Cambria" panose="02040503050406030204" pitchFamily="18" charset="0"/>
                  <a:cs typeface="Arial"/>
                  <a:sym typeface="Arial"/>
                </a:rPr>
                <a:t>7. </a:t>
              </a:r>
              <a:r>
                <a:rPr lang="vi-VN" sz="3467" b="1" kern="0" dirty="0">
                  <a:solidFill>
                    <a:srgbClr val="000000"/>
                  </a:solidFill>
                  <a:latin typeface="Cambria" panose="02040503050406030204" pitchFamily="18" charset="0"/>
                  <a:ea typeface="Cambria" panose="02040503050406030204" pitchFamily="18" charset="0"/>
                  <a:cs typeface="Arial"/>
                  <a:sym typeface="Arial"/>
                </a:rPr>
                <a:t>Tìm câu đơn và câu ghép trong những câu dưới đây:</a:t>
              </a:r>
            </a:p>
            <a:p>
              <a:pPr algn="just" defTabSz="1219170">
                <a:buClr>
                  <a:srgbClr val="000000"/>
                </a:buClr>
              </a:pPr>
              <a:r>
                <a:rPr lang="vi-VN" sz="3467" kern="0" dirty="0">
                  <a:solidFill>
                    <a:srgbClr val="000000"/>
                  </a:solidFill>
                  <a:latin typeface="Cambria" panose="02040503050406030204" pitchFamily="18" charset="0"/>
                  <a:ea typeface="Cambria" panose="02040503050406030204" pitchFamily="18" charset="0"/>
                  <a:cs typeface="Arial"/>
                  <a:sym typeface="Arial"/>
                </a:rPr>
                <a:t>a. Trên miệng chõ, bà đặt cái chậu sành, bên trong góc chậu, bà gác những lá mật.</a:t>
              </a:r>
            </a:p>
            <a:p>
              <a:pPr algn="just" defTabSz="1219170">
                <a:buClr>
                  <a:srgbClr val="000000"/>
                </a:buClr>
              </a:pPr>
              <a:r>
                <a:rPr lang="vi-VN" sz="3467" kern="0" dirty="0">
                  <a:solidFill>
                    <a:srgbClr val="000000"/>
                  </a:solidFill>
                  <a:latin typeface="Cambria" panose="02040503050406030204" pitchFamily="18" charset="0"/>
                  <a:ea typeface="Cambria" panose="02040503050406030204" pitchFamily="18" charset="0"/>
                  <a:cs typeface="Arial"/>
                  <a:sym typeface="Arial"/>
                </a:rPr>
                <a:t>b. Mật lẫn sáp rỏ đều đều xuống chậu.</a:t>
              </a:r>
            </a:p>
            <a:p>
              <a:pPr algn="just" defTabSz="1219170">
                <a:buClr>
                  <a:srgbClr val="000000"/>
                </a:buClr>
              </a:pPr>
              <a:r>
                <a:rPr lang="vi-VN" sz="3467" kern="0" dirty="0">
                  <a:solidFill>
                    <a:srgbClr val="000000"/>
                  </a:solidFill>
                  <a:latin typeface="Cambria" panose="02040503050406030204" pitchFamily="18" charset="0"/>
                  <a:ea typeface="Cambria" panose="02040503050406030204" pitchFamily="18" charset="0"/>
                  <a:cs typeface="Arial"/>
                  <a:sym typeface="Arial"/>
                </a:rPr>
                <a:t>c. Hơi nóng bốc nghi ngút, sáp bịt các lỗ mặt chảy ra.</a:t>
              </a:r>
            </a:p>
            <a:p>
              <a:pPr algn="just" defTabSz="1219170">
                <a:buClr>
                  <a:srgbClr val="000000"/>
                </a:buClr>
              </a:pPr>
              <a:r>
                <a:rPr lang="vi-VN" sz="3467" kern="0" dirty="0">
                  <a:solidFill>
                    <a:srgbClr val="000000"/>
                  </a:solidFill>
                  <a:latin typeface="Cambria" panose="02040503050406030204" pitchFamily="18" charset="0"/>
                  <a:ea typeface="Cambria" panose="02040503050406030204" pitchFamily="18" charset="0"/>
                  <a:cs typeface="Arial"/>
                  <a:sym typeface="Arial"/>
                </a:rPr>
                <a:t>d. Chậu mật trên bếp đầy dần.</a:t>
              </a:r>
            </a:p>
            <a:p>
              <a:pPr algn="just" defTabSz="1219170">
                <a:buClr>
                  <a:srgbClr val="000000"/>
                </a:buClr>
              </a:pPr>
              <a:r>
                <a:rPr lang="vi-VN" sz="3467" kern="0" dirty="0">
                  <a:solidFill>
                    <a:srgbClr val="000000"/>
                  </a:solidFill>
                  <a:latin typeface="Cambria" panose="02040503050406030204" pitchFamily="18" charset="0"/>
                  <a:ea typeface="Cambria" panose="02040503050406030204" pitchFamily="18" charset="0"/>
                  <a:cs typeface="Arial"/>
                  <a:sym typeface="Arial"/>
                </a:rPr>
                <a:t>e. Mùi mặt nóng hổi, thơm ngọt ngào bay ra ngoài.</a:t>
              </a: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521371" y="5143862"/>
            <a:ext cx="2833188" cy="1714137"/>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57625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301898"/>
            <a:ext cx="11216640" cy="62167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4615542" y="1"/>
            <a:ext cx="2693852" cy="7663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prstClr val="white"/>
                </a:solidFill>
                <a:latin typeface="Cambria" panose="02040503050406030204" pitchFamily="18" charset="0"/>
                <a:ea typeface="Cambria" panose="02040503050406030204" pitchFamily="18" charset="0"/>
                <a:sym typeface="Arial"/>
              </a:rPr>
              <a:t>Câu</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đơn</a:t>
            </a:r>
            <a:endParaRPr lang="en-US" sz="4267" b="1" kern="0" dirty="0">
              <a:solidFill>
                <a:prstClr val="white"/>
              </a:solidFill>
              <a:latin typeface="Cambria" panose="02040503050406030204" pitchFamily="18" charset="0"/>
              <a:ea typeface="Cambria" panose="02040503050406030204" pitchFamily="18" charset="0"/>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789578" y="1788160"/>
            <a:ext cx="10345783" cy="1569660"/>
          </a:xfrm>
          <a:prstGeom prst="rect">
            <a:avLst/>
          </a:prstGeom>
          <a:noFill/>
        </p:spPr>
        <p:txBody>
          <a:bodyPr wrap="square" rtlCol="0">
            <a:spAutoFit/>
          </a:bodyPr>
          <a:lstStyle/>
          <a:p>
            <a:pPr algn="just"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Arial"/>
                <a:sym typeface="Arial"/>
              </a:rPr>
              <a:t>b. Mật lẫn sáp rỏ đều đều xuống chậu.</a:t>
            </a:r>
          </a:p>
          <a:p>
            <a:pPr algn="just"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Arial"/>
                <a:sym typeface="Arial"/>
              </a:rPr>
              <a:t>d. Chậu mật trên bếp đầy dần.</a:t>
            </a:r>
          </a:p>
        </p:txBody>
      </p:sp>
    </p:spTree>
    <p:extLst>
      <p:ext uri="{BB962C8B-B14F-4D97-AF65-F5344CB8AC3E}">
        <p14:creationId xmlns:p14="http://schemas.microsoft.com/office/powerpoint/2010/main" val="3144608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301898"/>
            <a:ext cx="11216640" cy="62167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4679406" y="81281"/>
            <a:ext cx="2693852" cy="7663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dirty="0" err="1">
                <a:solidFill>
                  <a:prstClr val="white"/>
                </a:solidFill>
                <a:latin typeface="Cambria" panose="02040503050406030204" pitchFamily="18" charset="0"/>
                <a:ea typeface="Cambria" panose="02040503050406030204" pitchFamily="18" charset="0"/>
                <a:sym typeface="Arial"/>
              </a:rPr>
              <a:t>Câu</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ghép</a:t>
            </a:r>
            <a:endParaRPr lang="en-US" sz="4267" b="1" kern="0" dirty="0">
              <a:solidFill>
                <a:prstClr val="white"/>
              </a:solidFill>
              <a:latin typeface="Cambria" panose="02040503050406030204" pitchFamily="18" charset="0"/>
              <a:ea typeface="Cambria" panose="02040503050406030204" pitchFamily="18" charset="0"/>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789578" y="1439816"/>
            <a:ext cx="10345783" cy="4032258"/>
          </a:xfrm>
          <a:prstGeom prst="rect">
            <a:avLst/>
          </a:prstGeom>
          <a:noFill/>
        </p:spPr>
        <p:txBody>
          <a:bodyPr wrap="square" rtlCol="0">
            <a:spAutoFit/>
          </a:bodyPr>
          <a:lstStyle/>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Arial"/>
                <a:sym typeface="Arial"/>
              </a:rPr>
              <a:t>a. Trên miệng chõ, bà đặt cái chậu sành, bên trong góc chậu, bà gác những lá mật.</a:t>
            </a:r>
          </a:p>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Arial"/>
                <a:sym typeface="Arial"/>
              </a:rPr>
              <a:t>c. Hơi nóng bốc nghi ngút, sáp bịt các lỗ mặt chảy ra.</a:t>
            </a:r>
          </a:p>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Arial"/>
                <a:sym typeface="Arial"/>
              </a:rPr>
              <a:t>e. Mùi mặt nóng hổi, thơm ngọt ngào bay ra ngoài.</a:t>
            </a:r>
          </a:p>
        </p:txBody>
      </p:sp>
    </p:spTree>
    <p:extLst>
      <p:ext uri="{BB962C8B-B14F-4D97-AF65-F5344CB8AC3E}">
        <p14:creationId xmlns:p14="http://schemas.microsoft.com/office/powerpoint/2010/main" val="1267546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394788" y="494056"/>
            <a:ext cx="11158584" cy="576450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263554"/>
            </a:xfrm>
            <a:prstGeom prst="rect">
              <a:avLst/>
            </a:prstGeom>
            <a:noFill/>
          </p:spPr>
          <p:txBody>
            <a:bodyPr wrap="square" rtlCol="0">
              <a:spAutoFit/>
            </a:bodyPr>
            <a:lstStyle/>
            <a:p>
              <a:pPr algn="just" defTabSz="1219170">
                <a:buClr>
                  <a:srgbClr val="000000"/>
                </a:buClr>
                <a:defRPr/>
              </a:pPr>
              <a:r>
                <a:rPr lang="en-US" sz="3467" b="1" kern="0" dirty="0">
                  <a:solidFill>
                    <a:srgbClr val="000000"/>
                  </a:solidFill>
                  <a:latin typeface="Cambria" panose="02040503050406030204" pitchFamily="18" charset="0"/>
                  <a:ea typeface="Cambria" panose="02040503050406030204" pitchFamily="18" charset="0"/>
                  <a:cs typeface="Arial"/>
                  <a:sym typeface="Arial"/>
                </a:rPr>
                <a:t>8. </a:t>
              </a:r>
              <a:r>
                <a:rPr lang="vi-VN" sz="3467" b="1" kern="0" dirty="0">
                  <a:solidFill>
                    <a:srgbClr val="000000"/>
                  </a:solidFill>
                  <a:latin typeface="Cambria" panose="02040503050406030204" pitchFamily="18" charset="0"/>
                  <a:ea typeface="Cambria" panose="02040503050406030204" pitchFamily="18" charset="0"/>
                  <a:cs typeface="Arial"/>
                  <a:sym typeface="Arial"/>
                </a:rPr>
                <a:t>Dùng kết từ (hoặc cặp kết từ) để nối các câu đơn dưới đây thành câu ghép.</a:t>
              </a:r>
              <a:endParaRPr lang="vi-VN" sz="3467" kern="0" dirty="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99BCFE77-4145-5695-76A3-2D30BB07C4F7}"/>
              </a:ext>
            </a:extLst>
          </p:cNvPr>
          <p:cNvPicPr>
            <a:picLocks noChangeAspect="1"/>
          </p:cNvPicPr>
          <p:nvPr/>
        </p:nvPicPr>
        <p:blipFill>
          <a:blip r:embed="rId4"/>
          <a:stretch>
            <a:fillRect/>
          </a:stretch>
        </p:blipFill>
        <p:spPr>
          <a:xfrm>
            <a:off x="557349" y="2107799"/>
            <a:ext cx="10892425" cy="3192819"/>
          </a:xfrm>
          <a:prstGeom prst="rect">
            <a:avLst/>
          </a:prstGeom>
        </p:spPr>
      </p:pic>
    </p:spTree>
    <p:extLst>
      <p:ext uri="{BB962C8B-B14F-4D97-AF65-F5344CB8AC3E}">
        <p14:creationId xmlns:p14="http://schemas.microsoft.com/office/powerpoint/2010/main" val="3718805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2239">
          <a:extLst>
            <a:ext uri="{FF2B5EF4-FFF2-40B4-BE49-F238E27FC236}">
              <a16:creationId xmlns:a16="http://schemas.microsoft.com/office/drawing/2014/main" id="{5A055787-E755-DC55-F4B2-B6D4D9B39AAE}"/>
            </a:ext>
          </a:extLst>
        </p:cNvPr>
        <p:cNvGrpSpPr/>
        <p:nvPr/>
      </p:nvGrpSpPr>
      <p:grpSpPr>
        <a:xfrm>
          <a:off x="0" y="0"/>
          <a:ext cx="0" cy="0"/>
          <a:chOff x="0" y="0"/>
          <a:chExt cx="0" cy="0"/>
        </a:xfrm>
      </p:grpSpPr>
      <p:sp>
        <p:nvSpPr>
          <p:cNvPr id="2240" name="Google Shape;2240;p58">
            <a:extLst>
              <a:ext uri="{FF2B5EF4-FFF2-40B4-BE49-F238E27FC236}">
                <a16:creationId xmlns:a16="http://schemas.microsoft.com/office/drawing/2014/main" id="{074FB666-5793-4C60-9FF3-8584080764A5}"/>
              </a:ext>
            </a:extLst>
          </p:cNvPr>
          <p:cNvSpPr/>
          <p:nvPr/>
        </p:nvSpPr>
        <p:spPr>
          <a:xfrm>
            <a:off x="9139866" y="431824"/>
            <a:ext cx="3745076" cy="854419"/>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58" name="Google Shape;2258;p58">
            <a:extLst>
              <a:ext uri="{FF2B5EF4-FFF2-40B4-BE49-F238E27FC236}">
                <a16:creationId xmlns:a16="http://schemas.microsoft.com/office/drawing/2014/main" id="{0A1B06BF-6790-DD96-B850-05AAE36D1791}"/>
              </a:ext>
            </a:extLst>
          </p:cNvPr>
          <p:cNvGrpSpPr/>
          <p:nvPr/>
        </p:nvGrpSpPr>
        <p:grpSpPr>
          <a:xfrm flipH="1">
            <a:off x="4418718" y="713033"/>
            <a:ext cx="1307767" cy="693067"/>
            <a:chOff x="2468025" y="734125"/>
            <a:chExt cx="980825" cy="519800"/>
          </a:xfrm>
        </p:grpSpPr>
        <p:sp>
          <p:nvSpPr>
            <p:cNvPr id="2259" name="Google Shape;2259;p58">
              <a:extLst>
                <a:ext uri="{FF2B5EF4-FFF2-40B4-BE49-F238E27FC236}">
                  <a16:creationId xmlns:a16="http://schemas.microsoft.com/office/drawing/2014/main" id="{A0501835-1EEE-4C80-CA53-77B8F3696805}"/>
                </a:ext>
              </a:extLst>
            </p:cNvPr>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0" name="Google Shape;2260;p58">
              <a:extLst>
                <a:ext uri="{FF2B5EF4-FFF2-40B4-BE49-F238E27FC236}">
                  <a16:creationId xmlns:a16="http://schemas.microsoft.com/office/drawing/2014/main" id="{1BDB3260-D0F6-183F-8CCF-A37A906FDEAF}"/>
                </a:ext>
              </a:extLst>
            </p:cNvPr>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1" name="Google Shape;2261;p58">
              <a:extLst>
                <a:ext uri="{FF2B5EF4-FFF2-40B4-BE49-F238E27FC236}">
                  <a16:creationId xmlns:a16="http://schemas.microsoft.com/office/drawing/2014/main" id="{0749827B-FC4E-E2F7-F0DA-47756F6621F7}"/>
                </a:ext>
              </a:extLst>
            </p:cNvPr>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Hình chữ nhật 3">
            <a:extLst>
              <a:ext uri="{FF2B5EF4-FFF2-40B4-BE49-F238E27FC236}">
                <a16:creationId xmlns:a16="http://schemas.microsoft.com/office/drawing/2014/main" id="{E57D666A-C028-CED9-C939-376C901717BE}"/>
              </a:ext>
            </a:extLst>
          </p:cNvPr>
          <p:cNvSpPr/>
          <p:nvPr/>
        </p:nvSpPr>
        <p:spPr>
          <a:xfrm>
            <a:off x="6045200" y="4572000"/>
            <a:ext cx="4445000" cy="1066800"/>
          </a:xfrm>
          <a:prstGeom prst="rect">
            <a:avLst/>
          </a:prstGeom>
          <a:solidFill>
            <a:srgbClr val="00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D6F4FF"/>
              </a:solidFill>
              <a:latin typeface="Calibri"/>
              <a:sym typeface="Arial"/>
            </a:endParaRPr>
          </a:p>
        </p:txBody>
      </p:sp>
      <p:grpSp>
        <p:nvGrpSpPr>
          <p:cNvPr id="5" name="Group 4">
            <a:extLst>
              <a:ext uri="{FF2B5EF4-FFF2-40B4-BE49-F238E27FC236}">
                <a16:creationId xmlns:a16="http://schemas.microsoft.com/office/drawing/2014/main" id="{F91B9E00-960B-4A46-3B66-59D52F9CD55A}"/>
              </a:ext>
            </a:extLst>
          </p:cNvPr>
          <p:cNvGrpSpPr/>
          <p:nvPr/>
        </p:nvGrpSpPr>
        <p:grpSpPr>
          <a:xfrm>
            <a:off x="5324355" y="1357314"/>
            <a:ext cx="5671594" cy="2295457"/>
            <a:chOff x="2925704" y="831268"/>
            <a:chExt cx="8001915" cy="1310360"/>
          </a:xfrm>
        </p:grpSpPr>
        <p:sp>
          <p:nvSpPr>
            <p:cNvPr id="6" name="Hình chữ nhật: Góc Tròn 30">
              <a:extLst>
                <a:ext uri="{FF2B5EF4-FFF2-40B4-BE49-F238E27FC236}">
                  <a16:creationId xmlns:a16="http://schemas.microsoft.com/office/drawing/2014/main" id="{B1F0C7B1-6EEC-92A4-A0DD-3008BB54FF25}"/>
                </a:ext>
              </a:extLst>
            </p:cNvPr>
            <p:cNvSpPr/>
            <p:nvPr/>
          </p:nvSpPr>
          <p:spPr>
            <a:xfrm>
              <a:off x="2925704" y="831268"/>
              <a:ext cx="8001915" cy="1310360"/>
            </a:xfrm>
            <a:prstGeom prst="roundRect">
              <a:avLst/>
            </a:prstGeom>
            <a:solidFill>
              <a:srgbClr val="FFFFFF">
                <a:alpha val="85882"/>
              </a:srgbClr>
            </a:solidFill>
            <a:ln w="25400" cap="flat" cmpd="sng" algn="ctr">
              <a:solidFill>
                <a:srgbClr val="FF336D"/>
              </a:solidFill>
              <a:prstDash val="lgDash"/>
            </a:ln>
            <a:effectLst/>
          </p:spPr>
          <p:txBody>
            <a:bodyPr rtlCol="0" anchor="ctr"/>
            <a:lstStyle/>
            <a:p>
              <a:pPr algn="ctr" defTabSz="1219170"/>
              <a:endParaRPr lang="en-US" sz="4000" kern="0">
                <a:solidFill>
                  <a:srgbClr val="D6F4FF"/>
                </a:solidFill>
                <a:latin typeface="Calibri"/>
                <a:cs typeface="Arial"/>
                <a:sym typeface="Arial"/>
              </a:endParaRPr>
            </a:p>
          </p:txBody>
        </p:sp>
        <p:sp>
          <p:nvSpPr>
            <p:cNvPr id="7" name="Hộp Văn bản 5">
              <a:extLst>
                <a:ext uri="{FF2B5EF4-FFF2-40B4-BE49-F238E27FC236}">
                  <a16:creationId xmlns:a16="http://schemas.microsoft.com/office/drawing/2014/main" id="{8413AFA8-7A7A-F247-87C9-E7DAA19C85B0}"/>
                </a:ext>
              </a:extLst>
            </p:cNvPr>
            <p:cNvSpPr txBox="1"/>
            <p:nvPr/>
          </p:nvSpPr>
          <p:spPr>
            <a:xfrm>
              <a:off x="4064856" y="1176655"/>
              <a:ext cx="6862763" cy="755484"/>
            </a:xfrm>
            <a:prstGeom prst="rect">
              <a:avLst/>
            </a:prstGeom>
            <a:noFill/>
          </p:spPr>
          <p:txBody>
            <a:bodyPr wrap="square" rtlCol="0">
              <a:spAutoFit/>
            </a:bodyPr>
            <a:lstStyle/>
            <a:p>
              <a:pPr algn="just" defTabSz="1219170"/>
              <a:r>
                <a:rPr lang="vi-VN" sz="8000" b="1" kern="0" dirty="0">
                  <a:solidFill>
                    <a:srgbClr val="FF0000"/>
                  </a:solidFill>
                  <a:latin typeface="Calibri"/>
                  <a:cs typeface="Arial"/>
                  <a:sym typeface="Arial"/>
                </a:rPr>
                <a:t>Khởi động</a:t>
              </a:r>
              <a:endParaRPr lang="en-US" sz="8000" kern="0" dirty="0">
                <a:solidFill>
                  <a:sysClr val="windowText" lastClr="000000"/>
                </a:solidFill>
                <a:latin typeface="Calibri"/>
                <a:cs typeface="Arial"/>
                <a:sym typeface="Arial"/>
              </a:endParaRPr>
            </a:p>
          </p:txBody>
        </p:sp>
      </p:grpSp>
      <p:sp>
        <p:nvSpPr>
          <p:cNvPr id="10" name="TextBox 9">
            <a:extLst>
              <a:ext uri="{FF2B5EF4-FFF2-40B4-BE49-F238E27FC236}">
                <a16:creationId xmlns:a16="http://schemas.microsoft.com/office/drawing/2014/main" id="{69E737B3-9F46-DFEC-18A5-70D37185E709}"/>
              </a:ext>
            </a:extLst>
          </p:cNvPr>
          <p:cNvSpPr txBox="1"/>
          <p:nvPr/>
        </p:nvSpPr>
        <p:spPr>
          <a:xfrm>
            <a:off x="4830502" y="6087094"/>
            <a:ext cx="7361498" cy="830997"/>
          </a:xfrm>
          <a:prstGeom prst="rect">
            <a:avLst/>
          </a:prstGeom>
          <a:noFill/>
        </p:spPr>
        <p:txBody>
          <a:bodyPr wrap="square">
            <a:spAutoFit/>
          </a:bodyPr>
          <a:lstStyle/>
          <a:p>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Cháu</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Yêu</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Bà</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Thần</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Đồng</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Âm</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Nhạc</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Việt Nam </a:t>
            </a:r>
            <a:r>
              <a:rPr kumimoji="0" lang="en-US" sz="2400" b="0" i="0" u="none" strike="noStrike" kern="1200" cap="none" spc="0" normalizeH="0" baseline="0" noProof="0" dirty="0" err="1">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Bé</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hlinkClick r:id="rId3">
                  <a:extLst>
                    <a:ext uri="{A12FA001-AC4F-418D-AE19-62706E023703}">
                      <ahyp:hlinkClr xmlns:ahyp="http://schemas.microsoft.com/office/drawing/2018/hyperlinkcolor" val="tx"/>
                    </a:ext>
                  </a:extLst>
                </a:hlinkClick>
              </a:rPr>
              <a:t> MAI VY ♪ #NamvietThieunhi</a:t>
            </a:r>
            <a:endParaRPr lang="en-US" dirty="0">
              <a:solidFill>
                <a:srgbClr val="FF0000"/>
              </a:solidFill>
            </a:endParaRPr>
          </a:p>
        </p:txBody>
      </p:sp>
    </p:spTree>
    <p:extLst>
      <p:ext uri="{BB962C8B-B14F-4D97-AF65-F5344CB8AC3E}">
        <p14:creationId xmlns:p14="http://schemas.microsoft.com/office/powerpoint/2010/main" val="405354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301898"/>
            <a:ext cx="11216640" cy="62167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4679406" y="81281"/>
            <a:ext cx="2693852" cy="7663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dirty="0" err="1">
                <a:solidFill>
                  <a:prstClr val="white"/>
                </a:solidFill>
                <a:latin typeface="Cambria" panose="02040503050406030204" pitchFamily="18" charset="0"/>
                <a:ea typeface="Cambria" panose="02040503050406030204" pitchFamily="18" charset="0"/>
                <a:sym typeface="Arial"/>
              </a:rPr>
              <a:t>Ví</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dụ</a:t>
            </a:r>
            <a:endParaRPr lang="en-US" sz="4267" b="1" kern="0" dirty="0">
              <a:solidFill>
                <a:prstClr val="white"/>
              </a:solidFill>
              <a:latin typeface="Cambria" panose="02040503050406030204" pitchFamily="18" charset="0"/>
              <a:ea typeface="Cambria" panose="02040503050406030204" pitchFamily="18" charset="0"/>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836023" y="1288870"/>
            <a:ext cx="10345783" cy="4524315"/>
          </a:xfrm>
          <a:prstGeom prst="rect">
            <a:avLst/>
          </a:prstGeom>
          <a:noFill/>
        </p:spPr>
        <p:txBody>
          <a:bodyPr wrap="square" rtlCol="0">
            <a:spAutoFit/>
          </a:bodyPr>
          <a:lstStyle/>
          <a:p>
            <a:pPr algn="just" defTabSz="1219170">
              <a:buClr>
                <a:srgbClr val="000000"/>
              </a:buClr>
            </a:pPr>
            <a:r>
              <a:rPr lang="en-US" sz="4800" kern="0" dirty="0">
                <a:solidFill>
                  <a:srgbClr val="000000"/>
                </a:solidFill>
                <a:latin typeface="Cambria" panose="02040503050406030204" pitchFamily="18" charset="0"/>
                <a:ea typeface="Cambria" panose="02040503050406030204" pitchFamily="18" charset="0"/>
                <a:cs typeface="Arial"/>
                <a:sym typeface="Arial"/>
              </a:rPr>
              <a:t>   </a:t>
            </a:r>
            <a:r>
              <a:rPr lang="vi-VN" sz="4800" kern="0" dirty="0">
                <a:solidFill>
                  <a:srgbClr val="000000"/>
                </a:solidFill>
                <a:latin typeface="Cambria" panose="02040503050406030204" pitchFamily="18" charset="0"/>
                <a:ea typeface="Cambria" panose="02040503050406030204" pitchFamily="18" charset="0"/>
                <a:cs typeface="Arial"/>
                <a:sym typeface="Arial"/>
              </a:rPr>
              <a:t>Canh lá mật là cách lấy mật ngày xưa, còn cách lấy mật phổ biến hiện nay là vắt tay hoặc quay lá mật; Mật có thể đổi lấy đồ dùng cần thiết cho sinh hoạt hàng ngày nên ba bà cháu rất vui khi được mùa mật... </a:t>
            </a:r>
          </a:p>
        </p:txBody>
      </p:sp>
    </p:spTree>
    <p:extLst>
      <p:ext uri="{BB962C8B-B14F-4D97-AF65-F5344CB8AC3E}">
        <p14:creationId xmlns:p14="http://schemas.microsoft.com/office/powerpoint/2010/main" val="2069943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394788" y="494056"/>
            <a:ext cx="11158584" cy="576450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263554"/>
            </a:xfrm>
            <a:prstGeom prst="rect">
              <a:avLst/>
            </a:prstGeom>
            <a:noFill/>
          </p:spPr>
          <p:txBody>
            <a:bodyPr wrap="square" rtlCol="0">
              <a:spAutoFit/>
            </a:bodyPr>
            <a:lstStyle/>
            <a:p>
              <a:pPr algn="just" defTabSz="1219170">
                <a:buClr>
                  <a:srgbClr val="000000"/>
                </a:buClr>
                <a:defRPr/>
              </a:pPr>
              <a:r>
                <a:rPr lang="en-US" sz="3467" b="1" kern="0" dirty="0">
                  <a:solidFill>
                    <a:srgbClr val="000000"/>
                  </a:solidFill>
                  <a:latin typeface="Cambria" panose="02040503050406030204" pitchFamily="18" charset="0"/>
                  <a:ea typeface="Cambria" panose="02040503050406030204" pitchFamily="18" charset="0"/>
                  <a:cs typeface="Arial"/>
                  <a:sym typeface="Arial"/>
                </a:rPr>
                <a:t>9. </a:t>
              </a:r>
              <a:r>
                <a:rPr lang="vi-VN" sz="3467" b="1" kern="0" dirty="0">
                  <a:solidFill>
                    <a:srgbClr val="000000"/>
                  </a:solidFill>
                  <a:latin typeface="Cambria" panose="02040503050406030204" pitchFamily="18" charset="0"/>
                  <a:ea typeface="Cambria" panose="02040503050406030204" pitchFamily="18" charset="0"/>
                  <a:cs typeface="Arial"/>
                  <a:sym typeface="Arial"/>
                </a:rPr>
                <a:t>Trong đoạn dưới đây, từ ngữ thay thế nào có tác dụng liên kết câu?</a:t>
              </a:r>
              <a:endParaRPr lang="vi-VN" sz="3467"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Rectangle: Rounded Corners 1">
            <a:extLst>
              <a:ext uri="{FF2B5EF4-FFF2-40B4-BE49-F238E27FC236}">
                <a16:creationId xmlns:a16="http://schemas.microsoft.com/office/drawing/2014/main" id="{8258549F-1D27-E378-D4D5-D29FFA41CC63}"/>
              </a:ext>
            </a:extLst>
          </p:cNvPr>
          <p:cNvSpPr/>
          <p:nvPr/>
        </p:nvSpPr>
        <p:spPr>
          <a:xfrm>
            <a:off x="963748" y="2252618"/>
            <a:ext cx="10241280" cy="2496457"/>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a:solidFill>
                  <a:srgbClr val="FF0000"/>
                </a:solidFill>
                <a:latin typeface="Cambria" panose="02040503050406030204" pitchFamily="18" charset="0"/>
                <a:ea typeface="Cambria" panose="02040503050406030204" pitchFamily="18" charset="0"/>
                <a:sym typeface="Arial"/>
              </a:rPr>
              <a:t>Khi bánh </a:t>
            </a:r>
            <a:r>
              <a:rPr lang="en-US" sz="3733" kern="0" dirty="0" err="1">
                <a:solidFill>
                  <a:srgbClr val="FF0000"/>
                </a:solidFill>
                <a:latin typeface="Cambria" panose="02040503050406030204" pitchFamily="18" charset="0"/>
                <a:ea typeface="Cambria" panose="02040503050406030204" pitchFamily="18" charset="0"/>
                <a:sym typeface="Arial"/>
              </a:rPr>
              <a:t>đã</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vớt</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ra</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đầy</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mâm</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bà</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ghé</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đầu</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ra</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cửa</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gọi</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gia</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đình</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bác</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thợ</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gỗ</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bên</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hàng</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xóm</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Bà</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mời</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họ</a:t>
            </a:r>
            <a:r>
              <a:rPr lang="en-US" sz="3733" kern="0" dirty="0">
                <a:solidFill>
                  <a:srgbClr val="FF0000"/>
                </a:solidFill>
                <a:latin typeface="Cambria" panose="02040503050406030204" pitchFamily="18" charset="0"/>
                <a:ea typeface="Cambria" panose="02040503050406030204" pitchFamily="18" charset="0"/>
                <a:sym typeface="Arial"/>
              </a:rPr>
              <a:t> sang </a:t>
            </a:r>
            <a:r>
              <a:rPr lang="en-US" sz="3733" kern="0" dirty="0" err="1">
                <a:solidFill>
                  <a:srgbClr val="FF0000"/>
                </a:solidFill>
                <a:latin typeface="Cambria" panose="02040503050406030204" pitchFamily="18" charset="0"/>
                <a:ea typeface="Cambria" panose="02040503050406030204" pitchFamily="18" charset="0"/>
                <a:sym typeface="Arial"/>
              </a:rPr>
              <a:t>nếm</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mật</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mới</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và</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ăn</a:t>
            </a:r>
            <a:r>
              <a:rPr lang="en-US" sz="3733" kern="0" dirty="0">
                <a:solidFill>
                  <a:srgbClr val="FF0000"/>
                </a:solidFill>
                <a:latin typeface="Cambria" panose="02040503050406030204" pitchFamily="18" charset="0"/>
                <a:ea typeface="Cambria" panose="02040503050406030204" pitchFamily="18" charset="0"/>
                <a:sym typeface="Arial"/>
              </a:rPr>
              <a:t> bánh, </a:t>
            </a:r>
            <a:r>
              <a:rPr lang="en-US" sz="3733" kern="0" dirty="0" err="1">
                <a:solidFill>
                  <a:srgbClr val="FF0000"/>
                </a:solidFill>
                <a:latin typeface="Cambria" panose="02040503050406030204" pitchFamily="18" charset="0"/>
                <a:ea typeface="Cambria" panose="02040503050406030204" pitchFamily="18" charset="0"/>
                <a:sym typeface="Arial"/>
              </a:rPr>
              <a:t>mừng</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mùa</a:t>
            </a:r>
            <a:r>
              <a:rPr lang="en-US" sz="3733" kern="0" dirty="0">
                <a:solidFill>
                  <a:srgbClr val="FF0000"/>
                </a:solidFill>
                <a:latin typeface="Cambria" panose="02040503050406030204" pitchFamily="18" charset="0"/>
                <a:ea typeface="Cambria" panose="02040503050406030204" pitchFamily="18" charset="0"/>
                <a:sym typeface="Arial"/>
              </a:rPr>
              <a:t> </a:t>
            </a:r>
            <a:r>
              <a:rPr lang="en-US" sz="3733" kern="0" dirty="0" err="1">
                <a:solidFill>
                  <a:srgbClr val="FF0000"/>
                </a:solidFill>
                <a:latin typeface="Cambria" panose="02040503050406030204" pitchFamily="18" charset="0"/>
                <a:ea typeface="Cambria" panose="02040503050406030204" pitchFamily="18" charset="0"/>
                <a:sym typeface="Arial"/>
              </a:rPr>
              <a:t>mật</a:t>
            </a:r>
            <a:r>
              <a:rPr lang="en-US" sz="3733" kern="0" dirty="0">
                <a:solidFill>
                  <a:srgbClr val="FF000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275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301898"/>
            <a:ext cx="11216640" cy="62167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576321" y="81281"/>
            <a:ext cx="4841964" cy="76635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dirty="0" err="1">
                <a:solidFill>
                  <a:prstClr val="white"/>
                </a:solidFill>
                <a:latin typeface="Cambria" panose="02040503050406030204" pitchFamily="18" charset="0"/>
                <a:ea typeface="Cambria" panose="02040503050406030204" pitchFamily="18" charset="0"/>
                <a:sym typeface="Arial"/>
              </a:rPr>
              <a:t>Từ</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ngữ</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thay</a:t>
            </a:r>
            <a:r>
              <a:rPr lang="en-US" sz="4267" b="1" kern="0" dirty="0">
                <a:solidFill>
                  <a:prstClr val="white"/>
                </a:solidFill>
                <a:latin typeface="Cambria" panose="02040503050406030204" pitchFamily="18" charset="0"/>
                <a:ea typeface="Cambria" panose="02040503050406030204" pitchFamily="18" charset="0"/>
                <a:sym typeface="Arial"/>
              </a:rPr>
              <a:t> </a:t>
            </a:r>
            <a:r>
              <a:rPr lang="en-US" sz="4267" b="1" kern="0" dirty="0" err="1">
                <a:solidFill>
                  <a:prstClr val="white"/>
                </a:solidFill>
                <a:latin typeface="Cambria" panose="02040503050406030204" pitchFamily="18" charset="0"/>
                <a:ea typeface="Cambria" panose="02040503050406030204" pitchFamily="18" charset="0"/>
                <a:sym typeface="Arial"/>
              </a:rPr>
              <a:t>thế</a:t>
            </a:r>
            <a:endParaRPr lang="en-US" sz="4267" b="1" kern="0" dirty="0">
              <a:solidFill>
                <a:prstClr val="white"/>
              </a:solidFill>
              <a:latin typeface="Cambria" panose="02040503050406030204" pitchFamily="18" charset="0"/>
              <a:ea typeface="Cambria" panose="02040503050406030204" pitchFamily="18" charset="0"/>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836023" y="1288870"/>
            <a:ext cx="10345783" cy="1898084"/>
          </a:xfrm>
          <a:prstGeom prst="rect">
            <a:avLst/>
          </a:prstGeom>
          <a:noFill/>
        </p:spPr>
        <p:txBody>
          <a:bodyPr wrap="square" rtlCol="0">
            <a:spAutoFit/>
          </a:bodyPr>
          <a:lstStyle/>
          <a:p>
            <a:pPr algn="just" defTabSz="1219170">
              <a:buClr>
                <a:srgbClr val="000000"/>
              </a:buClr>
            </a:pPr>
            <a:r>
              <a:rPr lang="en-US" sz="5867" i="1" kern="0" dirty="0">
                <a:solidFill>
                  <a:srgbClr val="000000"/>
                </a:solidFill>
                <a:latin typeface="Cambria" panose="02040503050406030204" pitchFamily="18" charset="0"/>
                <a:ea typeface="Cambria" panose="02040503050406030204" pitchFamily="18" charset="0"/>
                <a:cs typeface="Arial"/>
                <a:sym typeface="Arial"/>
              </a:rPr>
              <a:t> </a:t>
            </a:r>
            <a:r>
              <a:rPr lang="en-US" sz="5867" i="1" kern="0" dirty="0" err="1">
                <a:solidFill>
                  <a:srgbClr val="000000"/>
                </a:solidFill>
                <a:latin typeface="Cambria" panose="02040503050406030204" pitchFamily="18" charset="0"/>
                <a:ea typeface="Cambria" panose="02040503050406030204" pitchFamily="18" charset="0"/>
                <a:cs typeface="Arial"/>
                <a:sym typeface="Arial"/>
              </a:rPr>
              <a:t>họ</a:t>
            </a:r>
            <a:r>
              <a:rPr lang="en-US" sz="5867" i="1" kern="0" dirty="0">
                <a:solidFill>
                  <a:srgbClr val="000000"/>
                </a:solidFill>
                <a:latin typeface="Cambria" panose="02040503050406030204" pitchFamily="18" charset="0"/>
                <a:ea typeface="Cambria" panose="02040503050406030204" pitchFamily="18" charset="0"/>
                <a:cs typeface="Arial"/>
                <a:sym typeface="Arial"/>
              </a:rPr>
              <a:t>, </a:t>
            </a:r>
            <a:r>
              <a:rPr lang="en-US" sz="5867" kern="0" dirty="0" err="1">
                <a:solidFill>
                  <a:srgbClr val="000000"/>
                </a:solidFill>
                <a:latin typeface="Cambria" panose="02040503050406030204" pitchFamily="18" charset="0"/>
                <a:ea typeface="Cambria" panose="02040503050406030204" pitchFamily="18" charset="0"/>
                <a:cs typeface="Arial"/>
                <a:sym typeface="Arial"/>
              </a:rPr>
              <a:t>thay</a:t>
            </a:r>
            <a:r>
              <a:rPr lang="en-US" sz="5867" kern="0" dirty="0">
                <a:solidFill>
                  <a:srgbClr val="000000"/>
                </a:solidFill>
                <a:latin typeface="Cambria" panose="02040503050406030204" pitchFamily="18" charset="0"/>
                <a:ea typeface="Cambria" panose="02040503050406030204" pitchFamily="18" charset="0"/>
                <a:cs typeface="Arial"/>
                <a:sym typeface="Arial"/>
              </a:rPr>
              <a:t> </a:t>
            </a:r>
            <a:r>
              <a:rPr lang="en-US" sz="5867" kern="0" dirty="0" err="1">
                <a:solidFill>
                  <a:srgbClr val="000000"/>
                </a:solidFill>
                <a:latin typeface="Cambria" panose="02040503050406030204" pitchFamily="18" charset="0"/>
                <a:ea typeface="Cambria" panose="02040503050406030204" pitchFamily="18" charset="0"/>
                <a:cs typeface="Arial"/>
                <a:sym typeface="Arial"/>
              </a:rPr>
              <a:t>cho</a:t>
            </a:r>
            <a:r>
              <a:rPr lang="en-US" sz="5867" kern="0" dirty="0">
                <a:solidFill>
                  <a:srgbClr val="000000"/>
                </a:solidFill>
                <a:latin typeface="Cambria" panose="02040503050406030204" pitchFamily="18" charset="0"/>
                <a:ea typeface="Cambria" panose="02040503050406030204" pitchFamily="18" charset="0"/>
                <a:cs typeface="Arial"/>
                <a:sym typeface="Arial"/>
              </a:rPr>
              <a:t> </a:t>
            </a:r>
            <a:r>
              <a:rPr lang="en-US" sz="5867" i="1" kern="0" dirty="0" err="1">
                <a:solidFill>
                  <a:srgbClr val="000000"/>
                </a:solidFill>
                <a:latin typeface="Cambria" panose="02040503050406030204" pitchFamily="18" charset="0"/>
                <a:ea typeface="Cambria" panose="02040503050406030204" pitchFamily="18" charset="0"/>
                <a:cs typeface="Arial"/>
                <a:sym typeface="Arial"/>
              </a:rPr>
              <a:t>gia</a:t>
            </a:r>
            <a:r>
              <a:rPr lang="en-US" sz="5867" i="1" kern="0" dirty="0">
                <a:solidFill>
                  <a:srgbClr val="000000"/>
                </a:solidFill>
                <a:latin typeface="Cambria" panose="02040503050406030204" pitchFamily="18" charset="0"/>
                <a:ea typeface="Cambria" panose="02040503050406030204" pitchFamily="18" charset="0"/>
                <a:cs typeface="Arial"/>
                <a:sym typeface="Arial"/>
              </a:rPr>
              <a:t> </a:t>
            </a:r>
            <a:r>
              <a:rPr lang="en-US" sz="5867" i="1" kern="0" dirty="0" err="1">
                <a:solidFill>
                  <a:srgbClr val="000000"/>
                </a:solidFill>
                <a:latin typeface="Cambria" panose="02040503050406030204" pitchFamily="18" charset="0"/>
                <a:ea typeface="Cambria" panose="02040503050406030204" pitchFamily="18" charset="0"/>
                <a:cs typeface="Arial"/>
                <a:sym typeface="Arial"/>
              </a:rPr>
              <a:t>đình</a:t>
            </a:r>
            <a:r>
              <a:rPr lang="en-US" sz="5867" i="1" kern="0" dirty="0">
                <a:solidFill>
                  <a:srgbClr val="000000"/>
                </a:solidFill>
                <a:latin typeface="Cambria" panose="02040503050406030204" pitchFamily="18" charset="0"/>
                <a:ea typeface="Cambria" panose="02040503050406030204" pitchFamily="18" charset="0"/>
                <a:cs typeface="Arial"/>
                <a:sym typeface="Arial"/>
              </a:rPr>
              <a:t> </a:t>
            </a:r>
            <a:r>
              <a:rPr lang="en-US" sz="5867" i="1" kern="0" dirty="0" err="1">
                <a:solidFill>
                  <a:srgbClr val="000000"/>
                </a:solidFill>
                <a:latin typeface="Cambria" panose="02040503050406030204" pitchFamily="18" charset="0"/>
                <a:ea typeface="Cambria" panose="02040503050406030204" pitchFamily="18" charset="0"/>
                <a:cs typeface="Arial"/>
                <a:sym typeface="Arial"/>
              </a:rPr>
              <a:t>bác</a:t>
            </a:r>
            <a:r>
              <a:rPr lang="en-US" sz="5867" i="1" kern="0" dirty="0">
                <a:solidFill>
                  <a:srgbClr val="000000"/>
                </a:solidFill>
                <a:latin typeface="Cambria" panose="02040503050406030204" pitchFamily="18" charset="0"/>
                <a:ea typeface="Cambria" panose="02040503050406030204" pitchFamily="18" charset="0"/>
                <a:cs typeface="Arial"/>
                <a:sym typeface="Arial"/>
              </a:rPr>
              <a:t> </a:t>
            </a:r>
            <a:r>
              <a:rPr lang="en-US" sz="5867" i="1" kern="0" dirty="0" err="1">
                <a:solidFill>
                  <a:srgbClr val="000000"/>
                </a:solidFill>
                <a:latin typeface="Cambria" panose="02040503050406030204" pitchFamily="18" charset="0"/>
                <a:ea typeface="Cambria" panose="02040503050406030204" pitchFamily="18" charset="0"/>
                <a:cs typeface="Arial"/>
                <a:sym typeface="Arial"/>
              </a:rPr>
              <a:t>thợ</a:t>
            </a:r>
            <a:r>
              <a:rPr lang="en-US" sz="5867" i="1" kern="0" dirty="0">
                <a:solidFill>
                  <a:srgbClr val="000000"/>
                </a:solidFill>
                <a:latin typeface="Cambria" panose="02040503050406030204" pitchFamily="18" charset="0"/>
                <a:ea typeface="Cambria" panose="02040503050406030204" pitchFamily="18" charset="0"/>
                <a:cs typeface="Arial"/>
                <a:sym typeface="Arial"/>
              </a:rPr>
              <a:t> </a:t>
            </a:r>
            <a:r>
              <a:rPr lang="en-US" sz="5867" i="1" kern="0" dirty="0" err="1">
                <a:solidFill>
                  <a:srgbClr val="000000"/>
                </a:solidFill>
                <a:latin typeface="Cambria" panose="02040503050406030204" pitchFamily="18" charset="0"/>
                <a:ea typeface="Cambria" panose="02040503050406030204" pitchFamily="18" charset="0"/>
                <a:cs typeface="Arial"/>
                <a:sym typeface="Arial"/>
              </a:rPr>
              <a:t>gỗ</a:t>
            </a:r>
            <a:r>
              <a:rPr lang="en-US" sz="5867" i="1" kern="0" dirty="0">
                <a:solidFill>
                  <a:srgbClr val="000000"/>
                </a:solidFill>
                <a:latin typeface="Cambria" panose="02040503050406030204" pitchFamily="18" charset="0"/>
                <a:ea typeface="Cambria" panose="02040503050406030204" pitchFamily="18" charset="0"/>
                <a:cs typeface="Arial"/>
                <a:sym typeface="Arial"/>
              </a:rPr>
              <a:t> </a:t>
            </a:r>
            <a:r>
              <a:rPr lang="en-US" sz="5867" i="1" kern="0" dirty="0" err="1">
                <a:solidFill>
                  <a:srgbClr val="000000"/>
                </a:solidFill>
                <a:latin typeface="Cambria" panose="02040503050406030204" pitchFamily="18" charset="0"/>
                <a:ea typeface="Cambria" panose="02040503050406030204" pitchFamily="18" charset="0"/>
                <a:cs typeface="Arial"/>
                <a:sym typeface="Arial"/>
              </a:rPr>
              <a:t>bên</a:t>
            </a:r>
            <a:r>
              <a:rPr lang="en-US" sz="5867" i="1" kern="0" dirty="0">
                <a:solidFill>
                  <a:srgbClr val="000000"/>
                </a:solidFill>
                <a:latin typeface="Cambria" panose="02040503050406030204" pitchFamily="18" charset="0"/>
                <a:ea typeface="Cambria" panose="02040503050406030204" pitchFamily="18" charset="0"/>
                <a:cs typeface="Arial"/>
                <a:sym typeface="Arial"/>
              </a:rPr>
              <a:t> </a:t>
            </a:r>
            <a:r>
              <a:rPr lang="en-US" sz="5867" i="1" kern="0" dirty="0" err="1">
                <a:solidFill>
                  <a:srgbClr val="000000"/>
                </a:solidFill>
                <a:latin typeface="Cambria" panose="02040503050406030204" pitchFamily="18" charset="0"/>
                <a:ea typeface="Cambria" panose="02040503050406030204" pitchFamily="18" charset="0"/>
                <a:cs typeface="Arial"/>
                <a:sym typeface="Arial"/>
              </a:rPr>
              <a:t>hàng</a:t>
            </a:r>
            <a:r>
              <a:rPr lang="en-US" sz="5867" i="1" kern="0" dirty="0">
                <a:solidFill>
                  <a:srgbClr val="000000"/>
                </a:solidFill>
                <a:latin typeface="Cambria" panose="02040503050406030204" pitchFamily="18" charset="0"/>
                <a:ea typeface="Cambria" panose="02040503050406030204" pitchFamily="18" charset="0"/>
                <a:cs typeface="Arial"/>
                <a:sym typeface="Arial"/>
              </a:rPr>
              <a:t> </a:t>
            </a:r>
            <a:r>
              <a:rPr lang="en-US" sz="5867" i="1" kern="0" dirty="0" err="1">
                <a:solidFill>
                  <a:srgbClr val="000000"/>
                </a:solidFill>
                <a:latin typeface="Cambria" panose="02040503050406030204" pitchFamily="18" charset="0"/>
                <a:ea typeface="Cambria" panose="02040503050406030204" pitchFamily="18" charset="0"/>
                <a:cs typeface="Arial"/>
                <a:sym typeface="Arial"/>
              </a:rPr>
              <a:t>xóm</a:t>
            </a:r>
            <a:endParaRPr lang="vi-VN" sz="5867" i="1" kern="0" dirty="0">
              <a:solidFill>
                <a:srgbClr val="00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257500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394788" y="494056"/>
            <a:ext cx="11158584" cy="576450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384837"/>
            </a:xfrm>
            <a:prstGeom prst="rect">
              <a:avLst/>
            </a:prstGeom>
            <a:noFill/>
          </p:spPr>
          <p:txBody>
            <a:bodyPr wrap="square" rtlCol="0">
              <a:spAutoFit/>
            </a:bodyPr>
            <a:lstStyle/>
            <a:p>
              <a:pPr algn="just" defTabSz="1219170">
                <a:buClr>
                  <a:srgbClr val="000000"/>
                </a:buClr>
                <a:defRPr/>
              </a:pPr>
              <a:r>
                <a:rPr lang="en-US" sz="3467" b="1" kern="0" dirty="0">
                  <a:solidFill>
                    <a:srgbClr val="000000"/>
                  </a:solidFill>
                  <a:latin typeface="Cambria" panose="02040503050406030204" pitchFamily="18" charset="0"/>
                  <a:ea typeface="Cambria" panose="02040503050406030204" pitchFamily="18" charset="0"/>
                  <a:cs typeface="Arial"/>
                  <a:sym typeface="Arial"/>
                </a:rPr>
                <a:t>10. </a:t>
              </a:r>
              <a:r>
                <a:rPr lang="vi-VN" sz="3467" b="1" kern="0" dirty="0">
                  <a:solidFill>
                    <a:srgbClr val="000000"/>
                  </a:solidFill>
                  <a:latin typeface="Cambria" panose="02040503050406030204" pitchFamily="18" charset="0"/>
                  <a:ea typeface="Cambria" panose="02040503050406030204" pitchFamily="18" charset="0"/>
                  <a:cs typeface="Arial"/>
                  <a:sym typeface="Arial"/>
                </a:rPr>
                <a:t>Viết một đoạn văn dựa vào các ý dưới đây, trong đó có sử dụng các từ ngữ: đầu tiên, tiếp theo, sau đó, cuối cùng.</a:t>
              </a:r>
              <a:endParaRPr lang="vi-VN" sz="3467" kern="0" dirty="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7" name="Picture 6">
            <a:extLst>
              <a:ext uri="{FF2B5EF4-FFF2-40B4-BE49-F238E27FC236}">
                <a16:creationId xmlns:a16="http://schemas.microsoft.com/office/drawing/2014/main" id="{13A9B52F-22C9-A952-BF69-8F556CD156A3}"/>
              </a:ext>
            </a:extLst>
          </p:cNvPr>
          <p:cNvPicPr>
            <a:picLocks noChangeAspect="1"/>
          </p:cNvPicPr>
          <p:nvPr/>
        </p:nvPicPr>
        <p:blipFill>
          <a:blip r:embed="rId4"/>
          <a:stretch>
            <a:fillRect/>
          </a:stretch>
        </p:blipFill>
        <p:spPr>
          <a:xfrm>
            <a:off x="839041" y="2675287"/>
            <a:ext cx="10746148" cy="3040136"/>
          </a:xfrm>
          <a:prstGeom prst="rect">
            <a:avLst/>
          </a:prstGeom>
        </p:spPr>
      </p:pic>
    </p:spTree>
    <p:extLst>
      <p:ext uri="{BB962C8B-B14F-4D97-AF65-F5344CB8AC3E}">
        <p14:creationId xmlns:p14="http://schemas.microsoft.com/office/powerpoint/2010/main" val="20374084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394788" y="494056"/>
            <a:ext cx="11158584" cy="5764504"/>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2" name="Rectangle: Rounded Corners 1">
            <a:extLst>
              <a:ext uri="{FF2B5EF4-FFF2-40B4-BE49-F238E27FC236}">
                <a16:creationId xmlns:a16="http://schemas.microsoft.com/office/drawing/2014/main" id="{8258549F-1D27-E378-D4D5-D29FFA41CC63}"/>
              </a:ext>
            </a:extLst>
          </p:cNvPr>
          <p:cNvSpPr/>
          <p:nvPr/>
        </p:nvSpPr>
        <p:spPr>
          <a:xfrm>
            <a:off x="963748" y="1079863"/>
            <a:ext cx="10241280" cy="4354285"/>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800" kern="0" dirty="0">
                <a:solidFill>
                  <a:srgbClr val="FF0000"/>
                </a:solidFill>
                <a:latin typeface="Cambria" panose="02040503050406030204" pitchFamily="18" charset="0"/>
                <a:ea typeface="Cambria" panose="02040503050406030204" pitchFamily="18" charset="0"/>
                <a:sym typeface="Arial"/>
              </a:rPr>
              <a:t>VD: </a:t>
            </a:r>
            <a:r>
              <a:rPr lang="en-US" sz="4800" kern="0" dirty="0" err="1">
                <a:solidFill>
                  <a:srgbClr val="FF0000"/>
                </a:solidFill>
                <a:latin typeface="Cambria" panose="02040503050406030204" pitchFamily="18" charset="0"/>
                <a:ea typeface="Cambria" panose="02040503050406030204" pitchFamily="18" charset="0"/>
                <a:sym typeface="Arial"/>
              </a:rPr>
              <a:t>Đầu</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tiên</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bà</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chuẩn</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bị</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nồi</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chõ</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chậu</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sành</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gùi</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lá</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mật</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Tiếp</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theo</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bà</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khều</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trứng</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ong</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và</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ong</a:t>
            </a:r>
            <a:r>
              <a:rPr lang="en-US" sz="4800" kern="0" dirty="0">
                <a:solidFill>
                  <a:srgbClr val="FF0000"/>
                </a:solidFill>
                <a:latin typeface="Cambria" panose="02040503050406030204" pitchFamily="18" charset="0"/>
                <a:ea typeface="Cambria" panose="02040503050406030204" pitchFamily="18" charset="0"/>
                <a:sym typeface="Arial"/>
              </a:rPr>
              <a:t> non. Sau </a:t>
            </a:r>
            <a:r>
              <a:rPr lang="en-US" sz="4800" kern="0" dirty="0" err="1">
                <a:solidFill>
                  <a:srgbClr val="FF0000"/>
                </a:solidFill>
                <a:latin typeface="Cambria" panose="02040503050406030204" pitchFamily="18" charset="0"/>
                <a:ea typeface="Cambria" panose="02040503050406030204" pitchFamily="18" charset="0"/>
                <a:sym typeface="Arial"/>
              </a:rPr>
              <a:t>đó</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bà</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canh</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lá</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mật</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Cuối</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cùng</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bà</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gạt</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sáp</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chắt</a:t>
            </a:r>
            <a:r>
              <a:rPr lang="en-US" sz="4800" kern="0" dirty="0">
                <a:solidFill>
                  <a:srgbClr val="FF0000"/>
                </a:solidFill>
                <a:latin typeface="Cambria" panose="02040503050406030204" pitchFamily="18" charset="0"/>
                <a:ea typeface="Cambria" panose="02040503050406030204" pitchFamily="18" charset="0"/>
                <a:sym typeface="Arial"/>
              </a:rPr>
              <a:t> </a:t>
            </a:r>
            <a:r>
              <a:rPr lang="en-US" sz="4800" kern="0" dirty="0" err="1">
                <a:solidFill>
                  <a:srgbClr val="FF0000"/>
                </a:solidFill>
                <a:latin typeface="Cambria" panose="02040503050406030204" pitchFamily="18" charset="0"/>
                <a:ea typeface="Cambria" panose="02040503050406030204" pitchFamily="18" charset="0"/>
                <a:sym typeface="Arial"/>
              </a:rPr>
              <a:t>mật</a:t>
            </a:r>
            <a:r>
              <a:rPr lang="en-US" sz="4800" kern="0" dirty="0">
                <a:solidFill>
                  <a:srgbClr val="FF000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1322298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325683" y="150949"/>
            <a:ext cx="11540647" cy="657925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D6F4FF"/>
              </a:solidFill>
              <a:latin typeface="Calibri"/>
              <a:sym typeface="Arial"/>
            </a:endParaRPr>
          </a:p>
        </p:txBody>
      </p:sp>
      <p:sp>
        <p:nvSpPr>
          <p:cNvPr id="2" name="TextBox 1">
            <a:extLst>
              <a:ext uri="{FF2B5EF4-FFF2-40B4-BE49-F238E27FC236}">
                <a16:creationId xmlns:a16="http://schemas.microsoft.com/office/drawing/2014/main" id="{77B6EA4F-D0EA-2F2F-9000-2612B1616E2B}"/>
              </a:ext>
            </a:extLst>
          </p:cNvPr>
          <p:cNvSpPr txBox="1"/>
          <p:nvPr/>
        </p:nvSpPr>
        <p:spPr>
          <a:xfrm>
            <a:off x="998583" y="359955"/>
            <a:ext cx="2241005" cy="748988"/>
          </a:xfrm>
          <a:prstGeom prst="rect">
            <a:avLst/>
          </a:prstGeom>
          <a:noFill/>
        </p:spPr>
        <p:txBody>
          <a:bodyPr wrap="square" rtlCol="0">
            <a:spAutoFit/>
          </a:bodyPr>
          <a:lstStyle/>
          <a:p>
            <a:pPr defTabSz="1219170">
              <a:buClr>
                <a:srgbClr val="000000"/>
              </a:buClr>
              <a:defRPr/>
            </a:pPr>
            <a:r>
              <a:rPr lang="en-US" sz="4267" b="1" kern="0" dirty="0">
                <a:solidFill>
                  <a:srgbClr val="000000"/>
                </a:solidFill>
                <a:latin typeface="Cambria" panose="02040503050406030204" pitchFamily="18" charset="0"/>
                <a:ea typeface="Cambria" panose="02040503050406030204" pitchFamily="18" charset="0"/>
                <a:cs typeface="Arial"/>
                <a:sym typeface="Arial"/>
              </a:rPr>
              <a:t>B. </a:t>
            </a:r>
            <a:r>
              <a:rPr lang="en-US" sz="4267" b="1" kern="0" dirty="0" err="1">
                <a:solidFill>
                  <a:srgbClr val="000000"/>
                </a:solidFill>
                <a:latin typeface="Cambria" panose="02040503050406030204" pitchFamily="18" charset="0"/>
                <a:ea typeface="Cambria" panose="02040503050406030204" pitchFamily="18" charset="0"/>
                <a:cs typeface="Arial"/>
                <a:sym typeface="Arial"/>
              </a:rPr>
              <a:t>Viết</a:t>
            </a:r>
            <a:endParaRPr lang="en-US" sz="42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685075" y="1149531"/>
            <a:ext cx="11054080" cy="4524315"/>
          </a:xfrm>
          <a:prstGeom prst="rect">
            <a:avLst/>
          </a:prstGeom>
          <a:noFill/>
        </p:spPr>
        <p:txBody>
          <a:bodyPr wrap="square" rtlCol="0">
            <a:spAutoFit/>
          </a:bodyPr>
          <a:lstStyle/>
          <a:p>
            <a:pPr algn="just" defTabSz="1219170">
              <a:buClr>
                <a:srgbClr val="000000"/>
              </a:buClr>
            </a:pPr>
            <a:r>
              <a:rPr lang="vi-VN" sz="4800" b="1" kern="0" dirty="0">
                <a:solidFill>
                  <a:srgbClr val="000000"/>
                </a:solidFill>
                <a:latin typeface="Cambria" panose="02040503050406030204" pitchFamily="18" charset="0"/>
                <a:ea typeface="Cambria" panose="02040503050406030204" pitchFamily="18" charset="0"/>
                <a:cs typeface="Arial"/>
                <a:sym typeface="Arial"/>
              </a:rPr>
              <a:t>Chọn 1 trong 2 đề dưới đây:</a:t>
            </a:r>
          </a:p>
          <a:p>
            <a:pPr algn="just"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Arial"/>
                <a:sym typeface="Arial"/>
              </a:rPr>
              <a:t>Đề 1</a:t>
            </a:r>
            <a:r>
              <a:rPr lang="en-US" sz="4800" kern="0" dirty="0">
                <a:solidFill>
                  <a:srgbClr val="000000"/>
                </a:solidFill>
                <a:latin typeface="Cambria" panose="02040503050406030204" pitchFamily="18" charset="0"/>
                <a:ea typeface="Cambria" panose="02040503050406030204" pitchFamily="18" charset="0"/>
                <a:cs typeface="Arial"/>
                <a:sym typeface="Arial"/>
              </a:rPr>
              <a:t>:</a:t>
            </a:r>
            <a:r>
              <a:rPr lang="vi-VN" sz="4800" kern="0" dirty="0">
                <a:solidFill>
                  <a:srgbClr val="000000"/>
                </a:solidFill>
                <a:latin typeface="Cambria" panose="02040503050406030204" pitchFamily="18" charset="0"/>
                <a:ea typeface="Cambria" panose="02040503050406030204" pitchFamily="18" charset="0"/>
                <a:cs typeface="Arial"/>
                <a:sym typeface="Arial"/>
              </a:rPr>
              <a:t> Viết bài văn tả một người lớn tuổi mà em yêu quý.</a:t>
            </a:r>
          </a:p>
          <a:p>
            <a:pPr algn="just"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Arial"/>
                <a:sym typeface="Arial"/>
              </a:rPr>
              <a:t>Đề 2</a:t>
            </a:r>
            <a:r>
              <a:rPr lang="en-US" sz="4800" kern="0" dirty="0">
                <a:solidFill>
                  <a:srgbClr val="000000"/>
                </a:solidFill>
                <a:latin typeface="Cambria" panose="02040503050406030204" pitchFamily="18" charset="0"/>
                <a:ea typeface="Cambria" panose="02040503050406030204" pitchFamily="18" charset="0"/>
                <a:cs typeface="Arial"/>
                <a:sym typeface="Arial"/>
              </a:rPr>
              <a:t>:</a:t>
            </a:r>
            <a:r>
              <a:rPr lang="vi-VN" sz="4800" kern="0" dirty="0">
                <a:solidFill>
                  <a:srgbClr val="000000"/>
                </a:solidFill>
                <a:latin typeface="Cambria" panose="02040503050406030204" pitchFamily="18" charset="0"/>
                <a:ea typeface="Cambria" panose="02040503050406030204" pitchFamily="18" charset="0"/>
                <a:cs typeface="Arial"/>
                <a:sym typeface="Arial"/>
              </a:rPr>
              <a:t> Viết đoạn văn thể hiện tình cảm, cảm xúc về một sự việc khiến em xúc động.</a:t>
            </a:r>
          </a:p>
        </p:txBody>
      </p:sp>
    </p:spTree>
    <p:extLst>
      <p:ext uri="{BB962C8B-B14F-4D97-AF65-F5344CB8AC3E}">
        <p14:creationId xmlns:p14="http://schemas.microsoft.com/office/powerpoint/2010/main" val="1080936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394788" y="359956"/>
            <a:ext cx="11448869" cy="616566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TextBox 2">
            <a:extLst>
              <a:ext uri="{FF2B5EF4-FFF2-40B4-BE49-F238E27FC236}">
                <a16:creationId xmlns:a16="http://schemas.microsoft.com/office/drawing/2014/main" id="{5DD290E5-B398-AACF-2F78-8240921398AC}"/>
              </a:ext>
            </a:extLst>
          </p:cNvPr>
          <p:cNvSpPr txBox="1"/>
          <p:nvPr/>
        </p:nvSpPr>
        <p:spPr>
          <a:xfrm>
            <a:off x="719910" y="731521"/>
            <a:ext cx="10856685" cy="6248827"/>
          </a:xfrm>
          <a:prstGeom prst="rect">
            <a:avLst/>
          </a:prstGeom>
          <a:noFill/>
        </p:spPr>
        <p:txBody>
          <a:bodyPr wrap="square" rtlCol="0">
            <a:spAutoFit/>
          </a:bodyPr>
          <a:lstStyle/>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Cụ ngoại của em năm nay đã 87 tuổi tròn. Cụ là người lớn tuổi nhất trong gia đình, cũng là người mà em dành tình cảm, sự yêu mến thật nhiều trong gia đình.</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Cụ ngoại của em vì tuổi cao nên xương cũng đã yếu, cụ hay đi khom người, lưng còng và thấp rạp xuống mặt đường. Các bác phải mua cho cụ thêm một chiếc gậy chống để cụ đi lại dễ hơn. Cứ thấy bóng cụ ở đầu đường, em lại mừng rỡ reo lên: “A cụ! A cụ đây rồi!”. Nhà cụ cách nhà em khoảng 200 m, mỗi lần cụ sang chơi, em đều thích lắm! Da của cụ đã nhăn nheo đi nhiều. Trên da lấm tấm những nốt tràm, nốt mụn ruồi, sạm đi một màu nâu. Hàng ngày, nếu trời nóng cụ thường mặc một chiếc áo sơ mi, đan bên ngoài một chiếc ghi-lê hay áo phông. Trời mà trở lạnh thì cụ khoác thêm áo nhung, khăn quấn đầu mỏ quạ. Những trang phục cứ quen thuộc vậy mà em lại thấy đẹp làm sao! Cụ gìn giữ quần áo, phẳng phiu và sáng mới lắm.</a:t>
            </a:r>
          </a:p>
          <a:p>
            <a:pPr defTabSz="1219170">
              <a:buClr>
                <a:srgbClr val="000000"/>
              </a:buClr>
            </a:pPr>
            <a:endParaRPr lang="en-US" sz="2667" kern="0" dirty="0">
              <a:solidFill>
                <a:srgbClr val="00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15814626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674"/>
            <a:ext cx="12192000" cy="6854653"/>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394788" y="359956"/>
            <a:ext cx="11448869" cy="616566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TextBox 2">
            <a:extLst>
              <a:ext uri="{FF2B5EF4-FFF2-40B4-BE49-F238E27FC236}">
                <a16:creationId xmlns:a16="http://schemas.microsoft.com/office/drawing/2014/main" id="{5DD290E5-B398-AACF-2F78-8240921398AC}"/>
              </a:ext>
            </a:extLst>
          </p:cNvPr>
          <p:cNvSpPr txBox="1"/>
          <p:nvPr/>
        </p:nvSpPr>
        <p:spPr>
          <a:xfrm>
            <a:off x="719910" y="603795"/>
            <a:ext cx="10856685" cy="6023252"/>
          </a:xfrm>
          <a:prstGeom prst="rect">
            <a:avLst/>
          </a:prstGeom>
          <a:noFill/>
        </p:spPr>
        <p:txBody>
          <a:bodyPr wrap="square" rtlCol="0">
            <a:spAutoFit/>
          </a:bodyPr>
          <a:lstStyle/>
          <a:p>
            <a:pPr algn="just" defTabSz="1219170">
              <a:buClr>
                <a:srgbClr val="000000"/>
              </a:buClr>
              <a:defRPr/>
            </a:pPr>
            <a:r>
              <a:rPr lang="en-US" sz="2267" kern="0" dirty="0">
                <a:solidFill>
                  <a:srgbClr val="000000"/>
                </a:solidFill>
                <a:latin typeface="Cambria" panose="02040503050406030204" pitchFamily="18" charset="0"/>
                <a:ea typeface="Cambria" panose="02040503050406030204" pitchFamily="18" charset="0"/>
                <a:cs typeface="Arial"/>
                <a:sym typeface="Arial"/>
              </a:rPr>
              <a:t>   </a:t>
            </a:r>
            <a:r>
              <a:rPr lang="vi-VN" sz="2267" kern="0" dirty="0">
                <a:solidFill>
                  <a:srgbClr val="000000"/>
                </a:solidFill>
                <a:latin typeface="Cambria" panose="02040503050406030204" pitchFamily="18" charset="0"/>
                <a:ea typeface="Cambria" panose="02040503050406030204" pitchFamily="18" charset="0"/>
                <a:cs typeface="Arial"/>
                <a:sym typeface="Arial"/>
              </a:rPr>
              <a:t>Cụ tuổi đã cao nhưng lại rất chăm hoạt động, đi lại. Ông bà em thường khuyên cụ ở trong nhà vì ra đường vấp phải chướng ngại dễ nguy hiểm. Vậy nhưng chắc không thể dễ mà ở yên một chỗ được! Phải vận động thì con người mới khoan khoái, dễ chịu. Cụ em cứ đến bữa lại chăm ra vườn lấy rau, nhặt rau; cụ đi thăm các hàng xóm ở xung quanh, kể chuyện rồi lại cùng râm ran bầu không khí. Cũng thật may khi quanh nhà em, hàng xóm có các cụ cao tuổi cũng nhiều, cụ không buồn, không cô đơn và sợ khó nói chuyện với người trạc tuổi. Có lẽ cả gia đình em đều học ở cụ tính lễ phép, ăn nói trước sau phải thưa gửi. Cụ chưa từng nói năng làm mất lòng ai bao giờ, nghe cụ nói chỉ có thêm yêu cụ thôi!</a:t>
            </a:r>
          </a:p>
          <a:p>
            <a:pPr algn="just" defTabSz="1219170">
              <a:buClr>
                <a:srgbClr val="000000"/>
              </a:buClr>
              <a:defRPr/>
            </a:pPr>
            <a:r>
              <a:rPr lang="en-US" sz="2267" kern="0" dirty="0">
                <a:solidFill>
                  <a:srgbClr val="000000"/>
                </a:solidFill>
                <a:latin typeface="Cambria" panose="02040503050406030204" pitchFamily="18" charset="0"/>
                <a:ea typeface="Cambria" panose="02040503050406030204" pitchFamily="18" charset="0"/>
                <a:cs typeface="Arial"/>
                <a:sym typeface="Arial"/>
              </a:rPr>
              <a:t>  </a:t>
            </a:r>
            <a:r>
              <a:rPr lang="vi-VN" sz="2267" kern="0" dirty="0">
                <a:solidFill>
                  <a:srgbClr val="000000"/>
                </a:solidFill>
                <a:latin typeface="Cambria" panose="02040503050406030204" pitchFamily="18" charset="0"/>
                <a:ea typeface="Cambria" panose="02040503050406030204" pitchFamily="18" charset="0"/>
                <a:cs typeface="Arial"/>
                <a:sym typeface="Arial"/>
              </a:rPr>
              <a:t>Đặc biệt, em biết cụ têm trầu rất giỏi. Cụ dạy em bộ têm trầu phải có vôi, có lá trầu, có quả cau, dao, tăm. Cụ lấy con dao nhỏ bằng 2 ngón tay, bổ cau thành 3 nửa. Lấy vôi đơm vào lá trầu, cuộn lại rồi kẹp vào vỏ cau; xiên thêm chiếc tăm. Như vậy là đã hoàn thành miếng trầu được têm rồi.</a:t>
            </a:r>
          </a:p>
          <a:p>
            <a:pPr algn="just" defTabSz="1219170">
              <a:buClr>
                <a:srgbClr val="000000"/>
              </a:buClr>
              <a:defRPr/>
            </a:pPr>
            <a:r>
              <a:rPr lang="en-US" sz="2267" kern="0" dirty="0">
                <a:solidFill>
                  <a:srgbClr val="000000"/>
                </a:solidFill>
                <a:latin typeface="Cambria" panose="02040503050406030204" pitchFamily="18" charset="0"/>
                <a:ea typeface="Cambria" panose="02040503050406030204" pitchFamily="18" charset="0"/>
                <a:cs typeface="Arial"/>
                <a:sym typeface="Arial"/>
              </a:rPr>
              <a:t>   </a:t>
            </a:r>
            <a:r>
              <a:rPr lang="vi-VN" sz="2267" kern="0" dirty="0">
                <a:solidFill>
                  <a:srgbClr val="000000"/>
                </a:solidFill>
                <a:latin typeface="Cambria" panose="02040503050406030204" pitchFamily="18" charset="0"/>
                <a:ea typeface="Cambria" panose="02040503050406030204" pitchFamily="18" charset="0"/>
                <a:cs typeface="Arial"/>
                <a:sym typeface="Arial"/>
              </a:rPr>
              <a:t>Được sum vầy bên cụ mỗi ngày, càng vui hơn những ngày lễ, ngày Tết, ngày giỗ chạp, mọi người như thấy tự hào, hạnh phúc vì gia đình thật nhiều thế hệ cùng họp mặt. Em mong sao cụ luôn mạnh khoẻ, luôn vui tươi yêu đời, cùng gia đình mình đón thêm những năm mới sang.</a:t>
            </a:r>
            <a:endParaRPr lang="en-US" sz="2267" kern="0" dirty="0">
              <a:solidFill>
                <a:srgbClr val="00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76897850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6" name="Hình chữ nhật: Góc Tròn 25">
            <a:extLst>
              <a:ext uri="{FF2B5EF4-FFF2-40B4-BE49-F238E27FC236}">
                <a16:creationId xmlns:a16="http://schemas.microsoft.com/office/drawing/2014/main" id="{EBCE4150-3A85-DDA2-50C6-529FA550F229}"/>
              </a:ext>
            </a:extLst>
          </p:cNvPr>
          <p:cNvSpPr/>
          <p:nvPr/>
        </p:nvSpPr>
        <p:spPr>
          <a:xfrm>
            <a:off x="1578308" y="906037"/>
            <a:ext cx="9035384" cy="5416716"/>
          </a:xfrm>
          <a:prstGeom prst="roundRect">
            <a:avLst/>
          </a:prstGeom>
          <a:solidFill>
            <a:srgbClr val="FFFFFF">
              <a:alpha val="85882"/>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D6F4FF"/>
              </a:solidFill>
              <a:latin typeface="Calibri"/>
              <a:sym typeface="Arial"/>
            </a:endParaRPr>
          </a:p>
        </p:txBody>
      </p:sp>
      <p:grpSp>
        <p:nvGrpSpPr>
          <p:cNvPr id="5" name="Nhóm 4">
            <a:extLst>
              <a:ext uri="{FF2B5EF4-FFF2-40B4-BE49-F238E27FC236}">
                <a16:creationId xmlns:a16="http://schemas.microsoft.com/office/drawing/2014/main" id="{327DFA2C-CA1F-C9BA-5320-0BF869FD04B0}"/>
              </a:ext>
            </a:extLst>
          </p:cNvPr>
          <p:cNvGrpSpPr/>
          <p:nvPr/>
        </p:nvGrpSpPr>
        <p:grpSpPr>
          <a:xfrm>
            <a:off x="2055202" y="1292385"/>
            <a:ext cx="8680641" cy="1522984"/>
            <a:chOff x="1915135" y="746024"/>
            <a:chExt cx="6510481" cy="1142238"/>
          </a:xfrm>
        </p:grpSpPr>
        <p:pic>
          <p:nvPicPr>
            <p:cNvPr id="3" name="Hình ảnh 2" descr="Ảnh có chứa công cụ viết, văn phòng phẩm&#10;&#10;Mô tả được tạo tự động">
              <a:extLst>
                <a:ext uri="{FF2B5EF4-FFF2-40B4-BE49-F238E27FC236}">
                  <a16:creationId xmlns:a16="http://schemas.microsoft.com/office/drawing/2014/main" id="{EC92120E-BB5E-6695-BBD7-08FF5EA3245F}"/>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4" name="Hộp Văn bản 3">
              <a:extLst>
                <a:ext uri="{FF2B5EF4-FFF2-40B4-BE49-F238E27FC236}">
                  <a16:creationId xmlns:a16="http://schemas.microsoft.com/office/drawing/2014/main" id="{4ADDE8BC-01F1-25D2-0C62-85934B194AA2}"/>
                </a:ext>
              </a:extLst>
            </p:cNvPr>
            <p:cNvSpPr txBox="1"/>
            <p:nvPr/>
          </p:nvSpPr>
          <p:spPr>
            <a:xfrm>
              <a:off x="1915135" y="1032242"/>
              <a:ext cx="6510481" cy="500090"/>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libri"/>
                  <a:cs typeface="Arial"/>
                  <a:sym typeface="Arial"/>
                </a:rPr>
                <a:t>GV </a:t>
              </a:r>
              <a:r>
                <a:rPr lang="vi-VN" sz="3733" b="1" kern="0" dirty="0" err="1">
                  <a:solidFill>
                    <a:srgbClr val="000000"/>
                  </a:solidFill>
                  <a:latin typeface="Calibri"/>
                  <a:cs typeface="Arial"/>
                  <a:sym typeface="Arial"/>
                </a:rPr>
                <a:t>điền</a:t>
              </a:r>
              <a:r>
                <a:rPr lang="vi-VN" sz="3733" b="1" kern="0" dirty="0">
                  <a:solidFill>
                    <a:srgbClr val="000000"/>
                  </a:solidFill>
                  <a:latin typeface="Calibri"/>
                  <a:cs typeface="Arial"/>
                  <a:sym typeface="Arial"/>
                </a:rPr>
                <a:t> </a:t>
              </a:r>
              <a:r>
                <a:rPr lang="vi-VN" sz="3733" b="1" kern="0" dirty="0" err="1">
                  <a:solidFill>
                    <a:srgbClr val="000000"/>
                  </a:solidFill>
                  <a:latin typeface="Calibri"/>
                  <a:cs typeface="Arial"/>
                  <a:sym typeface="Arial"/>
                </a:rPr>
                <a:t>vào</a:t>
              </a:r>
              <a:r>
                <a:rPr lang="vi-VN" sz="3733" b="1" kern="0" dirty="0">
                  <a:solidFill>
                    <a:srgbClr val="000000"/>
                  </a:solidFill>
                  <a:latin typeface="Calibri"/>
                  <a:cs typeface="Arial"/>
                  <a:sym typeface="Arial"/>
                </a:rPr>
                <a:t> đây</a:t>
              </a:r>
              <a:endParaRPr lang="en-US" sz="3733" b="1" kern="0" dirty="0">
                <a:solidFill>
                  <a:srgbClr val="000000"/>
                </a:solidFill>
                <a:latin typeface="UTM Duepuntozero" panose="02040603050506020204" pitchFamily="18" charset="0"/>
                <a:cs typeface="Arial"/>
                <a:sym typeface="Arial"/>
              </a:endParaRPr>
            </a:p>
          </p:txBody>
        </p:sp>
      </p:grpSp>
      <p:grpSp>
        <p:nvGrpSpPr>
          <p:cNvPr id="29" name="Nhóm 28">
            <a:extLst>
              <a:ext uri="{FF2B5EF4-FFF2-40B4-BE49-F238E27FC236}">
                <a16:creationId xmlns:a16="http://schemas.microsoft.com/office/drawing/2014/main" id="{19C7BFE7-609D-AF2A-EE4E-5B07BCBA949E}"/>
              </a:ext>
            </a:extLst>
          </p:cNvPr>
          <p:cNvGrpSpPr/>
          <p:nvPr/>
        </p:nvGrpSpPr>
        <p:grpSpPr>
          <a:xfrm>
            <a:off x="2055202" y="2860683"/>
            <a:ext cx="8680641" cy="1522984"/>
            <a:chOff x="1915135" y="746024"/>
            <a:chExt cx="6510481" cy="1142238"/>
          </a:xfrm>
        </p:grpSpPr>
        <p:pic>
          <p:nvPicPr>
            <p:cNvPr id="36" name="Hình ảnh 35" descr="Ảnh có chứa công cụ viết, văn phòng phẩm&#10;&#10;Mô tả được tạo tự động">
              <a:extLst>
                <a:ext uri="{FF2B5EF4-FFF2-40B4-BE49-F238E27FC236}">
                  <a16:creationId xmlns:a16="http://schemas.microsoft.com/office/drawing/2014/main" id="{A5C7BADE-1AC6-3C55-40A8-05C80ACA14AF}"/>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38" name="Hộp Văn bản 37">
              <a:extLst>
                <a:ext uri="{FF2B5EF4-FFF2-40B4-BE49-F238E27FC236}">
                  <a16:creationId xmlns:a16="http://schemas.microsoft.com/office/drawing/2014/main" id="{DF92CB28-7152-67F6-7A60-AF5842863178}"/>
                </a:ext>
              </a:extLst>
            </p:cNvPr>
            <p:cNvSpPr txBox="1"/>
            <p:nvPr/>
          </p:nvSpPr>
          <p:spPr>
            <a:xfrm>
              <a:off x="1915135" y="1032242"/>
              <a:ext cx="6510481" cy="500090"/>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libri"/>
                  <a:cs typeface="Arial"/>
                  <a:sym typeface="Arial"/>
                </a:rPr>
                <a:t>GV </a:t>
              </a:r>
              <a:r>
                <a:rPr lang="vi-VN" sz="3733" b="1" kern="0" dirty="0" err="1">
                  <a:solidFill>
                    <a:srgbClr val="000000"/>
                  </a:solidFill>
                  <a:latin typeface="Calibri"/>
                  <a:cs typeface="Arial"/>
                  <a:sym typeface="Arial"/>
                </a:rPr>
                <a:t>điền</a:t>
              </a:r>
              <a:r>
                <a:rPr lang="vi-VN" sz="3733" b="1" kern="0" dirty="0">
                  <a:solidFill>
                    <a:srgbClr val="000000"/>
                  </a:solidFill>
                  <a:latin typeface="Calibri"/>
                  <a:cs typeface="Arial"/>
                  <a:sym typeface="Arial"/>
                </a:rPr>
                <a:t> </a:t>
              </a:r>
              <a:r>
                <a:rPr lang="vi-VN" sz="3733" b="1" kern="0" dirty="0" err="1">
                  <a:solidFill>
                    <a:srgbClr val="000000"/>
                  </a:solidFill>
                  <a:latin typeface="Calibri"/>
                  <a:cs typeface="Arial"/>
                  <a:sym typeface="Arial"/>
                </a:rPr>
                <a:t>vào</a:t>
              </a:r>
              <a:r>
                <a:rPr lang="vi-VN" sz="3733" b="1" kern="0" dirty="0">
                  <a:solidFill>
                    <a:srgbClr val="000000"/>
                  </a:solidFill>
                  <a:latin typeface="Calibri"/>
                  <a:cs typeface="Arial"/>
                  <a:sym typeface="Arial"/>
                </a:rPr>
                <a:t> đây</a:t>
              </a:r>
              <a:endParaRPr lang="en-US" sz="3733" b="1" kern="0" dirty="0">
                <a:solidFill>
                  <a:srgbClr val="000000"/>
                </a:solidFill>
                <a:latin typeface="UTM Duepuntozero" panose="02040603050506020204" pitchFamily="18" charset="0"/>
                <a:cs typeface="Arial"/>
                <a:sym typeface="Arial"/>
              </a:endParaRPr>
            </a:p>
          </p:txBody>
        </p:sp>
      </p:grpSp>
      <p:grpSp>
        <p:nvGrpSpPr>
          <p:cNvPr id="39" name="Nhóm 38">
            <a:extLst>
              <a:ext uri="{FF2B5EF4-FFF2-40B4-BE49-F238E27FC236}">
                <a16:creationId xmlns:a16="http://schemas.microsoft.com/office/drawing/2014/main" id="{5761B97F-194C-9A1E-1A3D-DF80DF80CAB4}"/>
              </a:ext>
            </a:extLst>
          </p:cNvPr>
          <p:cNvGrpSpPr/>
          <p:nvPr/>
        </p:nvGrpSpPr>
        <p:grpSpPr>
          <a:xfrm>
            <a:off x="2055202" y="4428980"/>
            <a:ext cx="8680641" cy="1522984"/>
            <a:chOff x="1915135" y="746024"/>
            <a:chExt cx="6510481" cy="1142238"/>
          </a:xfrm>
        </p:grpSpPr>
        <p:pic>
          <p:nvPicPr>
            <p:cNvPr id="41" name="Hình ảnh 40" descr="Ảnh có chứa công cụ viết, văn phòng phẩm&#10;&#10;Mô tả được tạo tự động">
              <a:extLst>
                <a:ext uri="{FF2B5EF4-FFF2-40B4-BE49-F238E27FC236}">
                  <a16:creationId xmlns:a16="http://schemas.microsoft.com/office/drawing/2014/main" id="{DCB23576-DD71-10E3-23A9-3DA3A6C75754}"/>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44" name="Hộp Văn bản 43">
              <a:extLst>
                <a:ext uri="{FF2B5EF4-FFF2-40B4-BE49-F238E27FC236}">
                  <a16:creationId xmlns:a16="http://schemas.microsoft.com/office/drawing/2014/main" id="{D9BEA2E3-B842-0404-39E4-2E63D6CE2519}"/>
                </a:ext>
              </a:extLst>
            </p:cNvPr>
            <p:cNvSpPr txBox="1"/>
            <p:nvPr/>
          </p:nvSpPr>
          <p:spPr>
            <a:xfrm>
              <a:off x="1915135" y="1032242"/>
              <a:ext cx="6510481" cy="500090"/>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libri"/>
                  <a:cs typeface="Arial"/>
                  <a:sym typeface="Arial"/>
                </a:rPr>
                <a:t>GV </a:t>
              </a:r>
              <a:r>
                <a:rPr lang="vi-VN" sz="3733" b="1" kern="0" dirty="0" err="1">
                  <a:solidFill>
                    <a:srgbClr val="000000"/>
                  </a:solidFill>
                  <a:latin typeface="Calibri"/>
                  <a:cs typeface="Arial"/>
                  <a:sym typeface="Arial"/>
                </a:rPr>
                <a:t>điền</a:t>
              </a:r>
              <a:r>
                <a:rPr lang="vi-VN" sz="3733" b="1" kern="0" dirty="0">
                  <a:solidFill>
                    <a:srgbClr val="000000"/>
                  </a:solidFill>
                  <a:latin typeface="Calibri"/>
                  <a:cs typeface="Arial"/>
                  <a:sym typeface="Arial"/>
                </a:rPr>
                <a:t> </a:t>
              </a:r>
              <a:r>
                <a:rPr lang="vi-VN" sz="3733" b="1" kern="0" dirty="0" err="1">
                  <a:solidFill>
                    <a:srgbClr val="000000"/>
                  </a:solidFill>
                  <a:latin typeface="Calibri"/>
                  <a:cs typeface="Arial"/>
                  <a:sym typeface="Arial"/>
                </a:rPr>
                <a:t>vào</a:t>
              </a:r>
              <a:r>
                <a:rPr lang="vi-VN" sz="3733" b="1" kern="0" dirty="0">
                  <a:solidFill>
                    <a:srgbClr val="000000"/>
                  </a:solidFill>
                  <a:latin typeface="Calibri"/>
                  <a:cs typeface="Arial"/>
                  <a:sym typeface="Arial"/>
                </a:rPr>
                <a:t> đây</a:t>
              </a:r>
              <a:endParaRPr lang="en-US" sz="3733" b="1" kern="0" dirty="0">
                <a:solidFill>
                  <a:srgbClr val="000000"/>
                </a:solidFill>
                <a:latin typeface="UTM Duepuntozero" panose="02040603050506020204" pitchFamily="18" charset="0"/>
                <a:cs typeface="Arial"/>
                <a:sym typeface="Arial"/>
              </a:endParaRPr>
            </a:p>
          </p:txBody>
        </p:sp>
      </p:grpSp>
      <p:pic>
        <p:nvPicPr>
          <p:cNvPr id="2" name="Picture 1">
            <a:extLst>
              <a:ext uri="{FF2B5EF4-FFF2-40B4-BE49-F238E27FC236}">
                <a16:creationId xmlns:a16="http://schemas.microsoft.com/office/drawing/2014/main" id="{E746FBDC-9427-3698-01AC-22EE9B8FF893}"/>
              </a:ext>
            </a:extLst>
          </p:cNvPr>
          <p:cNvPicPr>
            <a:picLocks noChangeAspect="1"/>
          </p:cNvPicPr>
          <p:nvPr/>
        </p:nvPicPr>
        <p:blipFill>
          <a:blip r:embed="rId4"/>
          <a:stretch>
            <a:fillRect/>
          </a:stretch>
        </p:blipFill>
        <p:spPr>
          <a:xfrm>
            <a:off x="-1319977" y="199214"/>
            <a:ext cx="7795428" cy="1536325"/>
          </a:xfrm>
          <a:prstGeom prst="rect">
            <a:avLst/>
          </a:prstGeom>
        </p:spPr>
      </p:pic>
    </p:spTree>
    <p:extLst>
      <p:ext uri="{BB962C8B-B14F-4D97-AF65-F5344CB8AC3E}">
        <p14:creationId xmlns:p14="http://schemas.microsoft.com/office/powerpoint/2010/main" val="3643372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2239"/>
        <p:cNvGrpSpPr/>
        <p:nvPr/>
      </p:nvGrpSpPr>
      <p:grpSpPr>
        <a:xfrm>
          <a:off x="0" y="0"/>
          <a:ext cx="0" cy="0"/>
          <a:chOff x="0" y="0"/>
          <a:chExt cx="0" cy="0"/>
        </a:xfrm>
      </p:grpSpPr>
      <p:sp>
        <p:nvSpPr>
          <p:cNvPr id="2240" name="Google Shape;2240;p58"/>
          <p:cNvSpPr/>
          <p:nvPr/>
        </p:nvSpPr>
        <p:spPr>
          <a:xfrm>
            <a:off x="9139866" y="431824"/>
            <a:ext cx="3745076" cy="854419"/>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58" name="Google Shape;2258;p58"/>
          <p:cNvGrpSpPr/>
          <p:nvPr/>
        </p:nvGrpSpPr>
        <p:grpSpPr>
          <a:xfrm flipH="1">
            <a:off x="4418718" y="713033"/>
            <a:ext cx="1307767" cy="693067"/>
            <a:chOff x="2468025" y="734125"/>
            <a:chExt cx="980825" cy="519800"/>
          </a:xfrm>
        </p:grpSpPr>
        <p:sp>
          <p:nvSpPr>
            <p:cNvPr id="2259" name="Google Shape;2259;p5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0" name="Google Shape;2260;p5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1" name="Google Shape;2261;p5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Hình chữ nhật 3">
            <a:extLst>
              <a:ext uri="{FF2B5EF4-FFF2-40B4-BE49-F238E27FC236}">
                <a16:creationId xmlns:a16="http://schemas.microsoft.com/office/drawing/2014/main" id="{7BB68114-7D06-FB75-5B41-91A3BFFAB041}"/>
              </a:ext>
            </a:extLst>
          </p:cNvPr>
          <p:cNvSpPr/>
          <p:nvPr/>
        </p:nvSpPr>
        <p:spPr>
          <a:xfrm>
            <a:off x="6045200" y="4572000"/>
            <a:ext cx="4445000" cy="1066800"/>
          </a:xfrm>
          <a:prstGeom prst="rect">
            <a:avLst/>
          </a:prstGeom>
          <a:solidFill>
            <a:srgbClr val="00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D6F4FF"/>
              </a:solidFill>
              <a:latin typeface="Calibri"/>
              <a:sym typeface="Arial"/>
            </a:endParaRPr>
          </a:p>
        </p:txBody>
      </p:sp>
      <p:pic>
        <p:nvPicPr>
          <p:cNvPr id="3" name="Picture 2">
            <a:extLst>
              <a:ext uri="{FF2B5EF4-FFF2-40B4-BE49-F238E27FC236}">
                <a16:creationId xmlns:a16="http://schemas.microsoft.com/office/drawing/2014/main" id="{FE115583-FA37-76EA-F550-3526CDB6318D}"/>
              </a:ext>
            </a:extLst>
          </p:cNvPr>
          <p:cNvPicPr>
            <a:picLocks noChangeAspect="1"/>
          </p:cNvPicPr>
          <p:nvPr/>
        </p:nvPicPr>
        <p:blipFill>
          <a:blip r:embed="rId3"/>
          <a:stretch>
            <a:fillRect/>
          </a:stretch>
        </p:blipFill>
        <p:spPr>
          <a:xfrm>
            <a:off x="3046425" y="489940"/>
            <a:ext cx="9559356" cy="47634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7" name="Hình Bầu dục 6">
            <a:extLst>
              <a:ext uri="{FF2B5EF4-FFF2-40B4-BE49-F238E27FC236}">
                <a16:creationId xmlns:a16="http://schemas.microsoft.com/office/drawing/2014/main" id="{BD8C2766-B7E6-206C-B885-F6EA9C7A92A9}"/>
              </a:ext>
            </a:extLst>
          </p:cNvPr>
          <p:cNvSpPr/>
          <p:nvPr/>
        </p:nvSpPr>
        <p:spPr>
          <a:xfrm>
            <a:off x="7162656" y="508000"/>
            <a:ext cx="3539067" cy="3376243"/>
          </a:xfrm>
          <a:prstGeom prst="ellipse">
            <a:avLst/>
          </a:prstGeom>
          <a:solidFill>
            <a:srgbClr val="94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D6F4FF"/>
              </a:solidFill>
              <a:latin typeface="Calibri"/>
              <a:sym typeface="Arial"/>
            </a:endParaRPr>
          </a:p>
        </p:txBody>
      </p:sp>
      <p:grpSp>
        <p:nvGrpSpPr>
          <p:cNvPr id="1283" name="Google Shape;1283;p40"/>
          <p:cNvGrpSpPr/>
          <p:nvPr/>
        </p:nvGrpSpPr>
        <p:grpSpPr>
          <a:xfrm>
            <a:off x="6148973" y="2171615"/>
            <a:ext cx="6811280" cy="5984872"/>
            <a:chOff x="-765075" y="1979771"/>
            <a:chExt cx="5108460" cy="4488654"/>
          </a:xfrm>
        </p:grpSpPr>
        <p:grpSp>
          <p:nvGrpSpPr>
            <p:cNvPr id="1284" name="Google Shape;1284;p40"/>
            <p:cNvGrpSpPr/>
            <p:nvPr/>
          </p:nvGrpSpPr>
          <p:grpSpPr>
            <a:xfrm>
              <a:off x="-496776" y="1979771"/>
              <a:ext cx="4443300" cy="4488654"/>
              <a:chOff x="-496776" y="1979771"/>
              <a:chExt cx="4443300" cy="4488654"/>
            </a:xfrm>
          </p:grpSpPr>
          <p:grpSp>
            <p:nvGrpSpPr>
              <p:cNvPr id="1285" name="Google Shape;1285;p40"/>
              <p:cNvGrpSpPr/>
              <p:nvPr/>
            </p:nvGrpSpPr>
            <p:grpSpPr>
              <a:xfrm rot="534401">
                <a:off x="1827188" y="2417586"/>
                <a:ext cx="1476261" cy="2149086"/>
                <a:chOff x="7730849" y="1571630"/>
                <a:chExt cx="680855" cy="991067"/>
              </a:xfrm>
            </p:grpSpPr>
            <p:sp>
              <p:nvSpPr>
                <p:cNvPr id="1286"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0"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95"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96" name="Google Shape;1296;p40"/>
              <p:cNvGrpSpPr/>
              <p:nvPr/>
            </p:nvGrpSpPr>
            <p:grpSpPr>
              <a:xfrm flipH="1">
                <a:off x="502088" y="1979771"/>
                <a:ext cx="1723789" cy="2509579"/>
                <a:chOff x="7730849" y="1571630"/>
                <a:chExt cx="680855" cy="991067"/>
              </a:xfrm>
            </p:grpSpPr>
            <p:sp>
              <p:nvSpPr>
                <p:cNvPr id="1297"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06"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130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21" name="Hình ảnh 20">
            <a:extLst>
              <a:ext uri="{FF2B5EF4-FFF2-40B4-BE49-F238E27FC236}">
                <a16:creationId xmlns:a16="http://schemas.microsoft.com/office/drawing/2014/main" id="{7B00A702-E9F4-8A5E-2C48-48FA56595BA7}"/>
              </a:ext>
            </a:extLst>
          </p:cNvPr>
          <p:cNvPicPr>
            <a:picLocks noChangeAspect="1"/>
          </p:cNvPicPr>
          <p:nvPr/>
        </p:nvPicPr>
        <p:blipFill rotWithShape="1">
          <a:blip r:embed="rId3"/>
          <a:srcRect l="64216" b="46565"/>
          <a:stretch/>
        </p:blipFill>
        <p:spPr>
          <a:xfrm>
            <a:off x="9229137" y="-358317"/>
            <a:ext cx="3095468" cy="2600040"/>
          </a:xfrm>
          <a:prstGeom prst="rect">
            <a:avLst/>
          </a:prstGeom>
        </p:spPr>
      </p:pic>
      <p:pic>
        <p:nvPicPr>
          <p:cNvPr id="38" name="Picture 2">
            <a:extLst>
              <a:ext uri="{FF2B5EF4-FFF2-40B4-BE49-F238E27FC236}">
                <a16:creationId xmlns:a16="http://schemas.microsoft.com/office/drawing/2014/main" id="{DD94496A-87B6-2898-D213-42CDF2475616}"/>
              </a:ext>
            </a:extLst>
          </p:cNvPr>
          <p:cNvPicPr>
            <a:picLocks noChangeAspect="1"/>
          </p:cNvPicPr>
          <p:nvPr/>
        </p:nvPicPr>
        <p:blipFill>
          <a:blip r:embed="rId4"/>
          <a:srcRect/>
          <a:stretch>
            <a:fillRect/>
          </a:stretch>
        </p:blipFill>
        <p:spPr>
          <a:xfrm>
            <a:off x="231235" y="287235"/>
            <a:ext cx="7276403" cy="4656051"/>
          </a:xfrm>
          <a:prstGeom prst="rect">
            <a:avLst/>
          </a:prstGeom>
        </p:spPr>
      </p:pic>
      <p:pic>
        <p:nvPicPr>
          <p:cNvPr id="2" name="Picture 1">
            <a:extLst>
              <a:ext uri="{FF2B5EF4-FFF2-40B4-BE49-F238E27FC236}">
                <a16:creationId xmlns:a16="http://schemas.microsoft.com/office/drawing/2014/main" id="{EE2C22CE-298C-F990-FFF8-BD6A60BB42F6}"/>
              </a:ext>
            </a:extLst>
          </p:cNvPr>
          <p:cNvPicPr>
            <a:picLocks noChangeAspect="1"/>
          </p:cNvPicPr>
          <p:nvPr/>
        </p:nvPicPr>
        <p:blipFill>
          <a:blip r:embed="rId5"/>
          <a:stretch>
            <a:fillRect/>
          </a:stretch>
        </p:blipFill>
        <p:spPr>
          <a:xfrm>
            <a:off x="1076716" y="1688357"/>
            <a:ext cx="5649449" cy="2064691"/>
          </a:xfrm>
          <a:prstGeom prst="rect">
            <a:avLst/>
          </a:prstGeom>
        </p:spPr>
      </p:pic>
    </p:spTree>
    <p:extLst>
      <p:ext uri="{BB962C8B-B14F-4D97-AF65-F5344CB8AC3E}">
        <p14:creationId xmlns:p14="http://schemas.microsoft.com/office/powerpoint/2010/main" val="398012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325683" y="150949"/>
            <a:ext cx="11540647" cy="657925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D6F4FF"/>
              </a:solidFill>
              <a:latin typeface="Calibri"/>
              <a:sym typeface="Arial"/>
            </a:endParaRPr>
          </a:p>
        </p:txBody>
      </p:sp>
      <p:sp>
        <p:nvSpPr>
          <p:cNvPr id="2" name="TextBox 1">
            <a:extLst>
              <a:ext uri="{FF2B5EF4-FFF2-40B4-BE49-F238E27FC236}">
                <a16:creationId xmlns:a16="http://schemas.microsoft.com/office/drawing/2014/main" id="{77B6EA4F-D0EA-2F2F-9000-2612B1616E2B}"/>
              </a:ext>
            </a:extLst>
          </p:cNvPr>
          <p:cNvSpPr txBox="1"/>
          <p:nvPr/>
        </p:nvSpPr>
        <p:spPr>
          <a:xfrm>
            <a:off x="998583" y="359955"/>
            <a:ext cx="2241005" cy="502766"/>
          </a:xfrm>
          <a:prstGeom prst="rect">
            <a:avLst/>
          </a:prstGeom>
          <a:noFill/>
        </p:spPr>
        <p:txBody>
          <a:bodyPr wrap="square" rtlCol="0">
            <a:spAutoFit/>
          </a:bodyPr>
          <a:lstStyle/>
          <a:p>
            <a:pPr defTabSz="1219170">
              <a:buClr>
                <a:srgbClr val="000000"/>
              </a:buClr>
            </a:pPr>
            <a:r>
              <a:rPr lang="en-US" sz="2667" b="1" kern="0" dirty="0">
                <a:solidFill>
                  <a:srgbClr val="000000"/>
                </a:solidFill>
                <a:latin typeface="Cambria" panose="02040503050406030204" pitchFamily="18" charset="0"/>
                <a:ea typeface="Cambria" panose="02040503050406030204" pitchFamily="18" charset="0"/>
                <a:cs typeface="Arial"/>
                <a:sym typeface="Arial"/>
              </a:rPr>
              <a:t>II. </a:t>
            </a:r>
            <a:r>
              <a:rPr lang="en-US" sz="2667" b="1" kern="0" dirty="0" err="1">
                <a:solidFill>
                  <a:srgbClr val="000000"/>
                </a:solidFill>
                <a:latin typeface="Cambria" panose="02040503050406030204" pitchFamily="18" charset="0"/>
                <a:ea typeface="Cambria" panose="02040503050406030204" pitchFamily="18" charset="0"/>
                <a:cs typeface="Arial"/>
                <a:sym typeface="Arial"/>
              </a:rPr>
              <a:t>Đọc</a:t>
            </a:r>
            <a:r>
              <a:rPr lang="en-US" sz="2667" b="1" kern="0" dirty="0">
                <a:solidFill>
                  <a:srgbClr val="000000"/>
                </a:solidFill>
                <a:latin typeface="Cambria" panose="02040503050406030204" pitchFamily="18" charset="0"/>
                <a:ea typeface="Cambria" panose="02040503050406030204" pitchFamily="18" charset="0"/>
                <a:cs typeface="Arial"/>
                <a:sym typeface="Arial"/>
              </a:rPr>
              <a:t> </a:t>
            </a:r>
            <a:r>
              <a:rPr lang="en-US" sz="2667" b="1" kern="0" dirty="0" err="1">
                <a:solidFill>
                  <a:srgbClr val="000000"/>
                </a:solidFill>
                <a:latin typeface="Cambria" panose="02040503050406030204" pitchFamily="18" charset="0"/>
                <a:ea typeface="Cambria" panose="02040503050406030204" pitchFamily="18" charset="0"/>
                <a:cs typeface="Arial"/>
                <a:sym typeface="Arial"/>
              </a:rPr>
              <a:t>hiểu</a:t>
            </a:r>
            <a:r>
              <a:rPr lang="en-US" sz="2667" b="1" kern="0" dirty="0">
                <a:solidFill>
                  <a:srgbClr val="000000"/>
                </a:solidFill>
                <a:latin typeface="Cambria" panose="02040503050406030204" pitchFamily="18" charset="0"/>
                <a:ea typeface="Cambria" panose="02040503050406030204" pitchFamily="18" charset="0"/>
                <a:cs typeface="Arial"/>
                <a:sym typeface="Arial"/>
              </a:rPr>
              <a:t>.</a:t>
            </a:r>
            <a:endParaRPr lang="en-US" sz="26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847635" y="1149531"/>
            <a:ext cx="10647680" cy="5262979"/>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Những đêm mùa mật, cuộc sống lặng yên quen thuộc ở làng Mật vụt đổi khác. Nhà nào cũng tấp nập, sáng sủa.</a:t>
            </a:r>
          </a:p>
          <a:p>
            <a:pPr algn="just" defTabSz="1219170">
              <a:buClr>
                <a:srgbClr val="000000"/>
              </a:buClr>
            </a:pPr>
            <a:r>
              <a:rPr lang="vi-VN" sz="2400" kern="0" dirty="0">
                <a:solidFill>
                  <a:srgbClr val="000000"/>
                </a:solidFill>
                <a:latin typeface="Cambria" panose="02040503050406030204" pitchFamily="18" charset="0"/>
                <a:ea typeface="Cambria" panose="02040503050406030204" pitchFamily="18" charset="0"/>
                <a:cs typeface="Arial"/>
                <a:sym typeface="Arial"/>
              </a:rPr>
              <a:t>Bà lễ mễ bưng nồi, chõ, chiếc chậu sành và gùi lá mật đến bên bếp. Phựng và Nôốc Kham lấy mâm bột và bát vừng. Bà cháu ngồi xúm quanh gùi lá mật, lúi húi khều trứng ong và ong non rồi cùng nặn bánh. Khi đã hết ong non, bà bắc nồi cho lên bếp canh lá mật.</a:t>
            </a:r>
          </a:p>
          <a:p>
            <a:pPr algn="just"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Trên miệng chõ, bà đặt cái chậu sành, bên trong góc chậu, bà gác những lá mật. Hơi nóng bốc nghi ngút, sáp bịt các lỗ mật chảy ra. Mật lẫn sáp rỏ đều đều xuống chậu.</a:t>
            </a:r>
          </a:p>
          <a:p>
            <a:pPr algn="just" defTabSz="1219170">
              <a:buClr>
                <a:srgbClr val="000000"/>
              </a:buClr>
            </a:pPr>
            <a:r>
              <a:rPr lang="en-US" sz="2400" kern="0" dirty="0">
                <a:solidFill>
                  <a:srgbClr val="000000"/>
                </a:solidFill>
                <a:latin typeface="Cambria" panose="02040503050406030204" pitchFamily="18" charset="0"/>
                <a:ea typeface="Cambria" panose="02040503050406030204" pitchFamily="18" charset="0"/>
                <a:cs typeface="Arial"/>
                <a:sym typeface="Arial"/>
              </a:rPr>
              <a:t>   </a:t>
            </a:r>
            <a:r>
              <a:rPr lang="vi-VN" sz="2400" kern="0" dirty="0">
                <a:solidFill>
                  <a:srgbClr val="000000"/>
                </a:solidFill>
                <a:latin typeface="Cambria" panose="02040503050406030204" pitchFamily="18" charset="0"/>
                <a:ea typeface="Cambria" panose="02040503050406030204" pitchFamily="18" charset="0"/>
                <a:cs typeface="Arial"/>
                <a:sym typeface="Arial"/>
              </a:rPr>
              <a:t>Chậu mật trên bếp đầy dần. Mùi mật nóng hổi, thơm ngọt ngào bay ra ngoài. Bà bắc chậu xuống rồi đặt lên miệng chõ cái chậu khác. Khi mật nguội, bà gạt sáp và chắt mật vào vò. Bà nếm, loại mật nào ngăm ngăm đắng là có nhiều nhuỵ xoan thì cất riêng làm thuốc. Còn loại mật thường, vị ngọt đậm, bà giữ làm mặt ăn hằng ngày và đem đi đổi hàng.</a:t>
            </a:r>
          </a:p>
        </p:txBody>
      </p:sp>
      <p:sp>
        <p:nvSpPr>
          <p:cNvPr id="3" name="TextBox 2">
            <a:extLst>
              <a:ext uri="{FF2B5EF4-FFF2-40B4-BE49-F238E27FC236}">
                <a16:creationId xmlns:a16="http://schemas.microsoft.com/office/drawing/2014/main" id="{8D2CCBCD-3512-06FE-C2D5-BF9BC947EFCC}"/>
              </a:ext>
            </a:extLst>
          </p:cNvPr>
          <p:cNvSpPr txBox="1"/>
          <p:nvPr/>
        </p:nvSpPr>
        <p:spPr>
          <a:xfrm>
            <a:off x="4889777" y="626695"/>
            <a:ext cx="2563395" cy="502766"/>
          </a:xfrm>
          <a:prstGeom prst="rect">
            <a:avLst/>
          </a:prstGeom>
          <a:noFill/>
        </p:spPr>
        <p:txBody>
          <a:bodyPr wrap="square" rtlCol="0">
            <a:spAutoFit/>
          </a:bodyPr>
          <a:lstStyle/>
          <a:p>
            <a:pPr defTabSz="1219170">
              <a:buClr>
                <a:srgbClr val="000000"/>
              </a:buClr>
            </a:pPr>
            <a:r>
              <a:rPr lang="vi-VN" sz="2667" b="1" kern="0" dirty="0">
                <a:solidFill>
                  <a:srgbClr val="0070C0"/>
                </a:solidFill>
                <a:latin typeface="Cambria" panose="02040503050406030204" pitchFamily="18" charset="0"/>
                <a:ea typeface="Cambria" panose="02040503050406030204" pitchFamily="18" charset="0"/>
                <a:cs typeface="Arial"/>
                <a:sym typeface="Arial"/>
              </a:rPr>
              <a:t>Mùa mật mới</a:t>
            </a:r>
            <a:endParaRPr lang="en-US" sz="2667" kern="0" dirty="0">
              <a:solidFill>
                <a:srgbClr val="0070C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159102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325683" y="150949"/>
            <a:ext cx="11540647" cy="6579257"/>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D6F4FF"/>
              </a:solidFill>
              <a:latin typeface="Calibri"/>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615407" y="487680"/>
            <a:ext cx="11112136" cy="6248827"/>
          </a:xfrm>
          <a:prstGeom prst="rect">
            <a:avLst/>
          </a:prstGeom>
          <a:noFill/>
        </p:spPr>
        <p:txBody>
          <a:bodyPr wrap="square" rtlCol="0">
            <a:spAutoFit/>
          </a:bodyPr>
          <a:lstStyle/>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Chưa năm nào được mùa mật như năm nay. – Bà sung sướng bảo. – Các cháu muốn mua gì nào?</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Phựng muốn mua cái dây lưng da, cây bút máy. Nôốc Kham muốn mua cái trâm cài tóc có bông hoa to kết bằng hạt cườm và một cái gương to.</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Thế bà định mua gì ạ?</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Bà mua bộ ấm tích, cái chảo và con dao to.</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Mua riêng cho bà cơ, những thứ bà nói là mua chung cho cả nhà mà.</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Bà chẳng cần gì. Bà đủ cả rồi.</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 Bà hay kêu đau xương. Lần này cháu sẽ mua cao cho bà. – Phựng nói.</a:t>
            </a:r>
          </a:p>
          <a:p>
            <a:pPr algn="just" defTabSz="1219170">
              <a:buClr>
                <a:srgbClr val="000000"/>
              </a:buClr>
            </a:pP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Bà cháu vui vẻ bàn chuyện bên chậu mật. Canh xong gùi lá mật, Phựng bưng những bình mật mới cất bớt vào buồng. Nôốc Kham bắc chảo mỡ lên bếp để rán bánh. Khi bánh đã vớt ra đầy mâm, bà ghé đầu ra cửa gọi gia đình bác thợ gỗ bên hàng xóm. Bà mời họ sang nếm mật mới và ăn bánh, mừng mùa mật.</a:t>
            </a:r>
          </a:p>
          <a:p>
            <a:pPr algn="r" defTabSz="1219170">
              <a:buClr>
                <a:srgbClr val="000000"/>
              </a:buClr>
            </a:pPr>
            <a:r>
              <a:rPr lang="vi-VN" sz="2667" kern="0" dirty="0">
                <a:solidFill>
                  <a:srgbClr val="000000"/>
                </a:solidFill>
                <a:latin typeface="Cambria" panose="02040503050406030204" pitchFamily="18" charset="0"/>
                <a:ea typeface="Cambria" panose="02040503050406030204" pitchFamily="18" charset="0"/>
                <a:cs typeface="Arial"/>
                <a:sym typeface="Arial"/>
              </a:rPr>
              <a:t>(</a:t>
            </a:r>
            <a:r>
              <a:rPr lang="vi-VN" sz="2667" i="1" kern="0" dirty="0">
                <a:solidFill>
                  <a:srgbClr val="000000"/>
                </a:solidFill>
                <a:latin typeface="Cambria" panose="02040503050406030204" pitchFamily="18" charset="0"/>
                <a:ea typeface="Cambria" panose="02040503050406030204" pitchFamily="18" charset="0"/>
                <a:cs typeface="Arial"/>
                <a:sym typeface="Arial"/>
              </a:rPr>
              <a:t>Theo</a:t>
            </a:r>
            <a:r>
              <a:rPr lang="vi-VN" sz="2667" kern="0" dirty="0">
                <a:solidFill>
                  <a:srgbClr val="000000"/>
                </a:solidFill>
                <a:latin typeface="Cambria" panose="02040503050406030204" pitchFamily="18" charset="0"/>
                <a:ea typeface="Cambria" panose="02040503050406030204" pitchFamily="18" charset="0"/>
                <a:cs typeface="Arial"/>
                <a:sym typeface="Arial"/>
              </a:rPr>
              <a:t> Vũ Hùng)</a:t>
            </a:r>
          </a:p>
        </p:txBody>
      </p:sp>
    </p:spTree>
    <p:extLst>
      <p:ext uri="{BB962C8B-B14F-4D97-AF65-F5344CB8AC3E}">
        <p14:creationId xmlns:p14="http://schemas.microsoft.com/office/powerpoint/2010/main" val="966029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2287666" y="243929"/>
            <a:ext cx="8037053" cy="1354817"/>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413249" y="1877252"/>
            <a:ext cx="9644176" cy="913007"/>
          </a:xfrm>
          <a:prstGeom prst="rect">
            <a:avLst/>
          </a:prstGeom>
          <a:noFill/>
        </p:spPr>
        <p:txBody>
          <a:bodyPr wrap="square">
            <a:spAutoFit/>
          </a:bodyPr>
          <a:lstStyle/>
          <a:p>
            <a:pPr algn="just" defTabSz="1219170">
              <a:buClr>
                <a:srgbClr val="000000"/>
              </a:buClr>
            </a:pPr>
            <a:r>
              <a:rPr lang="vi-VN" sz="5333" b="1" kern="0" dirty="0">
                <a:solidFill>
                  <a:srgbClr val="000000"/>
                </a:solidFill>
                <a:latin typeface="Calibri" panose="020F0502020204030204" pitchFamily="34" charset="0"/>
                <a:cs typeface="Calibri" panose="020F0502020204030204" pitchFamily="34" charset="0"/>
                <a:sym typeface="Arial"/>
              </a:rPr>
              <a:t>Lá mật: </a:t>
            </a:r>
            <a:r>
              <a:rPr lang="vi-VN" sz="5333" b="1" kern="0" dirty="0">
                <a:solidFill>
                  <a:srgbClr val="FF0000"/>
                </a:solidFill>
                <a:latin typeface="Calibri" panose="020F0502020204030204" pitchFamily="34" charset="0"/>
                <a:cs typeface="Calibri" panose="020F0502020204030204" pitchFamily="34" charset="0"/>
                <a:sym typeface="Arial"/>
              </a:rPr>
              <a:t>bánh sáp ong chứa mật.</a:t>
            </a:r>
          </a:p>
        </p:txBody>
      </p:sp>
    </p:spTree>
    <p:extLst>
      <p:ext uri="{BB962C8B-B14F-4D97-AF65-F5344CB8AC3E}">
        <p14:creationId xmlns:p14="http://schemas.microsoft.com/office/powerpoint/2010/main" val="587648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2287666" y="243929"/>
            <a:ext cx="8037053" cy="1354817"/>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195977" y="1877253"/>
            <a:ext cx="9861448" cy="4195700"/>
          </a:xfrm>
          <a:prstGeom prst="rect">
            <a:avLst/>
          </a:prstGeom>
          <a:noFill/>
        </p:spPr>
        <p:txBody>
          <a:bodyPr wrap="square">
            <a:spAutoFit/>
          </a:bodyPr>
          <a:lstStyle/>
          <a:p>
            <a:pPr algn="just" defTabSz="1219170">
              <a:buClr>
                <a:srgbClr val="000000"/>
              </a:buClr>
            </a:pPr>
            <a:r>
              <a:rPr lang="vi-VN" sz="5333" b="1" kern="0" dirty="0">
                <a:solidFill>
                  <a:srgbClr val="000000"/>
                </a:solidFill>
                <a:latin typeface="Calibri" panose="020F0502020204030204" pitchFamily="34" charset="0"/>
                <a:cs typeface="Calibri" panose="020F0502020204030204" pitchFamily="34" charset="0"/>
                <a:sym typeface="Arial"/>
              </a:rPr>
              <a:t>Canh lá mật: </a:t>
            </a:r>
            <a:r>
              <a:rPr lang="vi-VN" sz="5333" b="1" kern="0" dirty="0">
                <a:solidFill>
                  <a:srgbClr val="FF0000"/>
                </a:solidFill>
                <a:latin typeface="Calibri" panose="020F0502020204030204" pitchFamily="34" charset="0"/>
                <a:cs typeface="Calibri" panose="020F0502020204030204" pitchFamily="34" charset="0"/>
                <a:sym typeface="Arial"/>
              </a:rPr>
              <a:t>đun nhỏ lửa làm nóng lá mật (cách lấy mật ngày xưa, hiện ít được sử dụng; cách lấy mật phổ biến hiện nay là vắt tay hoặc quay lá mật).</a:t>
            </a:r>
          </a:p>
        </p:txBody>
      </p:sp>
    </p:spTree>
    <p:extLst>
      <p:ext uri="{BB962C8B-B14F-4D97-AF65-F5344CB8AC3E}">
        <p14:creationId xmlns:p14="http://schemas.microsoft.com/office/powerpoint/2010/main" val="3303903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defTabSz="609585">
              <a:defRPr/>
            </a:pPr>
            <a:endParaRPr lang="en-US" sz="1200">
              <a:solidFill>
                <a:prstClr val="black"/>
              </a:solidFill>
              <a:latin typeface="Calibri"/>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442993" y="-325469"/>
            <a:ext cx="3073892" cy="2693848"/>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defRPr/>
            </a:pPr>
            <a:endParaRPr lang="en-US" sz="1200">
              <a:solidFill>
                <a:prstClr val="black"/>
              </a:solidFill>
              <a:latin typeface="Calibri"/>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487680" y="773165"/>
            <a:ext cx="11216640" cy="57454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defRP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2287666" y="243929"/>
            <a:ext cx="8037053" cy="1354817"/>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413249" y="1877252"/>
            <a:ext cx="9644176" cy="1077218"/>
          </a:xfrm>
          <a:prstGeom prst="rect">
            <a:avLst/>
          </a:prstGeom>
          <a:noFill/>
        </p:spPr>
        <p:txBody>
          <a:bodyPr wrap="square">
            <a:spAutoFit/>
          </a:bodyPr>
          <a:lstStyle/>
          <a:p>
            <a:pPr algn="ctr" defTabSz="1219170">
              <a:buClr>
                <a:srgbClr val="000000"/>
              </a:buClr>
            </a:pPr>
            <a:r>
              <a:rPr lang="vi-VN" sz="6400" b="1" kern="0" dirty="0">
                <a:solidFill>
                  <a:srgbClr val="000000"/>
                </a:solidFill>
                <a:latin typeface="Calibri" panose="020F0502020204030204" pitchFamily="34" charset="0"/>
                <a:cs typeface="Calibri" panose="020F0502020204030204" pitchFamily="34" charset="0"/>
                <a:sym typeface="Arial"/>
              </a:rPr>
              <a:t>Vò: </a:t>
            </a:r>
            <a:r>
              <a:rPr lang="vi-VN" sz="6400" b="1" kern="0" dirty="0">
                <a:solidFill>
                  <a:srgbClr val="FF0000"/>
                </a:solidFill>
                <a:latin typeface="Calibri" panose="020F0502020204030204" pitchFamily="34" charset="0"/>
                <a:cs typeface="Calibri" panose="020F0502020204030204" pitchFamily="34" charset="0"/>
                <a:sym typeface="Arial"/>
              </a:rPr>
              <a:t>hũ (bình) lớn.</a:t>
            </a:r>
          </a:p>
        </p:txBody>
      </p:sp>
    </p:spTree>
    <p:extLst>
      <p:ext uri="{BB962C8B-B14F-4D97-AF65-F5344CB8AC3E}">
        <p14:creationId xmlns:p14="http://schemas.microsoft.com/office/powerpoint/2010/main" val="2178321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674"/>
            <a:ext cx="12192000" cy="6854653"/>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56240" y="1179131"/>
            <a:ext cx="8278161" cy="1604024"/>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4000" kern="0">
                <a:solidFill>
                  <a:srgbClr val="D6F4FF"/>
                </a:solidFill>
                <a:latin typeface="Calibri"/>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48297"/>
            </a:xfrm>
            <a:prstGeom prst="rect">
              <a:avLst/>
            </a:prstGeom>
            <a:noFill/>
          </p:spPr>
          <p:txBody>
            <a:bodyPr wrap="square" rtlCol="0">
              <a:spAutoFit/>
            </a:bodyPr>
            <a:lstStyle/>
            <a:p>
              <a:pPr algn="just" defTabSz="1219170">
                <a:buClr>
                  <a:srgbClr val="000000"/>
                </a:buClr>
                <a:defRPr/>
              </a:pPr>
              <a:r>
                <a:rPr lang="en-US" sz="4267" b="1" kern="0" dirty="0">
                  <a:solidFill>
                    <a:srgbClr val="FF0000"/>
                  </a:solidFill>
                  <a:latin typeface="Calibri"/>
                  <a:cs typeface="Arial"/>
                  <a:sym typeface="Arial"/>
                </a:rPr>
                <a:t>1. </a:t>
              </a:r>
              <a:r>
                <a:rPr lang="en-US" sz="4267" b="1" kern="0" dirty="0" err="1">
                  <a:solidFill>
                    <a:srgbClr val="FF0000"/>
                  </a:solidFill>
                  <a:latin typeface="Calibri"/>
                  <a:cs typeface="Arial"/>
                  <a:sym typeface="Arial"/>
                </a:rPr>
                <a:t>Để</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lấy</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mật</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bà</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đã</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chuẩn</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bị</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những</a:t>
              </a:r>
              <a:r>
                <a:rPr lang="en-US" sz="4267" b="1" kern="0" dirty="0">
                  <a:solidFill>
                    <a:srgbClr val="FF0000"/>
                  </a:solidFill>
                  <a:latin typeface="Calibri"/>
                  <a:cs typeface="Arial"/>
                  <a:sym typeface="Arial"/>
                </a:rPr>
                <a:t> </a:t>
              </a:r>
              <a:r>
                <a:rPr lang="en-US" sz="4267" b="1" kern="0" dirty="0" err="1">
                  <a:solidFill>
                    <a:srgbClr val="FF0000"/>
                  </a:solidFill>
                  <a:latin typeface="Calibri"/>
                  <a:cs typeface="Arial"/>
                  <a:sym typeface="Arial"/>
                </a:rPr>
                <a:t>gì</a:t>
              </a:r>
              <a:r>
                <a:rPr lang="en-US" sz="4267" b="1" kern="0" dirty="0">
                  <a:solidFill>
                    <a:srgbClr val="FF0000"/>
                  </a:solidFill>
                  <a:latin typeface="Calibri"/>
                  <a:cs typeface="Arial"/>
                  <a:sym typeface="Arial"/>
                </a:rPr>
                <a:t>?</a:t>
              </a:r>
              <a:endParaRPr lang="en-US" sz="4267" kern="0" dirty="0">
                <a:solidFill>
                  <a:srgbClr val="000000"/>
                </a:solidFill>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9033692" y="3680823"/>
            <a:ext cx="3286035" cy="2508949"/>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325121" y="3208443"/>
            <a:ext cx="8511177" cy="2423100"/>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5333" kern="0" dirty="0">
                <a:solidFill>
                  <a:srgbClr val="002060"/>
                </a:solidFill>
                <a:latin typeface="Cambria" panose="02040503050406030204" pitchFamily="18" charset="0"/>
                <a:ea typeface="Cambria" panose="02040503050406030204" pitchFamily="18" charset="0"/>
                <a:sym typeface="Arial"/>
              </a:rPr>
              <a:t>nồi, chõ, chậu sành, gùi lá mật, bếp.</a:t>
            </a:r>
          </a:p>
        </p:txBody>
      </p:sp>
    </p:spTree>
    <p:extLst>
      <p:ext uri="{BB962C8B-B14F-4D97-AF65-F5344CB8AC3E}">
        <p14:creationId xmlns:p14="http://schemas.microsoft.com/office/powerpoint/2010/main" val="3927030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2071</Words>
  <Application>Microsoft Office PowerPoint</Application>
  <PresentationFormat>Widescreen</PresentationFormat>
  <Paragraphs>87</Paragraphs>
  <Slides>29</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vt:lpstr>
      <vt:lpstr>Calibri</vt:lpstr>
      <vt:lpstr>Calibri Light</vt:lpstr>
      <vt:lpstr>Cambria</vt:lpstr>
      <vt:lpstr>Lobster</vt:lpstr>
      <vt:lpstr>Nunito</vt:lpstr>
      <vt:lpstr>Public Sans</vt:lpstr>
      <vt:lpstr>Satisfy</vt:lpstr>
      <vt:lpstr>Times New Roman</vt:lpstr>
      <vt:lpstr>UTM Duepuntozero</vt:lpstr>
      <vt:lpstr>Makar Sankranti Festivity by Slidesgo</vt:lpstr>
      <vt:lpstr>Castaway in a Desert Island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cp:revision>
  <dcterms:created xsi:type="dcterms:W3CDTF">2025-03-17T07:01:21Z</dcterms:created>
  <dcterms:modified xsi:type="dcterms:W3CDTF">2025-03-17T07:06:30Z</dcterms:modified>
</cp:coreProperties>
</file>