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Chào mừng quý thầy cô và các bạn học sinh đến với tiết âm nhạc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–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khuyến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khích HS thể hiện vận động theo ý tưởng của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 cá nhân </a:t>
            </a:r>
          </a:p>
          <a:p>
            <a:pPr algn="just">
              <a:spcAft>
                <a:spcPts val="0"/>
              </a:spcAft>
            </a:pPr>
            <a:r>
              <a:rPr lang="en-US" sz="2400" smtClean="0">
                <a:solidFill>
                  <a:srgbClr val="FFFF00"/>
                </a:solidFill>
                <a:latin typeface="Times New Roman"/>
                <a:ea typeface="Times New Roman"/>
              </a:rPr>
              <a:t>Câu </a:t>
            </a: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1: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người đứng lên dần theo cao độ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2: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 Ngồi xuống dần theo cao độ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3: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 đọc đến nốt nào đưng lên luôn cùng nốt đó</a:t>
            </a:r>
            <a:r>
              <a:rPr lang="en-US" sz="2400" i="1">
                <a:solidFill>
                  <a:schemeClr val="bg1"/>
                </a:solidFill>
                <a:latin typeface="Times New Roman"/>
                <a:ea typeface="Times New Roman"/>
              </a:rPr>
              <a:t>(4 nốt tương ứng 4 lần nhổm lên dần)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en-US" sz="240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-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Đàn liền cả 3 câu cùng 1 lúc cho HS nghe liền mạch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58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48892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gw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00" y="3068960"/>
            <a:ext cx="3827900" cy="3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915" y="4509120"/>
            <a:ext cx="3700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>
                <a:solidFill>
                  <a:srgbClr val="FC330E"/>
                </a:solidFill>
                <a:latin typeface="Times New Roman"/>
                <a:ea typeface="Arial"/>
              </a:rPr>
              <a:t>KHỞI ĐỘNG.</a:t>
            </a:r>
            <a:endParaRPr lang="en-US" sz="440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803" y="306896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–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Sau đó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ho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HS nghe file mp3 âm thanh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tiếng nhạc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cụ ma-ra-cát và dẫn dắt vào bài.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260648"/>
            <a:ext cx="608044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Times New Roman"/>
                <a:ea typeface="Times New Roman"/>
              </a:rPr>
              <a:t>– GV cùng HS đọc câu thơ ( 2 – 3 lần).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696" y="1086831"/>
            <a:ext cx="48574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i="1" smtClean="0">
                <a:solidFill>
                  <a:schemeClr val="bg1"/>
                </a:solidFill>
                <a:latin typeface="Times New Roman"/>
                <a:ea typeface="Times New Roman"/>
              </a:rPr>
              <a:t>                         </a:t>
            </a:r>
            <a:r>
              <a:rPr lang="en-US" sz="2800" i="1" smtClean="0">
                <a:solidFill>
                  <a:schemeClr val="bg1"/>
                </a:solidFill>
                <a:latin typeface="Times New Roman"/>
                <a:ea typeface="Times New Roman"/>
              </a:rPr>
              <a:t>Lắng </a:t>
            </a:r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nghe, lắng nghe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 smtClean="0">
                <a:solidFill>
                  <a:schemeClr val="bg1"/>
                </a:solidFill>
                <a:latin typeface="Times New Roman"/>
                <a:ea typeface="Times New Roman"/>
              </a:rPr>
              <a:t>  Âm </a:t>
            </a:r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thanh xúc xắc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Vừa nghe vừa lắc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Đố là, âm thanh gì?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9" name="AM THAH MA RA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5724" y="5617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7452" y="215135"/>
            <a:ext cx="190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</a:rPr>
              <a:t>Tiết </a:t>
            </a:r>
            <a:r>
              <a:rPr lang="en-US" sz="4400" b="1" smtClean="0">
                <a:solidFill>
                  <a:srgbClr val="FF0000"/>
                </a:solidFill>
              </a:rPr>
              <a:t>25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107" y="184482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smtClean="0">
                <a:solidFill>
                  <a:srgbClr val="7030A0"/>
                </a:solidFill>
              </a:rPr>
              <a:t>+  Vận dụng sáng tạo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istrator\Desktop\1 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564">
            <a:off x="3619142" y="537321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 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7" y="484012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6654" y="1003799"/>
            <a:ext cx="805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srgbClr val="7030A0"/>
                </a:solidFill>
              </a:rPr>
              <a:t>+ </a:t>
            </a:r>
            <a:r>
              <a:rPr lang="vi-VN" sz="2800" b="1">
                <a:solidFill>
                  <a:srgbClr val="7030A0"/>
                </a:solidFill>
              </a:rPr>
              <a:t>Thường thức âm nhạc: Nhạc cụ Ma – ra - cát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554" y="1702549"/>
            <a:ext cx="539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-HS xem hình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ảnh nhạc cụ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ma-ra-cát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941" y="281068"/>
            <a:ext cx="276229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C330E"/>
                </a:solidFill>
                <a:latin typeface="Times New Roman"/>
                <a:ea typeface="Arial"/>
              </a:rPr>
              <a:t>KHÁM PHÁ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554" y="110482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56210" algn="l"/>
              </a:tabLs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Thường thức âm nhạc </a:t>
            </a:r>
            <a:r>
              <a:rPr lang="en-US" sz="2400" b="1" i="1">
                <a:solidFill>
                  <a:srgbClr val="FFFF00"/>
                </a:solidFill>
                <a:latin typeface="Times New Roman"/>
                <a:ea typeface="Arial"/>
              </a:rPr>
              <a:t>Nhạc cụ ma-ra-cát (maracas)</a:t>
            </a:r>
            <a:endParaRPr lang="en-US" sz="240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0554" y="2348880"/>
            <a:ext cx="6433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mtClean="0">
                <a:solidFill>
                  <a:schemeClr val="bg1"/>
                </a:solidFill>
                <a:latin typeface="Times New Roman"/>
                <a:ea typeface="Times New Roman"/>
              </a:rPr>
              <a:t>-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Lắc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nhạc cụ tạo ra âm thanh để HS lắng nghe và giới thiệu: Ma-ra-cat là nhạc cụ gõ nươc ngoài, dùng tay lắc khi chơi, âm thanh giòn giã, sôi động.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HIH VA TIEG MARAC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4293097"/>
            <a:ext cx="6480720" cy="2564904"/>
          </a:xfrm>
          <a:prstGeom prst="rect">
            <a:avLst/>
          </a:prstGeom>
        </p:spPr>
      </p:pic>
      <p:pic>
        <p:nvPicPr>
          <p:cNvPr id="9" name="GIOI THIEU NHAC CU MA.RA.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8392" y="14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7667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-GV hỏi các  câu hỏi: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1: Âm thanh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của nhạc cụ ma-ra-cát vang lên nghe như thế nào?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2: GV  lắc 2 tay cùng 1 lúc tay phải lắc mạnh hơn tay trái.Yêu cầu HS nhận biết âm thanh cao và âm thanh thấp ở hai quả ma-ra-cát khác nhau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3: Hình dáng của nhạc cụ ra sao? Chất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liệu bằng gì? Vì sao hai quả có hình dáng giống nhau mà âm thanh khi lắc lại phát ra khác nhau? Tại sao?... </a:t>
            </a:r>
            <a:endParaRPr lang="en-US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9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8" y="538808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Gõ mẫu cho HS nghe và cảm nhận âm thanh của nhạc cụ ma-ra-cát thể hiện theo hình tiết dưới.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662" y="4869160"/>
            <a:ext cx="485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C330E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 HÀNH − LUYỆN TẬP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5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976664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54868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just">
              <a:spcAft>
                <a:spcPts val="0"/>
              </a:spcAft>
            </a:pP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– </a:t>
            </a:r>
            <a:r>
              <a:rPr lang="en-US" sz="3200" smtClean="0">
                <a:solidFill>
                  <a:schemeClr val="bg1"/>
                </a:solidFill>
                <a:latin typeface="Times New Roman"/>
                <a:ea typeface="Times New Roman"/>
              </a:rPr>
              <a:t>Điều </a:t>
            </a: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khiển HS vỗ tay theo tiết tấu nhịp 3/4 </a:t>
            </a:r>
            <a:r>
              <a:rPr lang="en-US" sz="3200" smtClean="0">
                <a:solidFill>
                  <a:schemeClr val="bg1"/>
                </a:solidFill>
                <a:latin typeface="Times New Roman"/>
                <a:ea typeface="Times New Roman"/>
              </a:rPr>
              <a:t>với </a:t>
            </a: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hình thức: tập thể/ nhóm/ đôi bạn/ cá nhân </a:t>
            </a:r>
            <a:endParaRPr lang="en-US" sz="32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72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9766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69269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/>
                <a:ea typeface="Times New Roman"/>
              </a:rPr>
              <a:t>N</a:t>
            </a:r>
            <a:r>
              <a:rPr lang="en-US" sz="3600" smtClean="0">
                <a:solidFill>
                  <a:schemeClr val="bg1"/>
                </a:solidFill>
                <a:latin typeface="Times New Roman"/>
                <a:ea typeface="Times New Roman"/>
              </a:rPr>
              <a:t>hóm </a:t>
            </a:r>
            <a:r>
              <a:rPr lang="en-US" sz="3600">
                <a:solidFill>
                  <a:schemeClr val="bg1"/>
                </a:solidFill>
                <a:latin typeface="Times New Roman"/>
                <a:ea typeface="Times New Roman"/>
              </a:rPr>
              <a:t>1 vỗ tay và nhóm 2 lắc nhạc cụ ma-ra-cát theo hình tiết tấu. 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9" y="1163653"/>
            <a:ext cx="6806071" cy="29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81" y="5805264"/>
            <a:ext cx="4920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 DỤNG – SÁNG TẠO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81" y="4797152"/>
            <a:ext cx="474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Vận dụng – Sáng tạo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06289" y="332656"/>
            <a:ext cx="7323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GV cho HS nghe 3 file mp3 từng câu nhạc ở mục 2 và đưa ra câu hỏi yêu cầu HS nhận biết các nét giai điệu cao – thấp trong câu nhạc.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439</Words>
  <Application>Microsoft Office PowerPoint</Application>
  <PresentationFormat>On-screen Show (4:3)</PresentationFormat>
  <Paragraphs>34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41</cp:revision>
  <dcterms:created xsi:type="dcterms:W3CDTF">2021-06-23T07:33:39Z</dcterms:created>
  <dcterms:modified xsi:type="dcterms:W3CDTF">2024-02-20T14:31:02Z</dcterms:modified>
</cp:coreProperties>
</file>