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20"/>
  </p:notesMasterIdLst>
  <p:sldIdLst>
    <p:sldId id="256" r:id="rId5"/>
    <p:sldId id="257" r:id="rId6"/>
    <p:sldId id="281" r:id="rId7"/>
    <p:sldId id="270" r:id="rId8"/>
    <p:sldId id="271" r:id="rId9"/>
    <p:sldId id="282" r:id="rId10"/>
    <p:sldId id="549" r:id="rId11"/>
    <p:sldId id="279" r:id="rId12"/>
    <p:sldId id="284" r:id="rId13"/>
    <p:sldId id="534" r:id="rId14"/>
    <p:sldId id="285" r:id="rId15"/>
    <p:sldId id="286" r:id="rId16"/>
    <p:sldId id="287" r:id="rId17"/>
    <p:sldId id="278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0" d="100"/>
          <a:sy n="80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2C30E-1510-4B2C-BF6F-61E557B4DD5E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6E29-5565-45D3-BC5A-1385CCDA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2E761-B646-4BB6-9E44-195B0B56BE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7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A66C04A-F38C-412D-A441-79D783FC9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293B74-9226-489D-B640-73D1D6322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 </a:t>
            </a:r>
            <a:endParaRPr lang="vi-V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CAEE0-32E9-48D0-96D0-9B0F85EA1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5612E-CF97-44F2-BBE9-051BBA793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35CE26-F480-4A93-ACFB-17FE9FF1F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1D03D-A804-4C29-B54B-7D9B8837F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180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772AAB-4D62-42F6-9F9F-09F420413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06659-62A8-49FE-B075-606E538ED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BCC45-1A36-4556-9E52-514C95570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B1FAA-F2C6-4538-8C1F-9EA8D6E16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8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37C26-05A9-44C0-A27E-E2E5EC5D4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1A0AE-1A2F-4645-80F0-125EECBDB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0BC7E-E989-44A3-9B7D-036CCB16E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565F6-C574-46F8-98EB-6BE29E5E0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73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02C3F-565D-4DC4-A26B-B5AE315D5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F7859-67CA-4FB9-AC7B-DFF1F765C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D3D2C-1157-4362-B4E8-34C14C600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152CC-CD66-4810-A08B-8D358A76B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313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CF3209-2414-4CBD-BB8A-0EF867DB4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39CF1D-8C3C-40CF-9B6C-7A719371A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B39603-E014-436E-9E58-74430A9D3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01956-8578-4386-B260-B64CD897E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4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7D0DB6-3D2C-4AF3-8B07-E6CF9DBAE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342ACC-C9E1-4969-BB0B-8C2A6CE8B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BA4997-90E7-4E4C-B625-BC682EACE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C1018-D8D9-4953-9A6A-DEBE5EFFC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89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D17B24-2D6D-404D-B0B0-B9751C533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B63AF9-1178-4A4D-BFF3-CAC0722B5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4C309B-E366-4331-B1BE-5D629ED09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0B52-46F7-4170-A400-AC1F05F87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55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501F5-8D11-4511-8604-F7CA982C6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43089-C30F-4116-8F04-2974798A1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8E559-4063-4C0A-967E-0FADECEAA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B5CE9-8093-4EBF-8141-830B3D022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01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47B3A-A804-4426-940F-A76D5D546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9506B-AEB7-4858-89A8-2B05F8C65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7A71-AF5E-4B44-AE76-A88F54C7C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5E4DF-B348-4037-B308-AAF4D9055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ECB8-8EE8-40AF-8A27-DF611F1B3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5DB04-FB7E-4FCD-8851-BC7D36068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B0B17-1D1C-4D19-A862-479EFE94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0F4AC-8EEC-4A49-A95B-D5EDAC9AC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14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488C88-6317-4B94-AD67-DDA0C61E4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F03C3-5610-4EEE-8085-D63E4A460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80380-AC37-411B-B6EB-5165006E7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79E3-0F33-4591-AF60-FADE32C7F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0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CAEE0-32E9-48D0-96D0-9B0F85EA1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5612E-CF97-44F2-BBE9-051BBA793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35CE26-F480-4A93-ACFB-17FE9FF1F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1D03D-A804-4C29-B54B-7D9B8837F3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59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772AAB-4D62-42F6-9F9F-09F420413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06659-62A8-49FE-B075-606E538ED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BCC45-1A36-4556-9E52-514C95570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B1FAA-F2C6-4538-8C1F-9EA8D6E161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7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37C26-05A9-44C0-A27E-E2E5EC5D4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1A0AE-1A2F-4645-80F0-125EECBDB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0BC7E-E989-44A3-9B7D-036CCB16E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565F6-C574-46F8-98EB-6BE29E5E03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2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02C3F-565D-4DC4-A26B-B5AE315D5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F7859-67CA-4FB9-AC7B-DFF1F765C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D3D2C-1157-4362-B4E8-34C14C600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152CC-CD66-4810-A08B-8D358A76BE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8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CF3209-2414-4CBD-BB8A-0EF867DB4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39CF1D-8C3C-40CF-9B6C-7A719371A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B39603-E014-436E-9E58-74430A9D3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01956-8578-4386-B260-B64CD897E8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07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7D0DB6-3D2C-4AF3-8B07-E6CF9DBAE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342ACC-C9E1-4969-BB0B-8C2A6CE8B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BA4997-90E7-4E4C-B625-BC682EACE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C1018-D8D9-4953-9A6A-DEBE5EFFCC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2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D17B24-2D6D-404D-B0B0-B9751C533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B63AF9-1178-4A4D-BFF3-CAC0722B5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4C309B-E366-4331-B1BE-5D629ED09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0B52-46F7-4170-A400-AC1F05F87E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02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501F5-8D11-4511-8604-F7CA982C6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43089-C30F-4116-8F04-2974798A1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8E559-4063-4C0A-967E-0FADECEAA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B5CE9-8093-4EBF-8141-830B3D022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48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47B3A-A804-4426-940F-A76D5D546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9506B-AEB7-4858-89A8-2B05F8C65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7A71-AF5E-4B44-AE76-A88F54C7C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5E4DF-B348-4037-B308-AAF4D90556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74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ECB8-8EE8-40AF-8A27-DF611F1B3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5DB04-FB7E-4FCD-8851-BC7D36068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B0B17-1D1C-4D19-A862-479EFE94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0F4AC-8EEC-4A49-A95B-D5EDAC9AC3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56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488C88-6317-4B94-AD67-DDA0C61E4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F03C3-5610-4EEE-8085-D63E4A460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80380-AC37-411B-B6EB-5165006E7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79E3-0F33-4591-AF60-FADE32C7F9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5CD6F0-B50E-4F33-A9B1-FC9339A12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F043D8-04EF-4110-B936-E338C37EB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CAD4E3-F615-46D2-9AF8-5644CA3C98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2FE21A-D8D3-40B2-A6D1-AC47014CBF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88B3F5-92CB-4692-93CD-C19D1CAA93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A5119B97-C399-46AC-A5FA-21748AD6F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5CD6F0-B50E-4F33-A9B1-FC9339A12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F043D8-04EF-4110-B936-E338C37EB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CAD4E3-F615-46D2-9AF8-5644CA3C98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2FE21A-D8D3-40B2-A6D1-AC47014CBF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88B3F5-92CB-4692-93CD-C19D1CAA93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A5119B97-C399-46AC-A5FA-21748AD6F8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7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80"/>
            <a:ext cx="9176645" cy="551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12576"/>
            <a:ext cx="9144000" cy="13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6" y="1293057"/>
            <a:ext cx="5491158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1" y="479715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7550" y="1543051"/>
            <a:ext cx="3886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7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GIỚI THIỆU DÂN 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258A5-4ED0-478B-A60B-58AE28811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1" y="2286000"/>
            <a:ext cx="3143250" cy="2914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B8ED14-858A-4E89-8235-74ECAD4A188D}"/>
              </a:ext>
            </a:extLst>
          </p:cNvPr>
          <p:cNvSpPr txBox="1"/>
          <p:nvPr/>
        </p:nvSpPr>
        <p:spPr>
          <a:xfrm>
            <a:off x="1314450" y="2286000"/>
            <a:ext cx="314325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là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thể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loại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âm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nhạc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cổ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truyền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Việt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Nam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được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lưu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truyền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trong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gian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ca do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chính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lao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động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sáng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nhiều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làn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điệu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từ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khắp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miền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trên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cả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nước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Đặc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biệt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là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làn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điệu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vùng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Nam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Bộ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đã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được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học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số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bài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trong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chương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trình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âm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nhạc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tiểu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học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như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Lý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cây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xanh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, 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Xòe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hoa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….</a:t>
            </a:r>
          </a:p>
        </p:txBody>
      </p:sp>
      <p:pic>
        <p:nvPicPr>
          <p:cNvPr id="11" name="Ru-con-_-đàn-bầu-Phạm-Đức-Thành">
            <a:hlinkClick r:id="" action="ppaction://media"/>
            <a:extLst>
              <a:ext uri="{FF2B5EF4-FFF2-40B4-BE49-F238E27FC236}">
                <a16:creationId xmlns:a16="http://schemas.microsoft.com/office/drawing/2014/main" id="{10F7CB7D-A7AB-44D1-984A-833CAFD740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53" end="91487.3061"/>
                  <p14:fade out="478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4350" y="17390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25758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0" y="3992050"/>
            <a:ext cx="9163860" cy="28659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11960" y="4221088"/>
            <a:ext cx="453650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>
                <a:solidFill>
                  <a:srgbClr val="212529"/>
                </a:solidFill>
                <a:latin typeface="Times New Roman"/>
                <a:ea typeface="Calibri"/>
              </a:rPr>
              <a:t>-</a:t>
            </a:r>
            <a:r>
              <a:rPr lang="en-US" sz="1400">
                <a:solidFill>
                  <a:srgbClr val="212529"/>
                </a:solidFill>
                <a:latin typeface="Times New Roman"/>
                <a:ea typeface="Calibri"/>
              </a:rPr>
              <a:t>Giải thích</a:t>
            </a:r>
            <a:r>
              <a:rPr lang="en-US" sz="1400" i="1">
                <a:solidFill>
                  <a:srgbClr val="212529"/>
                </a:solidFill>
                <a:latin typeface="Times New Roman"/>
                <a:ea typeface="Calibri"/>
              </a:rPr>
              <a:t> Canh chầy đồng nghĩa vơi canh khua, thức khua</a:t>
            </a:r>
            <a:endParaRPr lang="en-US" sz="140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7" y="-483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Times New Roman"/>
                <a:ea typeface="Calibri"/>
              </a:rPr>
              <a:t>- Đọc diễn cảm các câu lời ca của bài nghe nhạc cho HS nghe.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1007" y="575730"/>
            <a:ext cx="4610785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Gió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mùa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thu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Mẹ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ru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con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ngủ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Năm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canh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chầy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thức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đủ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vừa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năm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Hỡi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chàng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chàng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ơi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!</a:t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Hỡi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người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người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ơi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!</a:t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nhớ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tới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chàng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nhớ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tới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chàng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!</a:t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Hãy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nín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!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nín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đi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con!</a:t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Hãy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ngủ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!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ngủ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đi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con!</a:t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Con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hời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 con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hỡi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</a:t>
            </a:r>
            <a:endParaRPr lang="en-US" sz="2000" b="1" dirty="0">
              <a:solidFill>
                <a:srgbClr val="0070C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4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335"/>
            <a:ext cx="9163860" cy="2865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751233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latin typeface="Times New Roman"/>
                <a:ea typeface="Calibri"/>
              </a:rPr>
              <a:t>- </a:t>
            </a:r>
            <a:r>
              <a:rPr lang="en-US" sz="2800" i="1" dirty="0" err="1">
                <a:latin typeface="Times New Roman"/>
                <a:ea typeface="Calibri"/>
              </a:rPr>
              <a:t>Câu</a:t>
            </a:r>
            <a:r>
              <a:rPr lang="en-US" sz="2800" i="1" dirty="0">
                <a:latin typeface="Times New Roman"/>
                <a:ea typeface="Calibri"/>
              </a:rPr>
              <a:t> 1;Bài </a:t>
            </a:r>
            <a:r>
              <a:rPr lang="en-US" sz="2800" i="1" dirty="0" err="1">
                <a:latin typeface="Times New Roman"/>
                <a:ea typeface="Calibri"/>
              </a:rPr>
              <a:t>hát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nói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về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hình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ảnh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gì</a:t>
            </a:r>
            <a:r>
              <a:rPr lang="en-US" sz="2800" i="1" dirty="0">
                <a:latin typeface="Times New Roman"/>
                <a:ea typeface="Calibri"/>
              </a:rPr>
              <a:t>?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latin typeface="Times New Roman"/>
                <a:ea typeface="Calibri"/>
              </a:rPr>
              <a:t>-</a:t>
            </a:r>
            <a:r>
              <a:rPr lang="en-US" sz="2800" i="1" dirty="0" err="1">
                <a:latin typeface="Times New Roman"/>
                <a:ea typeface="Calibri"/>
              </a:rPr>
              <a:t>Câu</a:t>
            </a:r>
            <a:r>
              <a:rPr lang="en-US" sz="2800" i="1" dirty="0">
                <a:latin typeface="Times New Roman"/>
                <a:ea typeface="Calibri"/>
              </a:rPr>
              <a:t> 2: </a:t>
            </a:r>
            <a:r>
              <a:rPr lang="en-US" sz="2800" i="1" dirty="0" err="1">
                <a:latin typeface="Times New Roman"/>
                <a:ea typeface="Calibri"/>
              </a:rPr>
              <a:t>Lúc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vi-VN" sz="2800" i="1" dirty="0">
                <a:latin typeface="Times New Roman"/>
                <a:ea typeface="Calibri"/>
              </a:rPr>
              <a:t>bé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các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em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có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được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mẹ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ru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không</a:t>
            </a:r>
            <a:r>
              <a:rPr lang="en-US" sz="2800" i="1" dirty="0">
                <a:latin typeface="Times New Roman"/>
                <a:ea typeface="Calibri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/>
                <a:ea typeface="Calibri"/>
              </a:rPr>
              <a:t>Câu</a:t>
            </a:r>
            <a:r>
              <a:rPr lang="en-US" sz="2800" i="1" dirty="0">
                <a:latin typeface="Times New Roman"/>
                <a:ea typeface="Calibri"/>
              </a:rPr>
              <a:t> 3: </a:t>
            </a:r>
            <a:r>
              <a:rPr lang="en-US" sz="2800" i="1" dirty="0" err="1">
                <a:latin typeface="Times New Roman"/>
                <a:ea typeface="Calibri"/>
              </a:rPr>
              <a:t>Trong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bài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nghe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nhạc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đã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nói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lên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sự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vất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vả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để</a:t>
            </a:r>
            <a:r>
              <a:rPr lang="en-US" sz="2800" i="1" dirty="0">
                <a:latin typeface="Times New Roman"/>
                <a:ea typeface="Calibri"/>
              </a:rPr>
              <a:t> con </a:t>
            </a:r>
            <a:r>
              <a:rPr lang="en-US" sz="2800" i="1" dirty="0" err="1">
                <a:latin typeface="Times New Roman"/>
                <a:ea typeface="Calibri"/>
              </a:rPr>
              <a:t>có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giấc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ngủ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ngon</a:t>
            </a:r>
            <a:r>
              <a:rPr lang="en-US" sz="2800" i="1" dirty="0">
                <a:latin typeface="Times New Roman"/>
                <a:ea typeface="Calibri"/>
              </a:rPr>
              <a:t> ra </a:t>
            </a:r>
            <a:r>
              <a:rPr lang="en-US" sz="2800" i="1" dirty="0" err="1">
                <a:latin typeface="Times New Roman"/>
                <a:ea typeface="Calibri"/>
              </a:rPr>
              <a:t>sao</a:t>
            </a:r>
            <a:r>
              <a:rPr lang="en-US" sz="2800" i="1" dirty="0">
                <a:latin typeface="Times New Roman"/>
                <a:ea typeface="Calibri"/>
              </a:rPr>
              <a:t>?</a:t>
            </a:r>
            <a:endParaRPr lang="en-US" sz="2800" i="1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860" y="0"/>
            <a:ext cx="8408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– Nghe bài hát Ru con (lần 1) và đặt câu hỏi cho HS: </a:t>
            </a:r>
          </a:p>
        </p:txBody>
      </p:sp>
    </p:spTree>
    <p:extLst>
      <p:ext uri="{BB962C8B-B14F-4D97-AF65-F5344CB8AC3E}">
        <p14:creationId xmlns:p14="http://schemas.microsoft.com/office/powerpoint/2010/main" val="13284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0" y="3992050"/>
            <a:ext cx="9163860" cy="28659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860" y="18345"/>
            <a:ext cx="8928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-</a:t>
            </a:r>
            <a:r>
              <a:rPr lang="en-US" sz="2400">
                <a:latin typeface="Times New Roman"/>
                <a:ea typeface="Calibri"/>
              </a:rPr>
              <a:t>HS nghe lại bài hát Ru con lần 2, trong quá trình nghe và  thể hiện biểu cảm qua nét mặt,  đung đưa người nhẹ nhàng theo nhịp 2 tay mô phỏng động tác ru búp bê/ ru em</a:t>
            </a:r>
            <a:r>
              <a:rPr lang="en-US" sz="3200"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1470" y="184482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i="1" dirty="0" err="1">
                <a:latin typeface="Times New Roman"/>
                <a:ea typeface="Calibri"/>
              </a:rPr>
              <a:t>Câu</a:t>
            </a:r>
            <a:r>
              <a:rPr lang="en-US" sz="2400" i="1" dirty="0">
                <a:latin typeface="Times New Roman"/>
                <a:ea typeface="Calibri"/>
              </a:rPr>
              <a:t> 1: </a:t>
            </a:r>
            <a:r>
              <a:rPr lang="vi-VN" sz="2400" i="1" dirty="0">
                <a:latin typeface="Times New Roman"/>
                <a:ea typeface="Calibri"/>
              </a:rPr>
              <a:t>C</a:t>
            </a:r>
            <a:r>
              <a:rPr lang="en-US" sz="2400" i="1" dirty="0" err="1">
                <a:latin typeface="Times New Roman"/>
                <a:ea typeface="Calibri"/>
              </a:rPr>
              <a:t>ảm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nhận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giai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điệu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của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bài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hát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ru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như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thế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nào</a:t>
            </a:r>
            <a:r>
              <a:rPr lang="en-US" sz="2400" i="1" dirty="0">
                <a:latin typeface="Times New Roman"/>
                <a:ea typeface="Calibri"/>
              </a:rPr>
              <a:t>? </a:t>
            </a:r>
          </a:p>
          <a:p>
            <a:pPr algn="just">
              <a:spcAft>
                <a:spcPts val="0"/>
              </a:spcAft>
            </a:pPr>
            <a:r>
              <a:rPr lang="en-US" sz="2400" i="1" dirty="0" err="1">
                <a:latin typeface="Times New Roman"/>
                <a:ea typeface="Calibri"/>
              </a:rPr>
              <a:t>Câu</a:t>
            </a:r>
            <a:r>
              <a:rPr lang="en-US" sz="2400" i="1" dirty="0">
                <a:latin typeface="Times New Roman"/>
                <a:ea typeface="Calibri"/>
              </a:rPr>
              <a:t> 2: </a:t>
            </a:r>
            <a:r>
              <a:rPr lang="en-US" sz="2400" i="1" dirty="0" err="1">
                <a:latin typeface="Times New Roman"/>
                <a:ea typeface="Calibri"/>
              </a:rPr>
              <a:t>Tốc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độ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của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bài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hát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nhanh</a:t>
            </a:r>
            <a:r>
              <a:rPr lang="en-US" sz="2400" i="1" dirty="0">
                <a:latin typeface="Times New Roman"/>
                <a:ea typeface="Calibri"/>
              </a:rPr>
              <a:t> hay </a:t>
            </a:r>
            <a:r>
              <a:rPr lang="en-US" sz="2400" i="1" dirty="0" err="1">
                <a:latin typeface="Times New Roman"/>
                <a:ea typeface="Calibri"/>
              </a:rPr>
              <a:t>chậm</a:t>
            </a:r>
            <a:r>
              <a:rPr lang="en-US" sz="2400" i="1" dirty="0">
                <a:latin typeface="Times New Roman"/>
                <a:ea typeface="Calibri"/>
              </a:rPr>
              <a:t>? </a:t>
            </a:r>
            <a:r>
              <a:rPr lang="en-US" sz="2400" i="1" dirty="0" err="1">
                <a:latin typeface="Times New Roman"/>
                <a:ea typeface="Calibri"/>
              </a:rPr>
              <a:t>Lời</a:t>
            </a:r>
            <a:r>
              <a:rPr lang="en-US" sz="2400" i="1" dirty="0">
                <a:latin typeface="Times New Roman"/>
                <a:ea typeface="Calibri"/>
              </a:rPr>
              <a:t> ca </a:t>
            </a:r>
            <a:r>
              <a:rPr lang="en-US" sz="2400" i="1" dirty="0" err="1">
                <a:latin typeface="Times New Roman"/>
                <a:ea typeface="Calibri"/>
              </a:rPr>
              <a:t>đã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thể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hiện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mẹ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đã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ru</a:t>
            </a:r>
            <a:r>
              <a:rPr lang="en-US" sz="2400" i="1" dirty="0">
                <a:latin typeface="Times New Roman"/>
                <a:ea typeface="Calibri"/>
              </a:rPr>
              <a:t> con </a:t>
            </a:r>
            <a:r>
              <a:rPr lang="en-US" sz="2400" i="1" dirty="0" err="1">
                <a:latin typeface="Times New Roman"/>
                <a:ea typeface="Calibri"/>
              </a:rPr>
              <a:t>âu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yếm</a:t>
            </a:r>
            <a:r>
              <a:rPr lang="en-US" sz="2400" i="1" dirty="0">
                <a:latin typeface="Times New Roman"/>
                <a:ea typeface="Calibri"/>
              </a:rPr>
              <a:t> ra </a:t>
            </a:r>
            <a:r>
              <a:rPr lang="en-US" sz="2400" i="1" dirty="0" err="1">
                <a:latin typeface="Times New Roman"/>
                <a:ea typeface="Calibri"/>
              </a:rPr>
              <a:t>sao</a:t>
            </a:r>
            <a:r>
              <a:rPr lang="en-US" sz="2400" i="1" dirty="0">
                <a:latin typeface="Times New Roman"/>
                <a:ea typeface="Calibri"/>
              </a:rPr>
              <a:t>? </a:t>
            </a:r>
          </a:p>
          <a:p>
            <a:pPr algn="just">
              <a:spcAft>
                <a:spcPts val="0"/>
              </a:spcAft>
            </a:pPr>
            <a:r>
              <a:rPr lang="en-US" sz="2400" i="1" dirty="0" err="1">
                <a:latin typeface="Times New Roman"/>
                <a:ea typeface="Calibri"/>
              </a:rPr>
              <a:t>Câu</a:t>
            </a:r>
            <a:r>
              <a:rPr lang="en-US" sz="2400" i="1" dirty="0">
                <a:latin typeface="Times New Roman"/>
                <a:ea typeface="Calibri"/>
              </a:rPr>
              <a:t> 3: Con </a:t>
            </a:r>
            <a:r>
              <a:rPr lang="en-US" sz="2400" i="1" dirty="0" err="1">
                <a:latin typeface="Times New Roman"/>
                <a:ea typeface="Calibri"/>
              </a:rPr>
              <a:t>thích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câu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lời</a:t>
            </a:r>
            <a:r>
              <a:rPr lang="en-US" sz="2400" i="1" dirty="0">
                <a:latin typeface="Times New Roman"/>
                <a:ea typeface="Calibri"/>
              </a:rPr>
              <a:t> ca </a:t>
            </a:r>
            <a:r>
              <a:rPr lang="en-US" sz="2400" i="1" dirty="0" err="1">
                <a:latin typeface="Times New Roman"/>
                <a:ea typeface="Calibri"/>
              </a:rPr>
              <a:t>nào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trong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bài</a:t>
            </a:r>
            <a:r>
              <a:rPr lang="en-US" sz="2400" i="1" dirty="0">
                <a:latin typeface="Times New Roman"/>
                <a:ea typeface="Calibri"/>
              </a:rPr>
              <a:t>?... </a:t>
            </a:r>
            <a:endParaRPr lang="en-US" sz="2400" i="1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4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203953">
            <a:off x="372737" y="321231"/>
            <a:ext cx="3391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Nêu giáo dục-Củng cố-Dặn dò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39" y="4252995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19" y="0"/>
            <a:ext cx="640781" cy="640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8104" y="764704"/>
            <a:ext cx="185627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TIẾT 24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60" y="4739932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08" y="5949280"/>
            <a:ext cx="858120" cy="758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024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FC190F"/>
                </a:solidFill>
                <a:latin typeface="Times New Roman"/>
                <a:ea typeface="Arial"/>
              </a:rPr>
              <a:t>* NGHE NHẠC: RU CON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0348" y="1916832"/>
            <a:ext cx="6025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>
                <a:solidFill>
                  <a:srgbClr val="FC190F"/>
                </a:solidFill>
                <a:latin typeface="Times New Roman"/>
                <a:ea typeface="Arial"/>
              </a:rPr>
              <a:t>* ÔN TẬP TẬP BÀI HÁT: MẸ ƠI CÓ BIẾT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2009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626" y="1116167"/>
            <a:ext cx="835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Ôn hát với các hình thức: Lớp, tổ, cá nhân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2967335"/>
            <a:ext cx="5535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latin typeface="Times New Roman"/>
                <a:ea typeface="Calibri"/>
              </a:rPr>
              <a:t>*</a:t>
            </a:r>
            <a:r>
              <a:rPr lang="en-US" sz="3200" b="1">
                <a:latin typeface="Times New Roman"/>
                <a:ea typeface="Calibri"/>
              </a:rPr>
              <a:t>Ôn tập bài hát Mẹ ơi có biết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9680" y="-79220"/>
            <a:ext cx="619240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1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0548" y="259919"/>
            <a:ext cx="8093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+Các câu còn lại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3728" y="3022575"/>
            <a:ext cx="43604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Hd hát nối tiếp</a:t>
            </a:r>
          </a:p>
        </p:txBody>
      </p:sp>
    </p:spTree>
    <p:extLst>
      <p:ext uri="{BB962C8B-B14F-4D97-AF65-F5344CB8AC3E}">
        <p14:creationId xmlns:p14="http://schemas.microsoft.com/office/powerpoint/2010/main" val="14363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6703" y="223683"/>
            <a:ext cx="74238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Hát </a:t>
            </a:r>
            <a:r>
              <a:rPr lang="en-US" sz="2000" err="1">
                <a:solidFill>
                  <a:srgbClr val="FF0000"/>
                </a:solidFill>
              </a:rPr>
              <a:t>gõ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phách  bằng nhạc cụ Trai-en-gô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6703" y="223683"/>
            <a:ext cx="781729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Hát </a:t>
            </a:r>
            <a:r>
              <a:rPr lang="en-US" sz="2000" err="1">
                <a:solidFill>
                  <a:srgbClr val="FF0000"/>
                </a:solidFill>
              </a:rPr>
              <a:t>gõ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nhịp chia đôi bằng nhạc cụ Tưm-pơ-rin với các hình thức </a:t>
            </a:r>
          </a:p>
        </p:txBody>
      </p:sp>
    </p:spTree>
    <p:extLst>
      <p:ext uri="{BB962C8B-B14F-4D97-AF65-F5344CB8AC3E}">
        <p14:creationId xmlns:p14="http://schemas.microsoft.com/office/powerpoint/2010/main" val="10095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rgbClr val="E4BEB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81369-A41E-4B2A-B526-291BACC5C6C5}"/>
              </a:ext>
            </a:extLst>
          </p:cNvPr>
          <p:cNvSpPr txBox="1"/>
          <p:nvPr/>
        </p:nvSpPr>
        <p:spPr>
          <a:xfrm>
            <a:off x="827584" y="747262"/>
            <a:ext cx="7702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ƠI CÓ BIẾT</a:t>
            </a: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42E78-719D-4F2D-B562-FEF10F1A4E64}"/>
              </a:ext>
            </a:extLst>
          </p:cNvPr>
          <p:cNvSpPr txBox="1"/>
          <p:nvPr/>
        </p:nvSpPr>
        <p:spPr>
          <a:xfrm>
            <a:off x="25311" y="1910928"/>
            <a:ext cx="914400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95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spc="-4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u="sng" spc="-45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9064B-96BA-4B29-A7A1-C92B08DF7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286001"/>
            <a:ext cx="337306" cy="28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DFD8B-78BB-4E82-8B33-702B2AEED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21" y="2307071"/>
            <a:ext cx="333785" cy="28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1A898-78EB-44BA-A484-B01F88727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251" y="2256295"/>
            <a:ext cx="333785" cy="283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8D7AF-C046-470A-933C-0CA98D814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42" y="2286001"/>
            <a:ext cx="333785" cy="28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CB701-5BB4-486A-9AEA-66F551459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164" y="2263325"/>
            <a:ext cx="333785" cy="316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CD46F-0A8E-4C4E-84A9-36E0488EF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879" y="2248890"/>
            <a:ext cx="333785" cy="320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53372-60EA-45AE-80FD-910EA594E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577" y="2248891"/>
            <a:ext cx="333785" cy="320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E820B3-E452-40B0-B114-D79FB5552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455" y="2248890"/>
            <a:ext cx="333785" cy="320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FAB2C-F131-4C90-82BF-641F578BE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3154" y="2238005"/>
            <a:ext cx="333785" cy="32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4FCE48-9E62-4CD5-843A-BA793D233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165" y="2256295"/>
            <a:ext cx="333785" cy="320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C787F8-AF0C-470B-A737-77563E42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719" y="3181178"/>
            <a:ext cx="333785" cy="320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78B2E6-379E-4DE1-B910-6F2BDFDB4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850" y="3158439"/>
            <a:ext cx="333785" cy="320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10381-1BC7-4CD8-AB87-532C40866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380" y="3129401"/>
            <a:ext cx="333785" cy="320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C31B58-DE8E-4339-8B3F-8268713B4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507" y="3144599"/>
            <a:ext cx="333785" cy="320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9805E1-5701-4044-B690-F48B90100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070" y="3158439"/>
            <a:ext cx="333785" cy="320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90AD00-617E-495D-A006-3571085DB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790" y="3181178"/>
            <a:ext cx="333785" cy="320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932E25-2E09-4097-81C7-42B557151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688" y="4167789"/>
            <a:ext cx="333785" cy="283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8C743C-F607-4F03-9265-2335DCB8D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155" y="3181178"/>
            <a:ext cx="333785" cy="283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0E4CFB-0B86-410B-AECA-C6D2C7104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950" y="3217757"/>
            <a:ext cx="333785" cy="2834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DD1278-E48B-4070-B549-83A8CCCC7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293" y="4150370"/>
            <a:ext cx="333785" cy="283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4F2949-F8CE-4AB5-91D6-635C5BE3A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415" y="3209661"/>
            <a:ext cx="333785" cy="283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5CAE2B-8C26-4A9C-BF14-1E2781B33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345" y="3199467"/>
            <a:ext cx="333785" cy="283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8D44A3-04E6-43E1-A5F7-DA148F85F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392" y="4170860"/>
            <a:ext cx="333785" cy="2834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F6B828-3C9E-4502-9408-950267308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027" y="4142625"/>
            <a:ext cx="333785" cy="2834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5FE9F4C-CF49-47C6-BD6F-E24FF701E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1" y="5123277"/>
            <a:ext cx="333785" cy="2834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9A2573-116F-4F3E-A25B-47733065D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263" y="5120556"/>
            <a:ext cx="333785" cy="2834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98EF4A-C0C1-4169-8A2E-BBA9D5366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132" y="5104987"/>
            <a:ext cx="333785" cy="2834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0B487A-F0E6-4FCD-81E4-20A29E647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381" y="5137115"/>
            <a:ext cx="333785" cy="2834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5778FB-2C4C-4BBF-A8E6-848BAAEB7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537" y="4143107"/>
            <a:ext cx="333785" cy="3200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3A5C72-AEB9-42E0-8F22-66F6FA148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198" y="4120343"/>
            <a:ext cx="333785" cy="3200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B04EE1-ACE8-4920-A855-009B437E9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820" y="4149499"/>
            <a:ext cx="333785" cy="3200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374F6C-E04F-4B2B-8F66-BA39AB34B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712" y="4113836"/>
            <a:ext cx="333785" cy="3200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F7EB3C-7266-42BB-BCE4-610F2050E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694" y="4166844"/>
            <a:ext cx="333785" cy="3200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0C78218-04EF-4EBF-BC70-C676D4E3F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569" y="4113836"/>
            <a:ext cx="333785" cy="3200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BD914C-A7AD-414C-B122-99DB9C853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914" y="5099239"/>
            <a:ext cx="333785" cy="3200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0F42A6B-DAE8-4CB2-A13D-2E61EEBEC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454" y="5117529"/>
            <a:ext cx="333785" cy="3200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A42AFB-5D09-48DD-9B10-CC604B960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981" y="5086698"/>
            <a:ext cx="333785" cy="3200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D4B8D1-FB73-4144-9F34-B477FF772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678" y="5080438"/>
            <a:ext cx="333785" cy="32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C34D41-88F3-4AA3-BAF0-44E2CC371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205" y="5080438"/>
            <a:ext cx="333785" cy="3200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D75EA0-38C3-42FB-89FF-7A0D8FD0C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821" y="5111260"/>
            <a:ext cx="333785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42975" y="-6183"/>
            <a:ext cx="525658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C330E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 DỤNG – SÁNG TẠO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251504" cy="285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10" y="5661248"/>
            <a:ext cx="858120" cy="758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521" y="90872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– GV chia nhóm, giao nhiệm vụ cho nhóm trưởng điều hành thảo luận (2 – 3 phút). Sau đó từng nhóm thể hiện bài hát kết hợp với vỗ theo phách và biểu lộ cảm xúc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0" y="3645024"/>
            <a:ext cx="9163860" cy="3212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0158" y="2287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"/>
              </a:spcAft>
            </a:pPr>
            <a:r>
              <a:rPr lang="en-US">
                <a:solidFill>
                  <a:srgbClr val="000000"/>
                </a:solidFill>
                <a:latin typeface="Times New Roman"/>
                <a:ea typeface="Calibri"/>
              </a:rPr>
              <a:t>-Giới thiệu dân ca Nam bộ và địa lý trên bản Đồ: </a:t>
            </a:r>
            <a:r>
              <a:rPr lang="en-US" b="1">
                <a:solidFill>
                  <a:srgbClr val="252525"/>
                </a:solidFill>
                <a:latin typeface="Times New Roman"/>
                <a:ea typeface="Calibri"/>
              </a:rPr>
              <a:t>Dân ca Nam bộ </a:t>
            </a:r>
            <a:r>
              <a:rPr lang="en-US">
                <a:solidFill>
                  <a:srgbClr val="252525"/>
                </a:solidFill>
                <a:latin typeface="Times New Roman"/>
                <a:ea typeface="Calibri"/>
              </a:rPr>
              <a:t> là một thể loại âm nhạc cổ truyền của Việt Nam ở vùng Nam Bộ được các nhạc sĩ ký âm lại và truyền dạy bằng lối chuyền khẩu như các điệu hò, điệu Lý như </a:t>
            </a:r>
            <a:r>
              <a:rPr lang="en-US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ngựa ô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cái mơn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cây bông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con sáo Gò Công (Lý con sáo sang sông)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con sáo Bạc Liêu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quạ kêu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chiều chiều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-186795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2. Nghe nhạc Ru con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1466" y="3689930"/>
            <a:ext cx="24753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KHÁM PHÁ</a:t>
            </a:r>
            <a:endParaRPr lang="en-US" sz="3200">
              <a:latin typeface="Times New Roman"/>
              <a:ea typeface="Calibri"/>
            </a:endParaRPr>
          </a:p>
        </p:txBody>
      </p:sp>
      <p:pic>
        <p:nvPicPr>
          <p:cNvPr id="2050" name="Picture 3" descr="Description: Nam Bộ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4202"/>
            <a:ext cx="3888432" cy="307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156176" y="2636912"/>
            <a:ext cx="1584176" cy="1053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08104" y="217988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Nam Bộ</a:t>
            </a:r>
          </a:p>
        </p:txBody>
      </p:sp>
    </p:spTree>
    <p:extLst>
      <p:ext uri="{BB962C8B-B14F-4D97-AF65-F5344CB8AC3E}">
        <p14:creationId xmlns:p14="http://schemas.microsoft.com/office/powerpoint/2010/main" val="38384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597</Words>
  <Application>Microsoft Office PowerPoint</Application>
  <PresentationFormat>On-screen Show (4:3)</PresentationFormat>
  <Paragraphs>52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1_Office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60</cp:revision>
  <dcterms:created xsi:type="dcterms:W3CDTF">2021-06-23T07:33:39Z</dcterms:created>
  <dcterms:modified xsi:type="dcterms:W3CDTF">2026-03-21T05:53:15Z</dcterms:modified>
</cp:coreProperties>
</file>