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  <p:sldMasterId id="2147483712" r:id="rId4"/>
  </p:sldMasterIdLst>
  <p:notesMasterIdLst>
    <p:notesMasterId r:id="rId25"/>
  </p:notesMasterIdLst>
  <p:sldIdLst>
    <p:sldId id="341" r:id="rId5"/>
    <p:sldId id="340" r:id="rId6"/>
    <p:sldId id="339" r:id="rId7"/>
    <p:sldId id="316" r:id="rId8"/>
    <p:sldId id="319" r:id="rId9"/>
    <p:sldId id="327" r:id="rId10"/>
    <p:sldId id="328" r:id="rId11"/>
    <p:sldId id="334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1" r:id="rId21"/>
    <p:sldId id="352" r:id="rId22"/>
    <p:sldId id="353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D1E84-FFAA-4D35-9D19-AE164EBC16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96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F2A2-70FE-43C1-9778-B47825B074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004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BCB9-3795-41CE-B8B9-675605E77B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416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1887-5753-457C-9598-7222B9C18E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149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12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4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0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11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77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0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2C93-D738-4D30-8A28-48950D58B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882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34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76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11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34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00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753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967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726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031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68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F414-267C-4308-904F-BAE5E05F3E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6339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672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464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514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329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23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29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3E0D-B416-435B-83AA-070D1823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783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2ADB-6FB3-4126-9D1E-658379274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3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107C-EEA3-49A9-BD94-89CDCC8480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483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D392-AEDB-43A7-B8C2-E8E7C81B4A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120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7356-D9E6-46E3-9B0B-3A86D74489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653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B2FA-51A6-4DB4-B0C5-A7B0909559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146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7D22B-BA01-42B0-A355-66B62724EE0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9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8971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81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33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audio" Target="../media/audio1.wav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5" Type="http://schemas.openxmlformats.org/officeDocument/2006/relationships/image" Target="../media/image43.png"/><Relationship Id="rId10" Type="http://schemas.openxmlformats.org/officeDocument/2006/relationships/audio" Target="../media/audio1.wav"/><Relationship Id="rId4" Type="http://schemas.openxmlformats.org/officeDocument/2006/relationships/image" Target="../media/image4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audio" Target="../media/audio1.wav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6.png"/><Relationship Id="rId5" Type="http://schemas.openxmlformats.org/officeDocument/2006/relationships/image" Target="../media/image36.png"/><Relationship Id="rId10" Type="http://schemas.openxmlformats.org/officeDocument/2006/relationships/audio" Target="../media/audio1.wav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7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3.jpg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34.png"/><Relationship Id="rId15" Type="http://schemas.openxmlformats.org/officeDocument/2006/relationships/audio" Target="../media/audio1.wav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7.png"/><Relationship Id="rId4" Type="http://schemas.openxmlformats.org/officeDocument/2006/relationships/image" Target="../media/image56.gif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1.png"/><Relationship Id="rId18" Type="http://schemas.openxmlformats.org/officeDocument/2006/relationships/slide" Target="slide9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slide" Target="slide6.xml"/><Relationship Id="rId17" Type="http://schemas.openxmlformats.org/officeDocument/2006/relationships/image" Target="../media/image23.png"/><Relationship Id="rId2" Type="http://schemas.openxmlformats.org/officeDocument/2006/relationships/image" Target="../media/image13.jpg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slide" Target="slide5.xml"/><Relationship Id="rId19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6.png"/><Relationship Id="rId4" Type="http://schemas.openxmlformats.org/officeDocument/2006/relationships/slide" Target="slide3.xml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0.png"/><Relationship Id="rId4" Type="http://schemas.openxmlformats.org/officeDocument/2006/relationships/slide" Target="slide5.xml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image" Target="../media/image21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jp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10" Type="http://schemas.openxmlformats.org/officeDocument/2006/relationships/audio" Target="../media/audio1.wav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audio" Target="../media/audio1.wav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1973766"/>
            <a:ext cx="12192000" cy="488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36" y="4541040"/>
            <a:ext cx="2653990" cy="23169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0070" y="140247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 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7674" y="140247"/>
            <a:ext cx="774432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và vận động theo nhịp điệu bản nhạc Vũ hội Vơ- ni – dơ – Dân ca Ý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ADMIN\Desktop\SHS Âm nhạc 4_057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31" y="915465"/>
            <a:ext cx="7470437" cy="201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345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uyen cao doDRMFSLS ĐỐ-2CHI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3964" y="4226310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8471" y="33454"/>
            <a:ext cx="300504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Đọc gam Đô trưởng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1" y="1438507"/>
            <a:ext cx="11721566" cy="1382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46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20985"/>
            <a:ext cx="380256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Đọc cao độ và thế tay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7" y="1082907"/>
            <a:ext cx="11902068" cy="2072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5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92928"/>
            <a:ext cx="5564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Giới thiệu về nốt trắng chấm dôi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8" y="1699537"/>
            <a:ext cx="7402830" cy="15363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081132" y="3600248"/>
            <a:ext cx="6110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ốt trắng chấm dôi được ngân dài như thế nào?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25" y="4605273"/>
            <a:ext cx="5890358" cy="21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09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54925"/>
            <a:ext cx="367947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Gõ hoặc vỗ tay theo tiết tấu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" y="2643786"/>
            <a:ext cx="285576" cy="292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2" y="1609773"/>
            <a:ext cx="11970694" cy="943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45" y="2648443"/>
            <a:ext cx="285576" cy="292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80" y="2648443"/>
            <a:ext cx="285576" cy="292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237" y="2654671"/>
            <a:ext cx="285576" cy="292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88" y="2654673"/>
            <a:ext cx="285576" cy="292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17" y="2654672"/>
            <a:ext cx="285576" cy="292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43" y="2597013"/>
            <a:ext cx="285576" cy="2921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591" y="2648443"/>
            <a:ext cx="285576" cy="292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808" y="2654671"/>
            <a:ext cx="285576" cy="2921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25" y="4605273"/>
            <a:ext cx="5890358" cy="21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8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209848"/>
            <a:ext cx="11809141" cy="363364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908718" y="2364903"/>
            <a:ext cx="8785302" cy="101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227803" y="2085567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32603" y="3576740"/>
            <a:ext cx="9161417" cy="97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23003" y="3432015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0722" y="155427"/>
            <a:ext cx="4102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ọc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chỉ các nốt trong 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41025" y="4197178"/>
            <a:ext cx="3308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nhận xét gì về bài đọc nhạc?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25" y="4605273"/>
            <a:ext cx="5890358" cy="21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42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7" y="3392236"/>
            <a:ext cx="11658418" cy="10902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1044" y="610579"/>
            <a:ext cx="136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1044" y="2696395"/>
            <a:ext cx="136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9256"/>
            <a:ext cx="22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 đọc nhạc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7" y="1191903"/>
            <a:ext cx="11658418" cy="11610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25" y="4605273"/>
            <a:ext cx="5890358" cy="21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77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0874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3" y="885411"/>
            <a:ext cx="11809141" cy="3633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25" y="4605273"/>
            <a:ext cx="5890358" cy="21283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0755" y="885411"/>
            <a:ext cx="322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cả bài các hình 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13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9" y="89210"/>
            <a:ext cx="11809141" cy="363364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8998" y="198987"/>
            <a:ext cx="4698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kết hợp vỗ tay hoặc gõ đệm theo phách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25" y="4605273"/>
            <a:ext cx="5890358" cy="2128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06" y="2049348"/>
            <a:ext cx="386050" cy="386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81" y="2049348"/>
            <a:ext cx="386050" cy="3860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93" y="2053780"/>
            <a:ext cx="386050" cy="3860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48" y="2008723"/>
            <a:ext cx="386050" cy="3860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704" y="2008723"/>
            <a:ext cx="386050" cy="3860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55" y="2008723"/>
            <a:ext cx="386050" cy="3860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42" y="2009964"/>
            <a:ext cx="386050" cy="3860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339" y="2017135"/>
            <a:ext cx="386050" cy="3860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546" y="2049348"/>
            <a:ext cx="386050" cy="3860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565" y="2007374"/>
            <a:ext cx="386050" cy="3860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04" y="3389822"/>
            <a:ext cx="386050" cy="3860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55" y="3363802"/>
            <a:ext cx="386050" cy="3860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024" y="3363314"/>
            <a:ext cx="386050" cy="3860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56" y="3389822"/>
            <a:ext cx="386050" cy="38605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954" y="2007374"/>
            <a:ext cx="386050" cy="3860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38" y="2017135"/>
            <a:ext cx="386050" cy="3860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4" y="3394254"/>
            <a:ext cx="386050" cy="3860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59" y="3396885"/>
            <a:ext cx="386050" cy="3860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549" y="3385734"/>
            <a:ext cx="386050" cy="38605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078" y="3396885"/>
            <a:ext cx="386050" cy="3860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695" y="3396885"/>
            <a:ext cx="386050" cy="38605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77" y="3396885"/>
            <a:ext cx="386050" cy="3860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250" y="3368127"/>
            <a:ext cx="386050" cy="3860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114" y="3385734"/>
            <a:ext cx="386050" cy="3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7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9" y="89210"/>
            <a:ext cx="11809141" cy="3633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469" y="200722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theo nhóm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39" y="4725697"/>
            <a:ext cx="3645876" cy="213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5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53" y="5124667"/>
            <a:ext cx="4200000" cy="1733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5" y="89210"/>
            <a:ext cx="11809141" cy="36336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6815" y="89210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ký hiệu bàn tay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15" y="2174385"/>
            <a:ext cx="363394" cy="1724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93" y="2167558"/>
            <a:ext cx="363394" cy="1724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56" y="2174385"/>
            <a:ext cx="363394" cy="1724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034" y="2187564"/>
            <a:ext cx="363394" cy="1724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21" y="3375000"/>
            <a:ext cx="363394" cy="1724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46" y="3375000"/>
            <a:ext cx="363394" cy="1724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29" y="2089831"/>
            <a:ext cx="510915" cy="3278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15" y="3297273"/>
            <a:ext cx="510915" cy="3278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80" y="2143061"/>
            <a:ext cx="445706" cy="2614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25" y="3408224"/>
            <a:ext cx="445706" cy="2614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91" y="2174385"/>
            <a:ext cx="344747" cy="20727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47" y="3384191"/>
            <a:ext cx="344747" cy="20727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981" y="3443767"/>
            <a:ext cx="344747" cy="20727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56" y="3408224"/>
            <a:ext cx="344747" cy="2072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50" y="2089865"/>
            <a:ext cx="351297" cy="36780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01" y="3297273"/>
            <a:ext cx="351297" cy="36780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05" y="2101867"/>
            <a:ext cx="324396" cy="2626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034" y="3388389"/>
            <a:ext cx="324396" cy="2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5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47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039" y="6160801"/>
            <a:ext cx="566215" cy="4795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3" y="-15622"/>
            <a:ext cx="4020972" cy="12047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68495" y="1806736"/>
            <a:ext cx="1798889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27  </a:t>
            </a:r>
            <a:endParaRPr lang="en-US" sz="3200" b="1" dirty="0">
              <a:solidFill>
                <a:schemeClr val="bg1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4133" y="2695158"/>
            <a:ext cx="727093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b="1" dirty="0" smtClean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LÝ THUYẾT ÂM NHẠC: </a:t>
            </a:r>
            <a:r>
              <a:rPr lang="en-US" sz="2400" b="1" dirty="0" err="1" smtClean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400" b="1" dirty="0" smtClean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2400" dirty="0" smtClean="0">
              <a:solidFill>
                <a:schemeClr val="bg1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48296" y="3392484"/>
            <a:ext cx="3922605" cy="49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b="1" dirty="0" smtClean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BÀI SỐ 4</a:t>
            </a:r>
            <a:endParaRPr lang="en-US" sz="2400" dirty="0" smtClean="0">
              <a:solidFill>
                <a:schemeClr val="bg1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53" y="3342628"/>
            <a:ext cx="770400" cy="22374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006" y="3883965"/>
            <a:ext cx="1144888" cy="26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1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16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79" y="2394284"/>
            <a:ext cx="2747567" cy="45501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273" y="2141621"/>
            <a:ext cx="2317307" cy="471637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71" y="631821"/>
            <a:ext cx="6119116" cy="57719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48" y="1974539"/>
            <a:ext cx="3114261" cy="30139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74" y="4046312"/>
            <a:ext cx="1833104" cy="1884358"/>
          </a:xfrm>
          <a:prstGeom prst="rect">
            <a:avLst/>
          </a:prstGeom>
        </p:spPr>
      </p:pic>
      <p:sp>
        <p:nvSpPr>
          <p:cNvPr id="48" name="AutoShape 5"/>
          <p:cNvSpPr>
            <a:spLocks noChangeArrowheads="1"/>
          </p:cNvSpPr>
          <p:nvPr/>
        </p:nvSpPr>
        <p:spPr bwMode="auto">
          <a:xfrm rot="12361515">
            <a:off x="6868864" y="70785"/>
            <a:ext cx="484395" cy="1289007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>
            <a:scene3d>
              <a:camera prst="isometricOffAxis1Left"/>
              <a:lightRig rig="threePt" dir="t"/>
            </a:scene3d>
          </a:bodyPr>
          <a:lstStyle/>
          <a:p>
            <a:pPr algn="ctr" eaLnBrk="1" hangingPunct="1"/>
            <a:endParaRPr lang="en-US" alt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0101" y="2004490"/>
            <a:ext cx="272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 ô chữ và trả lời câu hỏi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" y="-13909"/>
            <a:ext cx="2626211" cy="637362"/>
          </a:xfrm>
          <a:prstGeom prst="rect">
            <a:avLst/>
          </a:prstGeom>
        </p:spPr>
      </p:pic>
      <p:pic>
        <p:nvPicPr>
          <p:cNvPr id="51" name="Picture 5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79" y="-13788"/>
            <a:ext cx="911330" cy="894098"/>
          </a:xfrm>
          <a:prstGeom prst="rect">
            <a:avLst/>
          </a:prstGeom>
        </p:spPr>
      </p:pic>
      <p:pic>
        <p:nvPicPr>
          <p:cNvPr id="52" name="Picture 5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14" y="-37967"/>
            <a:ext cx="930260" cy="926326"/>
          </a:xfrm>
          <a:prstGeom prst="rect">
            <a:avLst/>
          </a:prstGeom>
        </p:spPr>
      </p:pic>
      <p:pic>
        <p:nvPicPr>
          <p:cNvPr id="53" name="Picture 5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71" y="19567"/>
            <a:ext cx="903264" cy="926326"/>
          </a:xfrm>
          <a:prstGeom prst="rect">
            <a:avLst/>
          </a:prstGeom>
        </p:spPr>
      </p:pic>
      <p:pic>
        <p:nvPicPr>
          <p:cNvPr id="54" name="Picture 5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81" y="-13909"/>
            <a:ext cx="969051" cy="966998"/>
          </a:xfrm>
          <a:prstGeom prst="rect">
            <a:avLst/>
          </a:prstGeom>
        </p:spPr>
      </p:pic>
      <p:pic>
        <p:nvPicPr>
          <p:cNvPr id="55" name="Picture 54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31" y="-17824"/>
            <a:ext cx="952821" cy="97091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00253" y="1520973"/>
            <a:ext cx="2909353" cy="50235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tròn kì diệu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45577" y="923655"/>
            <a:ext cx="301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vào chữ Lý thuyết âm nhạc để quay và dừng. Mũi tên chỉ không đúng ô chỗ phần quay thuộc về bạn sau. Khi mở hết các ô chữ ấn vào mũi tên dưới.</a:t>
            </a:r>
            <a:endParaRPr lang="vi-VN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1085918"/>
            <a:ext cx="3931305" cy="32053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 - Trải nghiệm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9" name="Picture 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8798" y="5699845"/>
            <a:ext cx="1087839" cy="101823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0508135" y="5392068"/>
            <a:ext cx="1664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bài giảng</a:t>
            </a:r>
            <a:endParaRPr lang="vi-VN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1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072" y="4991100"/>
            <a:ext cx="1862877" cy="1866900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46" y="0"/>
            <a:ext cx="1434481" cy="14073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31219"/>
            <a:ext cx="294984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hãy nếu khái 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235" y="2113728"/>
            <a:ext cx="11983452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Khuông nhạc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gồm 5 dòng kẻ song song và cách đều nhau, tạo thành 4 khe. Dùng để ghi các nốt nhạc thứ tự các dòng và khe được tính từ dưới 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lên.</a:t>
            </a:r>
            <a:endParaRPr lang="vi-VN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62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53" y="0"/>
            <a:ext cx="1583662" cy="1576965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32" y="4991100"/>
            <a:ext cx="1862877" cy="1866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5465"/>
            <a:ext cx="2949846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hãy nếu khái 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4717" y="2267913"/>
            <a:ext cx="10984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đặt ở đầu khuôn nhạc, xác định vị trí nốt son trên dòng kẻ thứ hai. </a:t>
            </a:r>
            <a:endParaRPr lang="vi-VN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44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112" y="0"/>
            <a:ext cx="1348585" cy="1383017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32" y="4991100"/>
            <a:ext cx="1862877" cy="1866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725"/>
            <a:ext cx="6803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Hãy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đọc tên nốt và hình nốt nhạc trong đoạn nhạc sau</a:t>
            </a:r>
            <a:endParaRPr lang="vi-VN" sz="2400" dirty="0"/>
          </a:p>
        </p:txBody>
      </p:sp>
      <p:pic>
        <p:nvPicPr>
          <p:cNvPr id="6" name="Picture 5" descr="C:\Users\ADMIN\Desktop\Picture2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3017"/>
            <a:ext cx="12192000" cy="3608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297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11" y="867633"/>
            <a:ext cx="1425589" cy="1422569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32" y="4991100"/>
            <a:ext cx="1862877" cy="1866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84616"/>
            <a:ext cx="592181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 nêu khái niệm và đọc tên các hình nốt sau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ADMIN\Desktop\Picture1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80" y="0"/>
            <a:ext cx="6155020" cy="867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DMIN\Desktop\Picture1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6" y="2117557"/>
            <a:ext cx="10301904" cy="2213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564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39" y="-56056"/>
            <a:ext cx="1434117" cy="1461347"/>
          </a:xfrm>
          <a:prstGeom prst="rect">
            <a:avLst/>
          </a:prstGeom>
        </p:spPr>
      </p:pic>
      <p:pic>
        <p:nvPicPr>
          <p:cNvPr id="36" name="Picture 3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32" y="4991100"/>
            <a:ext cx="1862877" cy="1866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9493" y="191601"/>
            <a:ext cx="2949846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hãy nếu khái </a:t>
            </a:r>
            <a:r>
              <a:rPr lang="en-US" sz="24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011" y="2267913"/>
            <a:ext cx="11706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 nhạc, sự ngưng nghỉ không vang lên của âm thanh được thể hiện bằng các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lặng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ngưng nghỉ của mỗi dấu nặng bằng độ ngân dài một hình nốt cùng tên.</a:t>
            </a:r>
            <a:endParaRPr lang="vi-VN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21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209848"/>
            <a:ext cx="11809141" cy="36336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939097" y="3943203"/>
            <a:ext cx="33760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? Hình nốt nhạc, tên nốt nhạc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4" y="209848"/>
            <a:ext cx="1809910" cy="7204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51547" y="367851"/>
            <a:ext cx="3013027" cy="7092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65140" y="2384472"/>
            <a:ext cx="8761972" cy="15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372969" y="2242163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525304" y="3574845"/>
            <a:ext cx="9224472" cy="888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75809" y="3520328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63570" y="753890"/>
            <a:ext cx="3005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Giới thiệu,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đọc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mẫu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4574096"/>
            <a:ext cx="5890358" cy="21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01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351</Words>
  <Application>Microsoft Office PowerPoint</Application>
  <PresentationFormat>Widescreen</PresentationFormat>
  <Paragraphs>42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#9Slide05 Dancing Script</vt:lpstr>
      <vt:lpstr>Arial</vt:lpstr>
      <vt:lpstr>Calibri</vt:lpstr>
      <vt:lpstr>Tahoma</vt:lpstr>
      <vt:lpstr>Times New Roman</vt:lpstr>
      <vt:lpstr>Wingdings</vt:lpstr>
      <vt:lpstr>Textured</vt:lpstr>
      <vt:lpstr>3_Office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167</cp:revision>
  <dcterms:created xsi:type="dcterms:W3CDTF">2022-07-19T08:03:09Z</dcterms:created>
  <dcterms:modified xsi:type="dcterms:W3CDTF">2026-03-21T06:54:05Z</dcterms:modified>
</cp:coreProperties>
</file>