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0" r:id="rId3"/>
    <p:sldId id="290" r:id="rId4"/>
    <p:sldId id="280" r:id="rId5"/>
    <p:sldId id="285" r:id="rId6"/>
    <p:sldId id="286" r:id="rId7"/>
    <p:sldId id="289" r:id="rId8"/>
    <p:sldId id="291" r:id="rId9"/>
    <p:sldId id="292" r:id="rId10"/>
    <p:sldId id="293" r:id="rId11"/>
    <p:sldId id="294" r:id="rId12"/>
    <p:sldId id="295" r:id="rId13"/>
    <p:sldId id="296" r:id="rId14"/>
    <p:sldId id="300" r:id="rId15"/>
    <p:sldId id="298" r:id="rId16"/>
    <p:sldId id="299"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0" d="100"/>
          <a:sy n="80" d="100"/>
        </p:scale>
        <p:origin x="570"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F8A6E-53D4-4D95-8A9F-E0D1494F6397}" type="datetimeFigureOut">
              <a:rPr lang="en-US" smtClean="0"/>
              <a:t>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DAE60-967E-48BA-A81A-627FEF27AD97}" type="slidenum">
              <a:rPr lang="en-US" smtClean="0"/>
              <a:t>‹#›</a:t>
            </a:fld>
            <a:endParaRPr lang="en-US"/>
          </a:p>
        </p:txBody>
      </p:sp>
    </p:spTree>
    <p:extLst>
      <p:ext uri="{BB962C8B-B14F-4D97-AF65-F5344CB8AC3E}">
        <p14:creationId xmlns:p14="http://schemas.microsoft.com/office/powerpoint/2010/main" val="3111557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DAE60-967E-48BA-A81A-627FEF27AD97}" type="slidenum">
              <a:rPr lang="en-US" smtClean="0"/>
              <a:t>2</a:t>
            </a:fld>
            <a:endParaRPr lang="en-US"/>
          </a:p>
        </p:txBody>
      </p:sp>
    </p:spTree>
    <p:extLst>
      <p:ext uri="{BB962C8B-B14F-4D97-AF65-F5344CB8AC3E}">
        <p14:creationId xmlns:p14="http://schemas.microsoft.com/office/powerpoint/2010/main" val="35094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15832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335352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139437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45672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233449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418366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t>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307923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360517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t>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327833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207062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4E2F-2D89-4714-B8DB-E9018B5B3DF6}" type="slidenum">
              <a:rPr lang="en-US" smtClean="0"/>
              <a:t>‹#›</a:t>
            </a:fld>
            <a:endParaRPr lang="en-US"/>
          </a:p>
        </p:txBody>
      </p:sp>
    </p:spTree>
    <p:extLst>
      <p:ext uri="{BB962C8B-B14F-4D97-AF65-F5344CB8AC3E}">
        <p14:creationId xmlns:p14="http://schemas.microsoft.com/office/powerpoint/2010/main" val="124450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t>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t>‹#›</a:t>
            </a:fld>
            <a:endParaRPr lang="en-US"/>
          </a:p>
        </p:txBody>
      </p:sp>
    </p:spTree>
    <p:extLst>
      <p:ext uri="{BB962C8B-B14F-4D97-AF65-F5344CB8AC3E}">
        <p14:creationId xmlns:p14="http://schemas.microsoft.com/office/powerpoint/2010/main" val="213982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58772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6"/>
            <a:ext cx="9144000" cy="981294"/>
          </a:xfrm>
          <a:prstGeom prst="rect">
            <a:avLst/>
          </a:prstGeom>
        </p:spPr>
      </p:pic>
      <p:sp>
        <p:nvSpPr>
          <p:cNvPr id="6" name="TextBox 5"/>
          <p:cNvSpPr txBox="1"/>
          <p:nvPr/>
        </p:nvSpPr>
        <p:spPr>
          <a:xfrm>
            <a:off x="9097" y="5085184"/>
            <a:ext cx="8064896" cy="1656184"/>
          </a:xfrm>
          <a:prstGeom prst="rect">
            <a:avLst/>
          </a:prstGeom>
          <a:noFill/>
        </p:spPr>
        <p:txBody>
          <a:bodyPr wrap="square" rtlCol="0">
            <a:prstTxWarp prst="textCurveDown">
              <a:avLst>
                <a:gd name="adj" fmla="val 44053"/>
              </a:avLst>
            </a:prstTxWarp>
            <a:spAutoFit/>
          </a:bodyPr>
          <a:lstStyle/>
          <a:p>
            <a:r>
              <a:rPr lang="en-US" sz="3600" b="1" smtClean="0">
                <a:solidFill>
                  <a:srgbClr val="002060"/>
                </a:solidFill>
              </a:rPr>
              <a:t>Chào mừng quý thầy cô và các bạn học sinh đến với tiết âm nhạc</a:t>
            </a:r>
            <a:endParaRPr lang="en-US" sz="3600" b="1">
              <a:solidFill>
                <a:srgbClr val="00206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72400" y="6165304"/>
            <a:ext cx="285327" cy="228749"/>
          </a:xfrm>
          <a:prstGeom prst="rect">
            <a:avLst/>
          </a:prstGeom>
        </p:spPr>
      </p:pic>
      <p:sp>
        <p:nvSpPr>
          <p:cNvPr id="8" name="TextBox 7"/>
          <p:cNvSpPr txBox="1"/>
          <p:nvPr/>
        </p:nvSpPr>
        <p:spPr>
          <a:xfrm>
            <a:off x="3563888" y="6588475"/>
            <a:ext cx="5759287" cy="307777"/>
          </a:xfrm>
          <a:prstGeom prst="rect">
            <a:avLst/>
          </a:prstGeom>
          <a:noFill/>
        </p:spPr>
        <p:txBody>
          <a:bodyPr wrap="square" rtlCol="0">
            <a:spAutoFit/>
          </a:bodyPr>
          <a:lstStyle/>
          <a:p>
            <a:r>
              <a:rPr lang="en-US" sz="1400" i="1" smtClean="0">
                <a:solidFill>
                  <a:srgbClr val="FF0000"/>
                </a:solidFill>
              </a:rPr>
              <a:t>Bản quyền TT ÂN Phi trường 0987508433 cấm chia sẻ dưới mọi hình thức</a:t>
            </a:r>
            <a:endParaRPr lang="en-US" sz="1400" i="1">
              <a:solidFill>
                <a:srgbClr val="FF0000"/>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spTree>
    <p:extLst>
      <p:ext uri="{BB962C8B-B14F-4D97-AF65-F5344CB8AC3E}">
        <p14:creationId xmlns:p14="http://schemas.microsoft.com/office/powerpoint/2010/main" val="1035572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sent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79712" y="0"/>
            <a:ext cx="6088526" cy="769441"/>
          </a:xfrm>
          <a:prstGeom prst="rect">
            <a:avLst/>
          </a:prstGeom>
        </p:spPr>
        <p:txBody>
          <a:bodyPr wrap="none">
            <a:spAutoFit/>
          </a:bodyPr>
          <a:lstStyle/>
          <a:p>
            <a:r>
              <a:rPr lang="en-US" sz="4400">
                <a:latin typeface="Times New Roman"/>
                <a:ea typeface="Times New Roman"/>
              </a:rPr>
              <a:t>-Kể </a:t>
            </a:r>
            <a:r>
              <a:rPr lang="en-US" sz="4400" smtClean="0">
                <a:latin typeface="Times New Roman"/>
                <a:ea typeface="Times New Roman"/>
              </a:rPr>
              <a:t>mẫu câu chuyện lần 1</a:t>
            </a:r>
            <a:endParaRPr lang="en-US" sz="440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03" y="6314767"/>
            <a:ext cx="306288" cy="245554"/>
          </a:xfrm>
          <a:prstGeom prst="rect">
            <a:avLst/>
          </a:prstGeom>
        </p:spPr>
      </p:pic>
    </p:spTree>
    <p:extLst>
      <p:ext uri="{BB962C8B-B14F-4D97-AF65-F5344CB8AC3E}">
        <p14:creationId xmlns:p14="http://schemas.microsoft.com/office/powerpoint/2010/main" val="1069416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072" y="584775"/>
            <a:ext cx="7488832" cy="1754326"/>
          </a:xfrm>
          <a:prstGeom prst="rect">
            <a:avLst/>
          </a:prstGeom>
        </p:spPr>
        <p:txBody>
          <a:bodyPr wrap="square">
            <a:spAutoFit/>
          </a:bodyPr>
          <a:lstStyle/>
          <a:p>
            <a:pPr algn="just">
              <a:lnSpc>
                <a:spcPct val="150000"/>
              </a:lnSpc>
              <a:spcAft>
                <a:spcPts val="0"/>
              </a:spcAft>
              <a:tabLst>
                <a:tab pos="355600" algn="l"/>
              </a:tabLst>
            </a:pPr>
            <a:r>
              <a:rPr lang="en-US">
                <a:latin typeface="Times New Roman"/>
                <a:ea typeface="Times New Roman"/>
              </a:rPr>
              <a:t>Tranh 1: </a:t>
            </a:r>
            <a:r>
              <a:rPr lang="en-US" i="1">
                <a:latin typeface="Times New Roman"/>
                <a:ea typeface="Times New Roman"/>
              </a:rPr>
              <a:t>Các bạn nhỏ đang đi đâu?</a:t>
            </a:r>
            <a:r>
              <a:rPr lang="en-US">
                <a:latin typeface="Times New Roman"/>
                <a:ea typeface="Times New Roman"/>
              </a:rPr>
              <a:t>; </a:t>
            </a:r>
            <a:r>
              <a:rPr lang="en-US" i="1">
                <a:latin typeface="Times New Roman"/>
                <a:ea typeface="Times New Roman"/>
              </a:rPr>
              <a:t>Các bạn nhỏ đã gặp ai? </a:t>
            </a:r>
            <a:endParaRPr lang="en-US" smtClean="0">
              <a:latin typeface="Times New Roman"/>
              <a:ea typeface="Times New Roman"/>
            </a:endParaRPr>
          </a:p>
          <a:p>
            <a:pPr algn="just">
              <a:lnSpc>
                <a:spcPct val="150000"/>
              </a:lnSpc>
              <a:spcAft>
                <a:spcPts val="0"/>
              </a:spcAft>
              <a:tabLst>
                <a:tab pos="355600" algn="l"/>
              </a:tabLst>
            </a:pPr>
            <a:r>
              <a:rPr lang="en-US" smtClean="0">
                <a:latin typeface="Times New Roman"/>
                <a:ea typeface="Times New Roman"/>
              </a:rPr>
              <a:t>Tranh </a:t>
            </a:r>
            <a:r>
              <a:rPr lang="en-US">
                <a:latin typeface="Times New Roman"/>
                <a:ea typeface="Times New Roman"/>
              </a:rPr>
              <a:t>2: </a:t>
            </a:r>
            <a:r>
              <a:rPr lang="en-US" i="1">
                <a:latin typeface="Times New Roman"/>
                <a:ea typeface="Times New Roman"/>
              </a:rPr>
              <a:t>Bác Phạm Tuyên đã kể cho các bạn nhỏ nghe câu chuyện gì về bài hát Chú</a:t>
            </a:r>
            <a:r>
              <a:rPr lang="en-US">
                <a:latin typeface="Times New Roman"/>
                <a:ea typeface="Times New Roman"/>
              </a:rPr>
              <a:t> </a:t>
            </a:r>
            <a:r>
              <a:rPr lang="en-US" i="1">
                <a:latin typeface="Times New Roman"/>
                <a:ea typeface="Times New Roman"/>
              </a:rPr>
              <a:t>voi con ở Bản Đôn ? </a:t>
            </a:r>
            <a:endParaRPr lang="en-US" smtClean="0">
              <a:latin typeface="Times New Roman"/>
              <a:ea typeface="Times New Roman"/>
            </a:endParaRPr>
          </a:p>
          <a:p>
            <a:pPr algn="just">
              <a:lnSpc>
                <a:spcPct val="150000"/>
              </a:lnSpc>
              <a:spcAft>
                <a:spcPts val="0"/>
              </a:spcAft>
              <a:tabLst>
                <a:tab pos="355600" algn="l"/>
              </a:tabLst>
            </a:pPr>
            <a:r>
              <a:rPr lang="en-US" smtClean="0">
                <a:latin typeface="Times New Roman"/>
                <a:ea typeface="Times New Roman"/>
              </a:rPr>
              <a:t>Tranh </a:t>
            </a:r>
            <a:r>
              <a:rPr lang="en-US">
                <a:latin typeface="Times New Roman"/>
                <a:ea typeface="Times New Roman"/>
              </a:rPr>
              <a:t>3: </a:t>
            </a:r>
            <a:r>
              <a:rPr lang="en-US" i="1">
                <a:latin typeface="Times New Roman"/>
                <a:ea typeface="Times New Roman"/>
              </a:rPr>
              <a:t>Bác Phạm Tuyên và các bạn nhỏ cùng hát bài gì?</a:t>
            </a:r>
            <a:r>
              <a:rPr lang="en-US">
                <a:latin typeface="Times New Roman"/>
                <a:ea typeface="Times New Roman"/>
              </a:rPr>
              <a:t> </a:t>
            </a:r>
            <a:endParaRPr lang="en-US">
              <a:effectLst/>
              <a:latin typeface="Times New Roman"/>
              <a:ea typeface="Calibri"/>
            </a:endParaRPr>
          </a:p>
        </p:txBody>
      </p:sp>
      <p:sp>
        <p:nvSpPr>
          <p:cNvPr id="5" name="Rectangle 4"/>
          <p:cNvSpPr/>
          <p:nvPr/>
        </p:nvSpPr>
        <p:spPr>
          <a:xfrm>
            <a:off x="22823" y="0"/>
            <a:ext cx="8917826" cy="584775"/>
          </a:xfrm>
          <a:prstGeom prst="rect">
            <a:avLst/>
          </a:prstGeom>
        </p:spPr>
        <p:txBody>
          <a:bodyPr wrap="none">
            <a:spAutoFit/>
          </a:bodyPr>
          <a:lstStyle/>
          <a:p>
            <a:r>
              <a:rPr lang="en-US" sz="3200" smtClean="0">
                <a:latin typeface="Times New Roman"/>
                <a:ea typeface="Times New Roman"/>
              </a:rPr>
              <a:t>Nhìn tranh tìm </a:t>
            </a:r>
            <a:r>
              <a:rPr lang="en-US" sz="3200">
                <a:latin typeface="Times New Roman"/>
                <a:ea typeface="Times New Roman"/>
              </a:rPr>
              <a:t>hiểu nội dung câu chuyện qua câu hỏi</a:t>
            </a:r>
            <a:endParaRPr lang="en-US" sz="3200"/>
          </a:p>
        </p:txBody>
      </p:sp>
      <p:pic>
        <p:nvPicPr>
          <p:cNvPr id="6" name="Picture 2" descr="Present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5" y="2364284"/>
            <a:ext cx="5796135" cy="449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 y="2364284"/>
            <a:ext cx="3347864" cy="4247317"/>
          </a:xfrm>
          <a:prstGeom prst="rect">
            <a:avLst/>
          </a:prstGeom>
        </p:spPr>
        <p:txBody>
          <a:bodyPr wrap="square">
            <a:spAutoFit/>
          </a:bodyPr>
          <a:lstStyle/>
          <a:p>
            <a:r>
              <a:rPr lang="en-US">
                <a:latin typeface="Times New Roman"/>
                <a:ea typeface="Times New Roman"/>
              </a:rPr>
              <a:t>Tranh 4: GV cho HS tìm hiểu thêm một số thông tin về bài hát </a:t>
            </a:r>
            <a:r>
              <a:rPr lang="en-US" i="1">
                <a:latin typeface="Times New Roman"/>
                <a:ea typeface="Times New Roman"/>
              </a:rPr>
              <a:t>Chú voi con ở Bản Đôn.: </a:t>
            </a:r>
            <a:r>
              <a:rPr lang="en-US" b="1">
                <a:solidFill>
                  <a:srgbClr val="5F6368"/>
                </a:solidFill>
                <a:ea typeface="Calibri"/>
              </a:rPr>
              <a:t>Phạm Tuyên</a:t>
            </a:r>
            <a:r>
              <a:rPr lang="en-US">
                <a:solidFill>
                  <a:srgbClr val="4D5156"/>
                </a:solidFill>
                <a:latin typeface="Times New Roman"/>
                <a:ea typeface="Calibri"/>
              </a:rPr>
              <a:t> sinh ngày 12 tháng 1 năm 1930 là một </a:t>
            </a:r>
            <a:r>
              <a:rPr lang="en-US" b="1">
                <a:solidFill>
                  <a:srgbClr val="5F6368"/>
                </a:solidFill>
                <a:ea typeface="Calibri"/>
              </a:rPr>
              <a:t>nhạc sĩ</a:t>
            </a:r>
            <a:r>
              <a:rPr lang="en-US">
                <a:solidFill>
                  <a:srgbClr val="4D5156"/>
                </a:solidFill>
                <a:latin typeface="Times New Roman"/>
                <a:ea typeface="Calibri"/>
              </a:rPr>
              <a:t> nổi tiếng người Việt Nam, nhạc sĩ Phạm Tuyên đã sáng tác bài hát Chú voi con ở Bản Đôn trong một chuyến đi thực tế ở Tây Nguyên Đắk Lắk vào mùa xuân năm 1983. Khi ông đến  Buôn Đôn thì voi lớn đi làm, ở nhà chỉ còn lại  những chú voi con dễ thương và vui nhộn.  Kể từ đó, anh đã sáng tác các ca khúc dựa trên dân ca Ê ĐÊ</a:t>
            </a:r>
            <a:endParaRPr lang="en-US"/>
          </a:p>
        </p:txBody>
      </p:sp>
    </p:spTree>
    <p:extLst>
      <p:ext uri="{BB962C8B-B14F-4D97-AF65-F5344CB8AC3E}">
        <p14:creationId xmlns:p14="http://schemas.microsoft.com/office/powerpoint/2010/main" val="2982540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1691680" y="-29933"/>
            <a:ext cx="4608512" cy="2062103"/>
          </a:xfrm>
          <a:prstGeom prst="rect">
            <a:avLst/>
          </a:prstGeom>
        </p:spPr>
        <p:txBody>
          <a:bodyPr wrap="square">
            <a:spAutoFit/>
          </a:bodyPr>
          <a:lstStyle/>
          <a:p>
            <a:pPr algn="just">
              <a:spcAft>
                <a:spcPts val="0"/>
              </a:spcAft>
            </a:pPr>
            <a:r>
              <a:rPr lang="en-US" sz="3200">
                <a:latin typeface="Times New Roman"/>
                <a:ea typeface="Times New Roman"/>
              </a:rPr>
              <a:t>C</a:t>
            </a:r>
            <a:r>
              <a:rPr lang="en-US" sz="3200" smtClean="0">
                <a:latin typeface="Times New Roman"/>
                <a:ea typeface="Times New Roman"/>
              </a:rPr>
              <a:t>hia 3 nhóm </a:t>
            </a:r>
            <a:r>
              <a:rPr lang="en-US" sz="3200">
                <a:latin typeface="Times New Roman"/>
                <a:ea typeface="Times New Roman"/>
              </a:rPr>
              <a:t>tìm hiểu nội dung câu chuyện và sau </a:t>
            </a:r>
            <a:r>
              <a:rPr lang="en-US" sz="3200" smtClean="0">
                <a:latin typeface="Times New Roman"/>
                <a:ea typeface="Times New Roman"/>
              </a:rPr>
              <a:t>đó 4 bạn 1 nhóm lần lượt lên  </a:t>
            </a:r>
            <a:r>
              <a:rPr lang="en-US" sz="3200">
                <a:latin typeface="Times New Roman"/>
                <a:ea typeface="Times New Roman"/>
              </a:rPr>
              <a:t>kể chuyện trước lớp.</a:t>
            </a:r>
            <a:endParaRPr lang="en-US" sz="3200">
              <a:effectLst/>
              <a:latin typeface="Times New Roman"/>
              <a:ea typeface="Calibri"/>
            </a:endParaRPr>
          </a:p>
        </p:txBody>
      </p:sp>
      <p:pic>
        <p:nvPicPr>
          <p:cNvPr id="1026" name="Picture 2" descr="C:\Users\Administrator\Desktop\qử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032170"/>
            <a:ext cx="3872996" cy="3651403"/>
          </a:xfrm>
          <a:prstGeom prst="rect">
            <a:avLst/>
          </a:prstGeom>
          <a:noFill/>
          <a:extLst>
            <a:ext uri="{909E8E84-426E-40DD-AFC4-6F175D3DCCD1}">
              <a14:hiddenFill xmlns:a14="http://schemas.microsoft.com/office/drawing/2010/main">
                <a:solidFill>
                  <a:srgbClr val="FFFFFF"/>
                </a:solidFill>
              </a14:hiddenFill>
            </a:ext>
          </a:extLst>
        </p:spPr>
      </p:pic>
      <p:pic>
        <p:nvPicPr>
          <p:cNvPr id="3" name="NHAC NEN KE CHUY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35346" y="5136318"/>
            <a:ext cx="609600" cy="609600"/>
          </a:xfrm>
          <a:prstGeom prst="rect">
            <a:avLst/>
          </a:prstGeom>
        </p:spPr>
      </p:pic>
    </p:spTree>
    <p:extLst>
      <p:ext uri="{BB962C8B-B14F-4D97-AF65-F5344CB8AC3E}">
        <p14:creationId xmlns:p14="http://schemas.microsoft.com/office/powerpoint/2010/main" val="647978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32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descr="C:\Users\Administrator\Desktop\qử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032170"/>
            <a:ext cx="3872996" cy="36514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1680" y="146700"/>
            <a:ext cx="4680520" cy="1077218"/>
          </a:xfrm>
          <a:prstGeom prst="rect">
            <a:avLst/>
          </a:prstGeom>
        </p:spPr>
        <p:txBody>
          <a:bodyPr wrap="square">
            <a:spAutoFit/>
          </a:bodyPr>
          <a:lstStyle/>
          <a:p>
            <a:pPr algn="just">
              <a:spcAft>
                <a:spcPts val="0"/>
              </a:spcAft>
            </a:pPr>
            <a:r>
              <a:rPr lang="en-US" sz="3200">
                <a:latin typeface="Times New Roman"/>
                <a:ea typeface="Times New Roman"/>
              </a:rPr>
              <a:t>K</a:t>
            </a:r>
            <a:r>
              <a:rPr lang="en-US" sz="3200" smtClean="0">
                <a:latin typeface="Times New Roman"/>
                <a:ea typeface="Times New Roman"/>
              </a:rPr>
              <a:t>ể lại </a:t>
            </a:r>
            <a:r>
              <a:rPr lang="en-US" sz="3200">
                <a:latin typeface="Times New Roman"/>
                <a:ea typeface="Times New Roman"/>
              </a:rPr>
              <a:t>câu chuyện và chốt lại nội dung câu chuyện.</a:t>
            </a:r>
            <a:endParaRPr lang="en-US" sz="3200">
              <a:effectLst/>
              <a:latin typeface="Times New Roman"/>
              <a:ea typeface="Calibri"/>
            </a:endParaRPr>
          </a:p>
        </p:txBody>
      </p:sp>
      <p:pic>
        <p:nvPicPr>
          <p:cNvPr id="9" name="NHAC NEN KE CHUY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92280" y="5136318"/>
            <a:ext cx="609600" cy="609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890764"/>
            <a:ext cx="306288" cy="245554"/>
          </a:xfrm>
          <a:prstGeom prst="rect">
            <a:avLst/>
          </a:prstGeom>
        </p:spPr>
      </p:pic>
    </p:spTree>
    <p:extLst>
      <p:ext uri="{BB962C8B-B14F-4D97-AF65-F5344CB8AC3E}">
        <p14:creationId xmlns:p14="http://schemas.microsoft.com/office/powerpoint/2010/main" val="244988052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697" y="-10375"/>
            <a:ext cx="7653412" cy="6828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áº¿t quáº£ hÃ¬nh áº£nh cho pháº¡m tuyÃªn"/>
          <p:cNvPicPr>
            <a:picLocks noChangeAspect="1" noChangeArrowheads="1"/>
          </p:cNvPicPr>
          <p:nvPr/>
        </p:nvPicPr>
        <p:blipFill rotWithShape="1">
          <a:blip r:embed="rId3">
            <a:extLst>
              <a:ext uri="{28A0092B-C50C-407E-A947-70E740481C1C}">
                <a14:useLocalDpi xmlns:a14="http://schemas.microsoft.com/office/drawing/2010/main" val="0"/>
              </a:ext>
            </a:extLst>
          </a:blip>
          <a:srcRect l="17426" r="21942"/>
          <a:stretch/>
        </p:blipFill>
        <p:spPr bwMode="auto">
          <a:xfrm>
            <a:off x="20750" y="2835502"/>
            <a:ext cx="4119201" cy="40224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4645210"/>
            <a:ext cx="306288" cy="245554"/>
          </a:xfrm>
          <a:prstGeom prst="rect">
            <a:avLst/>
          </a:prstGeom>
        </p:spPr>
      </p:pic>
    </p:spTree>
    <p:extLst>
      <p:ext uri="{BB962C8B-B14F-4D97-AF65-F5344CB8AC3E}">
        <p14:creationId xmlns:p14="http://schemas.microsoft.com/office/powerpoint/2010/main" val="2319985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8" y="1124744"/>
            <a:ext cx="9122831" cy="5733256"/>
          </a:xfrm>
          <a:prstGeom prst="rect">
            <a:avLst/>
          </a:prstGeom>
        </p:spPr>
      </p:pic>
      <p:sp>
        <p:nvSpPr>
          <p:cNvPr id="5" name="Rectangle 4"/>
          <p:cNvSpPr/>
          <p:nvPr/>
        </p:nvSpPr>
        <p:spPr>
          <a:xfrm>
            <a:off x="4564151" y="36639"/>
            <a:ext cx="4572000" cy="954107"/>
          </a:xfrm>
          <a:prstGeom prst="rect">
            <a:avLst/>
          </a:prstGeom>
        </p:spPr>
        <p:txBody>
          <a:bodyPr>
            <a:spAutoFit/>
          </a:bodyPr>
          <a:lstStyle/>
          <a:p>
            <a:pPr algn="just">
              <a:spcAft>
                <a:spcPts val="0"/>
              </a:spcAft>
              <a:tabLst>
                <a:tab pos="283210" algn="l"/>
              </a:tabLst>
            </a:pPr>
            <a:r>
              <a:rPr lang="en-US" sz="2800" b="1" smtClean="0">
                <a:latin typeface="Times New Roman"/>
                <a:ea typeface="Times New Roman"/>
              </a:rPr>
              <a:t>Đọc </a:t>
            </a:r>
            <a:r>
              <a:rPr lang="en-US" sz="2800" b="1">
                <a:latin typeface="Times New Roman"/>
                <a:ea typeface="Times New Roman"/>
              </a:rPr>
              <a:t>tên các nốt nhạc và thực hiện theo kí hiệu bàn tay.</a:t>
            </a:r>
            <a:endParaRPr lang="en-US" sz="2800">
              <a:effectLst/>
              <a:latin typeface="Times New Roman"/>
              <a:ea typeface="Calibri"/>
            </a:endParaRPr>
          </a:p>
        </p:txBody>
      </p:sp>
      <p:sp>
        <p:nvSpPr>
          <p:cNvPr id="6" name="Rectangle 5"/>
          <p:cNvSpPr/>
          <p:nvPr/>
        </p:nvSpPr>
        <p:spPr>
          <a:xfrm>
            <a:off x="-7849" y="0"/>
            <a:ext cx="4572000" cy="954107"/>
          </a:xfrm>
          <a:prstGeom prst="rect">
            <a:avLst/>
          </a:prstGeom>
        </p:spPr>
        <p:txBody>
          <a:bodyPr>
            <a:spAutoFit/>
          </a:bodyPr>
          <a:lstStyle/>
          <a:p>
            <a:pPr lvl="0" algn="just"/>
            <a:r>
              <a:rPr lang="en-US" sz="2800" b="1">
                <a:solidFill>
                  <a:srgbClr val="FC330E"/>
                </a:solidFill>
                <a:latin typeface="Times New Roman"/>
                <a:ea typeface="Arial"/>
              </a:rPr>
              <a:t>VẬN DỤNG – SÁNG TẠO</a:t>
            </a:r>
            <a:endParaRPr lang="en-US" sz="2800">
              <a:solidFill>
                <a:prstClr val="black"/>
              </a:solidFill>
              <a:latin typeface="Times New Roman"/>
              <a:ea typeface="Calibri"/>
            </a:endParaRPr>
          </a:p>
          <a:p>
            <a:pPr lvl="0" algn="just"/>
            <a:r>
              <a:rPr lang="en-US" sz="2800" b="1">
                <a:solidFill>
                  <a:prstClr val="black"/>
                </a:solidFill>
                <a:latin typeface="Times New Roman"/>
                <a:ea typeface="Arial"/>
              </a:rPr>
              <a:t>3. Vận dụng – Sáng tạo</a:t>
            </a:r>
            <a:endParaRPr lang="en-US" sz="2800">
              <a:solidFill>
                <a:prstClr val="black"/>
              </a:solidFill>
              <a:latin typeface="Times New Roman"/>
              <a:ea typeface="Calibri"/>
            </a:endParaRPr>
          </a:p>
        </p:txBody>
      </p:sp>
      <p:sp>
        <p:nvSpPr>
          <p:cNvPr id="7" name="Rectangle 6"/>
          <p:cNvSpPr/>
          <p:nvPr/>
        </p:nvSpPr>
        <p:spPr>
          <a:xfrm>
            <a:off x="21168" y="880419"/>
            <a:ext cx="6574236" cy="905056"/>
          </a:xfrm>
          <a:prstGeom prst="rect">
            <a:avLst/>
          </a:prstGeom>
        </p:spPr>
        <p:txBody>
          <a:bodyPr wrap="none">
            <a:spAutoFit/>
          </a:bodyPr>
          <a:lstStyle/>
          <a:p>
            <a:pPr algn="just">
              <a:lnSpc>
                <a:spcPct val="150000"/>
              </a:lnSpc>
              <a:spcAft>
                <a:spcPts val="0"/>
              </a:spcAft>
            </a:pPr>
            <a:r>
              <a:rPr lang="en-US" sz="4000">
                <a:latin typeface="Times New Roman"/>
                <a:ea typeface="Times New Roman"/>
              </a:rPr>
              <a:t>HS thực </a:t>
            </a:r>
            <a:r>
              <a:rPr lang="en-US" sz="4000" smtClean="0">
                <a:latin typeface="Times New Roman"/>
                <a:ea typeface="Times New Roman"/>
              </a:rPr>
              <a:t>hiện thê tay </a:t>
            </a:r>
            <a:r>
              <a:rPr lang="en-US" sz="4000">
                <a:latin typeface="Times New Roman"/>
                <a:ea typeface="Times New Roman"/>
              </a:rPr>
              <a:t>theo hình.</a:t>
            </a:r>
            <a:endParaRPr lang="en-US" sz="4000">
              <a:effectLst/>
              <a:latin typeface="Times New Roman"/>
              <a:ea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165" y="6569078"/>
            <a:ext cx="306288" cy="245554"/>
          </a:xfrm>
          <a:prstGeom prst="rect">
            <a:avLst/>
          </a:prstGeom>
        </p:spPr>
      </p:pic>
    </p:spTree>
    <p:extLst>
      <p:ext uri="{BB962C8B-B14F-4D97-AF65-F5344CB8AC3E}">
        <p14:creationId xmlns:p14="http://schemas.microsoft.com/office/powerpoint/2010/main" val="210865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1" y="1140412"/>
            <a:ext cx="9122831" cy="5733256"/>
          </a:xfrm>
          <a:prstGeom prst="rect">
            <a:avLst/>
          </a:prstGeom>
        </p:spPr>
      </p:pic>
      <p:sp>
        <p:nvSpPr>
          <p:cNvPr id="2" name="Rectangle 1"/>
          <p:cNvSpPr/>
          <p:nvPr/>
        </p:nvSpPr>
        <p:spPr>
          <a:xfrm>
            <a:off x="78609" y="548680"/>
            <a:ext cx="7740352" cy="830997"/>
          </a:xfrm>
          <a:prstGeom prst="rect">
            <a:avLst/>
          </a:prstGeom>
        </p:spPr>
        <p:txBody>
          <a:bodyPr wrap="square">
            <a:spAutoFit/>
          </a:bodyPr>
          <a:lstStyle/>
          <a:p>
            <a:pPr algn="just">
              <a:spcAft>
                <a:spcPts val="0"/>
              </a:spcAft>
              <a:tabLst>
                <a:tab pos="283210" algn="l"/>
              </a:tabLst>
            </a:pPr>
            <a:r>
              <a:rPr lang="en-US" smtClean="0">
                <a:latin typeface="Times New Roman"/>
                <a:ea typeface="Times New Roman"/>
              </a:rPr>
              <a:t>-</a:t>
            </a:r>
            <a:r>
              <a:rPr lang="en-US" sz="2400">
                <a:latin typeface="Times New Roman"/>
                <a:ea typeface="Times New Roman"/>
              </a:rPr>
              <a:t>Cách chơi:</a:t>
            </a:r>
            <a:r>
              <a:rPr lang="en-US" sz="2400" b="1">
                <a:latin typeface="Times New Roman"/>
                <a:ea typeface="Times New Roman"/>
              </a:rPr>
              <a:t> </a:t>
            </a:r>
            <a:r>
              <a:rPr lang="en-US" sz="2400">
                <a:latin typeface="Times New Roman"/>
                <a:ea typeface="Times New Roman"/>
              </a:rPr>
              <a:t>GV chia </a:t>
            </a:r>
            <a:r>
              <a:rPr lang="en-US" sz="2400" smtClean="0">
                <a:latin typeface="Times New Roman"/>
                <a:ea typeface="Times New Roman"/>
              </a:rPr>
              <a:t>HS </a:t>
            </a:r>
            <a:r>
              <a:rPr lang="en-US" sz="2400">
                <a:latin typeface="Times New Roman"/>
                <a:ea typeface="Times New Roman"/>
              </a:rPr>
              <a:t>hai </a:t>
            </a:r>
            <a:r>
              <a:rPr lang="en-US" sz="2400" smtClean="0">
                <a:latin typeface="Times New Roman"/>
                <a:ea typeface="Times New Roman"/>
              </a:rPr>
              <a:t>nhóm: nhóm 1 </a:t>
            </a:r>
            <a:r>
              <a:rPr lang="en-US" sz="2400">
                <a:latin typeface="Times New Roman"/>
                <a:ea typeface="Times New Roman"/>
              </a:rPr>
              <a:t>tiến – </a:t>
            </a:r>
            <a:r>
              <a:rPr lang="en-US" sz="2400" smtClean="0">
                <a:latin typeface="Times New Roman"/>
                <a:ea typeface="Times New Roman"/>
              </a:rPr>
              <a:t>nhóm 2 lùi. Xếp </a:t>
            </a:r>
            <a:r>
              <a:rPr lang="en-US" sz="2400">
                <a:latin typeface="Times New Roman"/>
                <a:ea typeface="Times New Roman"/>
              </a:rPr>
              <a:t>thành hai hàng dọc mỗi hàng 6 bạn.</a:t>
            </a:r>
            <a:endParaRPr lang="en-US" sz="2400">
              <a:effectLst/>
              <a:latin typeface="Times New Roman"/>
              <a:ea typeface="Calibri"/>
            </a:endParaRPr>
          </a:p>
        </p:txBody>
      </p:sp>
      <p:sp>
        <p:nvSpPr>
          <p:cNvPr id="3" name="Rectangle 2"/>
          <p:cNvSpPr/>
          <p:nvPr/>
        </p:nvSpPr>
        <p:spPr>
          <a:xfrm>
            <a:off x="1418573" y="-257294"/>
            <a:ext cx="5060424" cy="823752"/>
          </a:xfrm>
          <a:prstGeom prst="rect">
            <a:avLst/>
          </a:prstGeom>
        </p:spPr>
        <p:txBody>
          <a:bodyPr wrap="none">
            <a:spAutoFit/>
          </a:bodyPr>
          <a:lstStyle/>
          <a:p>
            <a:pPr algn="just">
              <a:lnSpc>
                <a:spcPct val="150000"/>
              </a:lnSpc>
              <a:spcAft>
                <a:spcPts val="0"/>
              </a:spcAft>
              <a:tabLst>
                <a:tab pos="283210" algn="l"/>
              </a:tabLst>
            </a:pPr>
            <a:r>
              <a:rPr lang="en-US" sz="3600" b="1">
                <a:latin typeface="Times New Roman"/>
                <a:ea typeface="Times New Roman"/>
              </a:rPr>
              <a:t>Trò chơi: </a:t>
            </a:r>
            <a:r>
              <a:rPr lang="en-US" sz="3600" b="1" i="1">
                <a:latin typeface="Times New Roman"/>
                <a:ea typeface="Times New Roman"/>
              </a:rPr>
              <a:t>Tôi tiến bạn lùi</a:t>
            </a:r>
            <a:endParaRPr lang="en-US" sz="3600">
              <a:latin typeface="Times New Roman"/>
              <a:ea typeface="Calibri"/>
            </a:endParaRPr>
          </a:p>
        </p:txBody>
      </p:sp>
      <p:sp>
        <p:nvSpPr>
          <p:cNvPr id="10" name="Notched Right Arrow 9"/>
          <p:cNvSpPr/>
          <p:nvPr/>
        </p:nvSpPr>
        <p:spPr>
          <a:xfrm rot="20276199">
            <a:off x="-60454" y="1971467"/>
            <a:ext cx="7129513" cy="1645850"/>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lvl="0" algn="just">
              <a:tabLst>
                <a:tab pos="359410" algn="l"/>
              </a:tabLst>
            </a:pPr>
            <a:r>
              <a:rPr lang="en-US">
                <a:solidFill>
                  <a:srgbClr val="002060"/>
                </a:solidFill>
                <a:latin typeface="Times New Roman"/>
                <a:ea typeface="Times New Roman"/>
              </a:rPr>
              <a:t>+Nhóm 1</a:t>
            </a:r>
            <a:r>
              <a:rPr lang="en-US">
                <a:solidFill>
                  <a:srgbClr val="FF0000"/>
                </a:solidFill>
                <a:latin typeface="Times New Roman"/>
                <a:ea typeface="Times New Roman"/>
              </a:rPr>
              <a:t>:HS đọc tên sáu nốt nhạc từ thấp đến cao và bước lên một bước </a:t>
            </a:r>
            <a:r>
              <a:rPr lang="en-US" smtClean="0">
                <a:solidFill>
                  <a:srgbClr val="FF0000"/>
                </a:solidFill>
                <a:latin typeface="Times New Roman"/>
                <a:ea typeface="Times New Roman"/>
              </a:rPr>
              <a:t>và </a:t>
            </a:r>
            <a:r>
              <a:rPr lang="en-US">
                <a:solidFill>
                  <a:srgbClr val="FF0000"/>
                </a:solidFill>
                <a:latin typeface="Times New Roman"/>
                <a:ea typeface="Times New Roman"/>
              </a:rPr>
              <a:t>kết hợp với kí hiệu bàn tay.</a:t>
            </a:r>
            <a:endParaRPr lang="en-US">
              <a:solidFill>
                <a:srgbClr val="FF0000"/>
              </a:solidFill>
              <a:latin typeface="Times New Roman"/>
              <a:ea typeface="Calibri"/>
            </a:endParaRPr>
          </a:p>
        </p:txBody>
      </p:sp>
      <p:sp>
        <p:nvSpPr>
          <p:cNvPr id="11" name="Notched Right Arrow 10"/>
          <p:cNvSpPr/>
          <p:nvPr/>
        </p:nvSpPr>
        <p:spPr>
          <a:xfrm rot="19978403" flipH="1">
            <a:off x="3244888" y="4292299"/>
            <a:ext cx="6096835" cy="1645850"/>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lvl="0" algn="just">
              <a:lnSpc>
                <a:spcPct val="150000"/>
              </a:lnSpc>
              <a:tabLst>
                <a:tab pos="359410" algn="l"/>
              </a:tabLst>
            </a:pPr>
            <a:r>
              <a:rPr lang="en-US">
                <a:solidFill>
                  <a:srgbClr val="002060"/>
                </a:solidFill>
                <a:latin typeface="Times New Roman"/>
                <a:ea typeface="Times New Roman"/>
              </a:rPr>
              <a:t>Nhóm 2 </a:t>
            </a:r>
            <a:r>
              <a:rPr lang="en-US" smtClean="0">
                <a:solidFill>
                  <a:srgbClr val="0070C0"/>
                </a:solidFill>
                <a:latin typeface="Times New Roman"/>
                <a:ea typeface="Times New Roman"/>
              </a:rPr>
              <a:t>HS </a:t>
            </a:r>
            <a:r>
              <a:rPr lang="en-US">
                <a:solidFill>
                  <a:srgbClr val="0070C0"/>
                </a:solidFill>
                <a:latin typeface="Times New Roman"/>
                <a:ea typeface="Times New Roman"/>
              </a:rPr>
              <a:t>đọc tên sáu nốt nhạc từ cao xuống thấp kết hợp thực hiện kí hiệu bàn tay và lùi xuống</a:t>
            </a:r>
            <a:r>
              <a:rPr lang="en-US">
                <a:latin typeface="Times New Roman"/>
                <a:ea typeface="Times New Roman"/>
              </a:rPr>
              <a:t> </a:t>
            </a:r>
            <a:endParaRPr lang="en-US">
              <a:solidFill>
                <a:srgbClr val="FF0000"/>
              </a:solidFill>
              <a:latin typeface="Times New Roman"/>
              <a:ea typeface="Calibri"/>
            </a:endParaRPr>
          </a:p>
        </p:txBody>
      </p:sp>
    </p:spTree>
    <p:extLst>
      <p:ext uri="{BB962C8B-B14F-4D97-AF65-F5344CB8AC3E}">
        <p14:creationId xmlns:p14="http://schemas.microsoft.com/office/powerpoint/2010/main" val="397045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4437112"/>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1806">
            <a:off x="7265097" y="828780"/>
            <a:ext cx="475680" cy="381357"/>
          </a:xfrm>
          <a:prstGeom prst="rect">
            <a:avLst/>
          </a:prstGeom>
        </p:spPr>
      </p:pic>
    </p:spTree>
    <p:extLst>
      <p:ext uri="{BB962C8B-B14F-4D97-AF65-F5344CB8AC3E}">
        <p14:creationId xmlns:p14="http://schemas.microsoft.com/office/powerpoint/2010/main" val="372840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8" y="-169500"/>
            <a:ext cx="1148327" cy="1148327"/>
          </a:xfrm>
          <a:prstGeom prst="rect">
            <a:avLst/>
          </a:prstGeom>
        </p:spPr>
      </p:pic>
      <p:sp>
        <p:nvSpPr>
          <p:cNvPr id="5" name="TextBox 4"/>
          <p:cNvSpPr txBox="1"/>
          <p:nvPr/>
        </p:nvSpPr>
        <p:spPr>
          <a:xfrm>
            <a:off x="0" y="6546359"/>
            <a:ext cx="7092280" cy="369332"/>
          </a:xfrm>
          <a:prstGeom prst="rect">
            <a:avLst/>
          </a:prstGeom>
          <a:noFill/>
        </p:spPr>
        <p:txBody>
          <a:bodyPr wrap="square" rtlCol="0">
            <a:spAutoFit/>
          </a:bodyPr>
          <a:lstStyle/>
          <a:p>
            <a:r>
              <a:rPr lang="en-US" i="1">
                <a:solidFill>
                  <a:srgbClr val="FF0000"/>
                </a:solidFill>
              </a:rPr>
              <a:t>Bản quyền TT ÂN Phi Trường 0987508433 cấm chia sẻ dưới mọi hình thức</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752" y="2780928"/>
            <a:ext cx="308971" cy="247705"/>
          </a:xfrm>
          <a:prstGeom prst="rect">
            <a:avLst/>
          </a:prstGeom>
        </p:spPr>
      </p:pic>
    </p:spTree>
    <p:extLst>
      <p:ext uri="{BB962C8B-B14F-4D97-AF65-F5344CB8AC3E}">
        <p14:creationId xmlns:p14="http://schemas.microsoft.com/office/powerpoint/2010/main" val="3948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611330"/>
            <a:ext cx="2555776" cy="2246670"/>
          </a:xfrm>
          <a:prstGeom prst="rect">
            <a:avLst/>
          </a:prstGeom>
        </p:spPr>
      </p:pic>
      <p:sp>
        <p:nvSpPr>
          <p:cNvPr id="15" name="Rectangle 14"/>
          <p:cNvSpPr/>
          <p:nvPr/>
        </p:nvSpPr>
        <p:spPr>
          <a:xfrm>
            <a:off x="959787" y="-19055"/>
            <a:ext cx="2327881" cy="661207"/>
          </a:xfrm>
          <a:prstGeom prst="rect">
            <a:avLst/>
          </a:prstGeom>
        </p:spPr>
        <p:txBody>
          <a:bodyPr wrap="none">
            <a:spAutoFit/>
          </a:bodyPr>
          <a:lstStyle/>
          <a:p>
            <a:pPr lvl="0" algn="just">
              <a:lnSpc>
                <a:spcPct val="150000"/>
              </a:lnSpc>
            </a:pPr>
            <a:r>
              <a:rPr lang="en-US" sz="2800" b="1">
                <a:solidFill>
                  <a:srgbClr val="FF0000"/>
                </a:solidFill>
                <a:latin typeface="Times New Roman"/>
                <a:ea typeface="Calibri"/>
              </a:rPr>
              <a:t>KHỞI ĐỘNG</a:t>
            </a:r>
            <a:endParaRPr lang="en-US" sz="2800">
              <a:solidFill>
                <a:prstClr val="black"/>
              </a:solidFill>
              <a:latin typeface="Times New Roman"/>
              <a:ea typeface="Calibri"/>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2" name="Rectangle 1"/>
          <p:cNvSpPr/>
          <p:nvPr/>
        </p:nvSpPr>
        <p:spPr>
          <a:xfrm>
            <a:off x="1583935" y="836712"/>
            <a:ext cx="7524328" cy="3416320"/>
          </a:xfrm>
          <a:prstGeom prst="rect">
            <a:avLst/>
          </a:prstGeom>
        </p:spPr>
        <p:txBody>
          <a:bodyPr wrap="square">
            <a:spAutoFit/>
          </a:bodyPr>
          <a:lstStyle/>
          <a:p>
            <a:pPr algn="just">
              <a:spcAft>
                <a:spcPts val="0"/>
              </a:spcAft>
              <a:tabLst>
                <a:tab pos="350520" algn="l"/>
              </a:tabLst>
            </a:pPr>
            <a:r>
              <a:rPr lang="en-US" sz="2400" smtClean="0">
                <a:latin typeface="Times New Roman"/>
                <a:ea typeface="Times New Roman"/>
              </a:rPr>
              <a:t>–GV </a:t>
            </a:r>
            <a:r>
              <a:rPr lang="en-US" sz="2400">
                <a:latin typeface="Times New Roman"/>
                <a:ea typeface="Times New Roman"/>
              </a:rPr>
              <a:t>quy định sáu nốt nhạc tương ứng với các số 1, 2, 3, 4, 5, 6 và các số tương ứng với số lần vỗ tay. </a:t>
            </a:r>
            <a:endParaRPr lang="en-US" sz="2400" smtClean="0">
              <a:latin typeface="Times New Roman"/>
              <a:ea typeface="Times New Roman"/>
            </a:endParaRPr>
          </a:p>
          <a:p>
            <a:pPr algn="just">
              <a:spcAft>
                <a:spcPts val="0"/>
              </a:spcAft>
              <a:tabLst>
                <a:tab pos="350520" algn="l"/>
              </a:tabLst>
            </a:pPr>
            <a:r>
              <a:rPr lang="en-US" sz="2400" smtClean="0">
                <a:latin typeface="Times New Roman"/>
                <a:ea typeface="Times New Roman"/>
              </a:rPr>
              <a:t>VD </a:t>
            </a:r>
            <a:r>
              <a:rPr lang="en-US" sz="2400">
                <a:latin typeface="Times New Roman"/>
                <a:ea typeface="Times New Roman"/>
              </a:rPr>
              <a:t>đọc “Son”, HS vỗ tay năm </a:t>
            </a:r>
            <a:r>
              <a:rPr lang="en-US" sz="2400" smtClean="0">
                <a:latin typeface="Times New Roman"/>
                <a:ea typeface="Times New Roman"/>
              </a:rPr>
              <a:t>lần, </a:t>
            </a:r>
            <a:r>
              <a:rPr lang="en-US" sz="2400">
                <a:latin typeface="Times New Roman"/>
                <a:ea typeface="Times New Roman"/>
              </a:rPr>
              <a:t>đọc “Đô”, HS vỗ tay một lần; đọc “La</a:t>
            </a:r>
            <a:r>
              <a:rPr lang="en-US" sz="2400" smtClean="0">
                <a:latin typeface="Times New Roman"/>
                <a:ea typeface="Times New Roman"/>
              </a:rPr>
              <a:t>” </a:t>
            </a:r>
            <a:r>
              <a:rPr lang="en-US" sz="2400">
                <a:latin typeface="Times New Roman"/>
                <a:ea typeface="Times New Roman"/>
              </a:rPr>
              <a:t>HS vỗ tay sáu lần</a:t>
            </a:r>
            <a:r>
              <a:rPr lang="en-US" sz="2400" smtClean="0">
                <a:latin typeface="Times New Roman"/>
                <a:ea typeface="Times New Roman"/>
              </a:rPr>
              <a:t>.</a:t>
            </a:r>
          </a:p>
          <a:p>
            <a:pPr algn="just">
              <a:spcAft>
                <a:spcPts val="0"/>
              </a:spcAft>
              <a:tabLst>
                <a:tab pos="350520" algn="l"/>
              </a:tabLst>
            </a:pPr>
            <a:r>
              <a:rPr lang="en-US" sz="2400" smtClean="0">
                <a:effectLst/>
                <a:latin typeface="Times New Roman"/>
                <a:ea typeface="Calibri"/>
              </a:rPr>
              <a:t>-Chơi 3 lần:</a:t>
            </a:r>
          </a:p>
          <a:p>
            <a:pPr algn="just">
              <a:spcAft>
                <a:spcPts val="0"/>
              </a:spcAft>
              <a:tabLst>
                <a:tab pos="308610" algn="l"/>
              </a:tabLst>
            </a:pPr>
            <a:r>
              <a:rPr lang="fr-FR" sz="2400">
                <a:latin typeface="Times New Roman"/>
                <a:ea typeface="Times New Roman"/>
              </a:rPr>
              <a:t>Lần 1: GV đọc tên nốt, cả lớp vỗ tay.</a:t>
            </a:r>
            <a:endParaRPr lang="en-US" sz="2400">
              <a:latin typeface="Times New Roman"/>
              <a:ea typeface="Calibri"/>
            </a:endParaRPr>
          </a:p>
          <a:p>
            <a:pPr algn="just">
              <a:spcAft>
                <a:spcPts val="0"/>
              </a:spcAft>
              <a:tabLst>
                <a:tab pos="308610" algn="l"/>
              </a:tabLst>
            </a:pPr>
            <a:r>
              <a:rPr lang="fr-FR" sz="2400">
                <a:latin typeface="Times New Roman"/>
                <a:ea typeface="Times New Roman"/>
              </a:rPr>
              <a:t>Lần 2: GV đọc tên nốt, nhóm/ đôi bạn/ cá nhân vỗ tay.</a:t>
            </a:r>
            <a:endParaRPr lang="en-US" sz="2400">
              <a:latin typeface="Times New Roman"/>
              <a:ea typeface="Calibri"/>
            </a:endParaRPr>
          </a:p>
          <a:p>
            <a:pPr algn="just">
              <a:spcAft>
                <a:spcPts val="0"/>
              </a:spcAft>
              <a:tabLst>
                <a:tab pos="308610" algn="l"/>
              </a:tabLst>
            </a:pPr>
            <a:r>
              <a:rPr lang="fr-FR" sz="2400">
                <a:latin typeface="Times New Roman"/>
                <a:ea typeface="Times New Roman"/>
              </a:rPr>
              <a:t>Lần 3: HS đọc tên nốt, nhóm/ đôi bạn/ cá nhân vỗ tay.</a:t>
            </a:r>
            <a:endParaRPr lang="en-US" sz="2400">
              <a:latin typeface="Times New Roman"/>
              <a:ea typeface="Calibri"/>
            </a:endParaRPr>
          </a:p>
          <a:p>
            <a:pPr algn="just">
              <a:spcAft>
                <a:spcPts val="0"/>
              </a:spcAft>
              <a:tabLst>
                <a:tab pos="350520" algn="l"/>
              </a:tabLst>
            </a:pPr>
            <a:endParaRPr lang="en-US" sz="2400">
              <a:effectLst/>
              <a:latin typeface="Times New Roman"/>
              <a:ea typeface="Calibri"/>
            </a:endParaRPr>
          </a:p>
        </p:txBody>
      </p:sp>
      <p:sp>
        <p:nvSpPr>
          <p:cNvPr id="3" name="Rectangle 2"/>
          <p:cNvSpPr/>
          <p:nvPr/>
        </p:nvSpPr>
        <p:spPr>
          <a:xfrm>
            <a:off x="4848657" y="-7622"/>
            <a:ext cx="4295343" cy="738664"/>
          </a:xfrm>
          <a:prstGeom prst="rect">
            <a:avLst/>
          </a:prstGeom>
        </p:spPr>
        <p:txBody>
          <a:bodyPr wrap="none">
            <a:spAutoFit/>
          </a:bodyPr>
          <a:lstStyle/>
          <a:p>
            <a:pPr lvl="0" algn="just">
              <a:lnSpc>
                <a:spcPct val="150000"/>
              </a:lnSpc>
              <a:tabLst>
                <a:tab pos="92710" algn="l"/>
              </a:tabLst>
            </a:pPr>
            <a:r>
              <a:rPr lang="en-US" sz="2800" b="1">
                <a:solidFill>
                  <a:prstClr val="black"/>
                </a:solidFill>
                <a:latin typeface="Times New Roman"/>
                <a:ea typeface="Times New Roman"/>
              </a:rPr>
              <a:t>Trò chơi: </a:t>
            </a:r>
            <a:r>
              <a:rPr lang="en-US" sz="2800" b="1" i="1">
                <a:solidFill>
                  <a:prstClr val="black"/>
                </a:solidFill>
                <a:latin typeface="Times New Roman"/>
                <a:ea typeface="Times New Roman"/>
              </a:rPr>
              <a:t>Mình cùng vỗ tay</a:t>
            </a:r>
            <a:endParaRPr lang="en-US" sz="2800">
              <a:solidFill>
                <a:prstClr val="black"/>
              </a:solidFill>
              <a:latin typeface="Times New Roman"/>
              <a:ea typeface="Calibri"/>
            </a:endParaRPr>
          </a:p>
        </p:txBody>
      </p:sp>
      <p:pic>
        <p:nvPicPr>
          <p:cNvPr id="2050" name="Picture 2" descr="2021-06-12_2139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4253031"/>
            <a:ext cx="4548091" cy="260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66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55892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380" y="2492896"/>
            <a:ext cx="2178000" cy="1076093"/>
          </a:xfrm>
          <a:prstGeom prst="rect">
            <a:avLst/>
          </a:prstGeom>
        </p:spPr>
      </p:pic>
      <p:sp>
        <p:nvSpPr>
          <p:cNvPr id="6" name="TextBox 5"/>
          <p:cNvSpPr txBox="1"/>
          <p:nvPr/>
        </p:nvSpPr>
        <p:spPr>
          <a:xfrm>
            <a:off x="683567" y="-26103"/>
            <a:ext cx="8208913" cy="2800224"/>
          </a:xfrm>
          <a:prstGeom prst="rect">
            <a:avLst/>
          </a:prstGeom>
          <a:noFill/>
        </p:spPr>
        <p:txBody>
          <a:bodyPr wrap="square" rtlCol="0">
            <a:prstTxWarp prst="textArchUpPour">
              <a:avLst/>
            </a:prstTxWarp>
            <a:spAutoFit/>
          </a:bodyPr>
          <a:lstStyle/>
          <a:p>
            <a:r>
              <a:rPr lang="en-US" sz="3600" b="1" smtClean="0">
                <a:solidFill>
                  <a:srgbClr val="002060"/>
                </a:solidFill>
              </a:rPr>
              <a:t>ÂM NHẠC LỚP 2</a:t>
            </a:r>
            <a:endParaRPr lang="en-US" sz="3600" b="1">
              <a:solidFill>
                <a:srgbClr val="002060"/>
              </a:solidFill>
            </a:endParaRPr>
          </a:p>
        </p:txBody>
      </p:sp>
      <p:sp>
        <p:nvSpPr>
          <p:cNvPr id="7" name="Rectangle 6"/>
          <p:cNvSpPr/>
          <p:nvPr/>
        </p:nvSpPr>
        <p:spPr>
          <a:xfrm>
            <a:off x="3951608" y="764704"/>
            <a:ext cx="1672830" cy="742511"/>
          </a:xfrm>
          <a:prstGeom prst="rect">
            <a:avLst/>
          </a:prstGeom>
        </p:spPr>
        <p:txBody>
          <a:bodyPr wrap="none">
            <a:spAutoFit/>
          </a:bodyPr>
          <a:lstStyle/>
          <a:p>
            <a:pPr lvl="0" algn="ctr">
              <a:lnSpc>
                <a:spcPct val="150000"/>
              </a:lnSpc>
            </a:pPr>
            <a:r>
              <a:rPr lang="en-AU" sz="3200" b="1" dirty="0">
                <a:solidFill>
                  <a:srgbClr val="FF0000"/>
                </a:solidFill>
                <a:latin typeface="Times New Roman"/>
                <a:ea typeface="Times New Roman"/>
              </a:rPr>
              <a:t>TIẾT </a:t>
            </a:r>
            <a:r>
              <a:rPr lang="en-AU" sz="3200" b="1" dirty="0" smtClean="0">
                <a:solidFill>
                  <a:srgbClr val="FF0000"/>
                </a:solidFill>
                <a:latin typeface="Times New Roman"/>
                <a:ea typeface="Times New Roman"/>
              </a:rPr>
              <a:t>21</a:t>
            </a:r>
            <a:endParaRPr lang="en-AU" sz="3200" b="1" dirty="0">
              <a:solidFill>
                <a:srgbClr val="FF0000"/>
              </a:solidFill>
              <a:latin typeface="Times New Roman"/>
              <a:ea typeface="Times New Roman"/>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66" y="-3728"/>
            <a:ext cx="1008113" cy="930475"/>
          </a:xfrm>
          <a:prstGeom prst="rect">
            <a:avLst/>
          </a:prstGeom>
        </p:spPr>
      </p:pic>
      <p:sp>
        <p:nvSpPr>
          <p:cNvPr id="9" name="Rectangle 8"/>
          <p:cNvSpPr/>
          <p:nvPr/>
        </p:nvSpPr>
        <p:spPr>
          <a:xfrm>
            <a:off x="2289270" y="2492896"/>
            <a:ext cx="4572000" cy="458074"/>
          </a:xfrm>
          <a:prstGeom prst="rect">
            <a:avLst/>
          </a:prstGeom>
        </p:spPr>
        <p:txBody>
          <a:bodyPr>
            <a:spAutoFit/>
          </a:bodyPr>
          <a:lstStyle/>
          <a:p>
            <a:pPr marL="1083310" algn="just">
              <a:lnSpc>
                <a:spcPct val="150000"/>
              </a:lnSpc>
              <a:spcAft>
                <a:spcPts val="0"/>
              </a:spcAft>
              <a:tabLst>
                <a:tab pos="1070610" algn="l"/>
              </a:tabLst>
            </a:pPr>
            <a:r>
              <a:rPr lang="en-US" b="1" smtClean="0">
                <a:solidFill>
                  <a:srgbClr val="FC190F"/>
                </a:solidFill>
                <a:latin typeface="Times New Roman"/>
                <a:ea typeface="Arial"/>
              </a:rPr>
              <a:t>*</a:t>
            </a:r>
            <a:r>
              <a:rPr lang="en-US" b="1">
                <a:solidFill>
                  <a:srgbClr val="FC190F"/>
                </a:solidFill>
                <a:latin typeface="Times New Roman"/>
                <a:ea typeface="Arial"/>
              </a:rPr>
              <a:t>VẬN DỤNG - SÁNG TẠO</a:t>
            </a:r>
            <a:endParaRPr lang="en-US">
              <a:effectLst/>
              <a:latin typeface="Times New Roman"/>
              <a:ea typeface="Calibri"/>
            </a:endParaRPr>
          </a:p>
        </p:txBody>
      </p:sp>
      <p:sp>
        <p:nvSpPr>
          <p:cNvPr id="10" name="Rectangle 9"/>
          <p:cNvSpPr/>
          <p:nvPr/>
        </p:nvSpPr>
        <p:spPr>
          <a:xfrm>
            <a:off x="3047803" y="1504822"/>
            <a:ext cx="3480440" cy="507831"/>
          </a:xfrm>
          <a:prstGeom prst="rect">
            <a:avLst/>
          </a:prstGeom>
        </p:spPr>
        <p:txBody>
          <a:bodyPr wrap="none">
            <a:spAutoFit/>
          </a:bodyPr>
          <a:lstStyle/>
          <a:p>
            <a:pPr marL="342900" marR="63500" lvl="0" indent="-342900" algn="just">
              <a:lnSpc>
                <a:spcPct val="150000"/>
              </a:lnSpc>
              <a:spcAft>
                <a:spcPts val="0"/>
              </a:spcAft>
              <a:buFont typeface="Arial"/>
              <a:buChar char=""/>
              <a:tabLst>
                <a:tab pos="228600" algn="l"/>
                <a:tab pos="1071245" algn="l"/>
              </a:tabLst>
            </a:pPr>
            <a:r>
              <a:rPr lang="en-US" b="1">
                <a:solidFill>
                  <a:srgbClr val="FC190F"/>
                </a:solidFill>
                <a:latin typeface="Times New Roman"/>
                <a:ea typeface="Arial"/>
              </a:rPr>
              <a:t>* ÔN ĐỌC NHẠC: </a:t>
            </a:r>
            <a:r>
              <a:rPr lang="en-US" b="1" i="1">
                <a:solidFill>
                  <a:srgbClr val="FC190F"/>
                </a:solidFill>
                <a:latin typeface="Times New Roman"/>
                <a:ea typeface="Arial"/>
              </a:rPr>
              <a:t>BÀI SỐ 3</a:t>
            </a:r>
            <a:endParaRPr lang="en-US">
              <a:latin typeface="Times New Roman"/>
              <a:ea typeface="Calibri"/>
            </a:endParaRPr>
          </a:p>
        </p:txBody>
      </p:sp>
      <p:sp>
        <p:nvSpPr>
          <p:cNvPr id="11" name="Rectangle 10"/>
          <p:cNvSpPr/>
          <p:nvPr/>
        </p:nvSpPr>
        <p:spPr>
          <a:xfrm>
            <a:off x="578022" y="2005795"/>
            <a:ext cx="8856984" cy="461665"/>
          </a:xfrm>
          <a:prstGeom prst="rect">
            <a:avLst/>
          </a:prstGeom>
        </p:spPr>
        <p:txBody>
          <a:bodyPr wrap="square">
            <a:spAutoFit/>
          </a:bodyPr>
          <a:lstStyle/>
          <a:p>
            <a:pPr marL="342900" marR="63500" lvl="0" indent="-342900" algn="just">
              <a:lnSpc>
                <a:spcPct val="150000"/>
              </a:lnSpc>
              <a:buFont typeface="Arial"/>
              <a:buChar char=""/>
              <a:tabLst>
                <a:tab pos="228600" algn="l"/>
                <a:tab pos="1071245" algn="l"/>
              </a:tabLst>
            </a:pPr>
            <a:r>
              <a:rPr lang="en-US" sz="1600" b="1">
                <a:solidFill>
                  <a:srgbClr val="FC190F"/>
                </a:solidFill>
                <a:latin typeface="Times New Roman"/>
                <a:ea typeface="Arial"/>
              </a:rPr>
              <a:t>* THƯỜNG THỨC ÂM NHẠC: </a:t>
            </a:r>
            <a:r>
              <a:rPr lang="en-US" sz="1600" b="1" i="1">
                <a:solidFill>
                  <a:srgbClr val="FC190F"/>
                </a:solidFill>
                <a:latin typeface="Times New Roman"/>
                <a:ea typeface="Arial"/>
              </a:rPr>
              <a:t>CÂU CHUYỆN VỀ BÀI HÁT</a:t>
            </a:r>
            <a:r>
              <a:rPr lang="en-US" sz="1600" b="1">
                <a:solidFill>
                  <a:srgbClr val="FC190F"/>
                </a:solidFill>
                <a:latin typeface="Times New Roman"/>
                <a:ea typeface="Arial"/>
              </a:rPr>
              <a:t> </a:t>
            </a:r>
            <a:r>
              <a:rPr lang="en-US" sz="1600" b="1" i="1">
                <a:solidFill>
                  <a:srgbClr val="FC190F"/>
                </a:solidFill>
                <a:latin typeface="Times New Roman"/>
                <a:ea typeface="Arial"/>
              </a:rPr>
              <a:t>CHÚ VOI CON Ở BẢN ĐÔN</a:t>
            </a:r>
            <a:endParaRPr lang="en-US" sz="1600">
              <a:solidFill>
                <a:prstClr val="black"/>
              </a:solidFill>
              <a:latin typeface="Times New Roman"/>
              <a:ea typeface="Calibri"/>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1515" y="5373216"/>
            <a:ext cx="306288" cy="245554"/>
          </a:xfrm>
          <a:prstGeom prst="rect">
            <a:avLst/>
          </a:prstGeom>
        </p:spPr>
      </p:pic>
    </p:spTree>
    <p:extLst>
      <p:ext uri="{BB962C8B-B14F-4D97-AF65-F5344CB8AC3E}">
        <p14:creationId xmlns:p14="http://schemas.microsoft.com/office/powerpoint/2010/main" val="843633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67744" y="1772816"/>
            <a:ext cx="5724128" cy="1323439"/>
          </a:xfrm>
          <a:prstGeom prst="rect">
            <a:avLst/>
          </a:prstGeom>
        </p:spPr>
        <p:txBody>
          <a:bodyPr wrap="square">
            <a:spAutoFit/>
          </a:bodyPr>
          <a:lstStyle/>
          <a:p>
            <a:pPr algn="just"/>
            <a:r>
              <a:rPr lang="en-US" sz="4000" smtClean="0">
                <a:solidFill>
                  <a:srgbClr val="FF0000"/>
                </a:solidFill>
                <a:latin typeface="Times New Roman"/>
                <a:ea typeface="Calibri"/>
              </a:rPr>
              <a:t>Ôn đọc lại cao </a:t>
            </a:r>
            <a:r>
              <a:rPr lang="en-US" sz="4000">
                <a:solidFill>
                  <a:srgbClr val="FF0000"/>
                </a:solidFill>
                <a:latin typeface="Times New Roman"/>
                <a:ea typeface="Calibri"/>
              </a:rPr>
              <a:t>độ 6 nốt Đồ-rê-mi-pha-sol-la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3" name="Rectangle 2"/>
          <p:cNvSpPr/>
          <p:nvPr/>
        </p:nvSpPr>
        <p:spPr>
          <a:xfrm>
            <a:off x="2627784" y="-171400"/>
            <a:ext cx="4572000" cy="1133965"/>
          </a:xfrm>
          <a:prstGeom prst="rect">
            <a:avLst/>
          </a:prstGeom>
        </p:spPr>
        <p:txBody>
          <a:bodyPr>
            <a:spAutoFit/>
          </a:bodyPr>
          <a:lstStyle/>
          <a:p>
            <a:pPr algn="just">
              <a:lnSpc>
                <a:spcPct val="150000"/>
              </a:lnSpc>
              <a:spcAft>
                <a:spcPts val="0"/>
              </a:spcAft>
            </a:pPr>
            <a:r>
              <a:rPr lang="fr-FR" sz="2400" b="1">
                <a:solidFill>
                  <a:srgbClr val="FC330E"/>
                </a:solidFill>
                <a:latin typeface="Times New Roman"/>
                <a:ea typeface="Arial"/>
              </a:rPr>
              <a:t>THỰC HÀNH − LUYỆN TẬP</a:t>
            </a:r>
            <a:endParaRPr lang="en-US" sz="2400">
              <a:latin typeface="Times New Roman"/>
              <a:ea typeface="Calibri"/>
            </a:endParaRPr>
          </a:p>
          <a:p>
            <a:pPr algn="just">
              <a:lnSpc>
                <a:spcPct val="150000"/>
              </a:lnSpc>
              <a:spcAft>
                <a:spcPts val="0"/>
              </a:spcAft>
            </a:pPr>
            <a:r>
              <a:rPr lang="fr-FR" sz="2400" b="1">
                <a:latin typeface="Times New Roman"/>
                <a:ea typeface="Arial"/>
              </a:rPr>
              <a:t>1. Ôn đọc nhạc </a:t>
            </a:r>
            <a:r>
              <a:rPr lang="fr-FR" sz="2400" b="1" i="1">
                <a:latin typeface="Times New Roman"/>
                <a:ea typeface="Arial"/>
              </a:rPr>
              <a:t>Bài số 3</a:t>
            </a:r>
            <a:endParaRPr lang="en-US" sz="2400">
              <a:effectLst/>
              <a:latin typeface="Times New Roman"/>
              <a:ea typeface="Calibri"/>
            </a:endParaRPr>
          </a:p>
        </p:txBody>
      </p:sp>
    </p:spTree>
    <p:extLst>
      <p:ext uri="{BB962C8B-B14F-4D97-AF65-F5344CB8AC3E}">
        <p14:creationId xmlns:p14="http://schemas.microsoft.com/office/powerpoint/2010/main" val="420538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46809" y="0"/>
            <a:ext cx="8697191" cy="584775"/>
          </a:xfrm>
          <a:prstGeom prst="rect">
            <a:avLst/>
          </a:prstGeom>
        </p:spPr>
        <p:txBody>
          <a:bodyPr wrap="square">
            <a:spAutoFit/>
          </a:bodyPr>
          <a:lstStyle/>
          <a:p>
            <a:pPr algn="just"/>
            <a:r>
              <a:rPr lang="en-US">
                <a:solidFill>
                  <a:prstClr val="black"/>
                </a:solidFill>
                <a:latin typeface="Times New Roman"/>
                <a:ea typeface="Calibri"/>
              </a:rPr>
              <a:t> </a:t>
            </a:r>
            <a:r>
              <a:rPr lang="en-US" sz="3200" smtClean="0">
                <a:solidFill>
                  <a:srgbClr val="FF0000"/>
                </a:solidFill>
                <a:latin typeface="Times New Roman"/>
                <a:ea typeface="Calibri"/>
              </a:rPr>
              <a:t>Ôn lại </a:t>
            </a:r>
            <a:r>
              <a:rPr lang="en-US" sz="3200">
                <a:solidFill>
                  <a:srgbClr val="FF0000"/>
                </a:solidFill>
                <a:latin typeface="Times New Roman"/>
                <a:ea typeface="Calibri"/>
              </a:rPr>
              <a:t>thế </a:t>
            </a:r>
            <a:r>
              <a:rPr lang="en-US" sz="3200" smtClean="0">
                <a:solidFill>
                  <a:srgbClr val="FF0000"/>
                </a:solidFill>
                <a:latin typeface="Times New Roman"/>
                <a:ea typeface="Calibri"/>
              </a:rPr>
              <a:t>tay đô-rê-mi-pha-sol-la </a:t>
            </a:r>
            <a:r>
              <a:rPr lang="en-US" sz="3200">
                <a:solidFill>
                  <a:srgbClr val="FF0000"/>
                </a:solidFill>
                <a:latin typeface="Times New Roman"/>
                <a:ea typeface="Calibri"/>
              </a:rPr>
              <a:t>trên cao </a:t>
            </a:r>
            <a:r>
              <a:rPr lang="en-US" sz="3200" smtClean="0">
                <a:solidFill>
                  <a:srgbClr val="FF0000"/>
                </a:solidFill>
                <a:latin typeface="Times New Roman"/>
                <a:ea typeface="Calibri"/>
              </a:rPr>
              <a:t>độ </a:t>
            </a:r>
            <a:r>
              <a:rPr lang="en-US" sz="3200">
                <a:solidFill>
                  <a:srgbClr val="FF0000"/>
                </a:solidFill>
                <a:latin typeface="Times New Roman"/>
                <a:ea typeface="Calibri"/>
              </a:rPr>
              <a:t>6 nốt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584775"/>
            <a:ext cx="7308304" cy="4572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Tree>
    <p:extLst>
      <p:ext uri="{BB962C8B-B14F-4D97-AF65-F5344CB8AC3E}">
        <p14:creationId xmlns:p14="http://schemas.microsoft.com/office/powerpoint/2010/main" val="3156529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15616" y="10261"/>
            <a:ext cx="8640960" cy="461665"/>
          </a:xfrm>
          <a:prstGeom prst="rect">
            <a:avLst/>
          </a:prstGeom>
        </p:spPr>
        <p:txBody>
          <a:bodyPr wrap="square">
            <a:spAutoFit/>
          </a:bodyPr>
          <a:lstStyle/>
          <a:p>
            <a:pPr algn="just"/>
            <a:r>
              <a:rPr lang="en-US" sz="2400">
                <a:solidFill>
                  <a:srgbClr val="FF0000"/>
                </a:solidFill>
                <a:latin typeface="Times New Roman"/>
                <a:ea typeface="Calibri"/>
              </a:rPr>
              <a:t>- </a:t>
            </a:r>
            <a:r>
              <a:rPr lang="en-US" sz="2400" smtClean="0">
                <a:solidFill>
                  <a:srgbClr val="FF0000"/>
                </a:solidFill>
                <a:latin typeface="Times New Roman"/>
                <a:ea typeface="Calibri"/>
              </a:rPr>
              <a:t>Ôn đọc nhạc </a:t>
            </a:r>
            <a:r>
              <a:rPr lang="en-US" sz="2400">
                <a:solidFill>
                  <a:srgbClr val="FF0000"/>
                </a:solidFill>
                <a:latin typeface="Times New Roman"/>
                <a:ea typeface="Calibri"/>
              </a:rPr>
              <a:t>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388" y="692696"/>
            <a:ext cx="7797347" cy="4078034"/>
          </a:xfrm>
          <a:prstGeom prst="rect">
            <a:avLst/>
          </a:prstGeom>
        </p:spPr>
      </p:pic>
    </p:spTree>
    <p:extLst>
      <p:ext uri="{BB962C8B-B14F-4D97-AF65-F5344CB8AC3E}">
        <p14:creationId xmlns:p14="http://schemas.microsoft.com/office/powerpoint/2010/main" val="3628754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5576" y="-4696"/>
            <a:ext cx="8837712" cy="461665"/>
          </a:xfrm>
          <a:prstGeom prst="rect">
            <a:avLst/>
          </a:prstGeom>
          <a:noFill/>
        </p:spPr>
        <p:txBody>
          <a:bodyPr wrap="square" rtlCol="0">
            <a:spAutoFit/>
          </a:bodyPr>
          <a:lstStyle/>
          <a:p>
            <a:r>
              <a:rPr lang="en-US" sz="2400" i="1" smtClean="0">
                <a:solidFill>
                  <a:srgbClr val="FF0000"/>
                </a:solidFill>
              </a:rPr>
              <a:t>Ôn đọc nhạc gõ đệm theo </a:t>
            </a:r>
            <a:r>
              <a:rPr lang="en-US" sz="2400" i="1">
                <a:solidFill>
                  <a:srgbClr val="FF0000"/>
                </a:solidFill>
              </a:rPr>
              <a:t>phách với các hình </a:t>
            </a:r>
            <a:r>
              <a:rPr lang="en-US" sz="2400" i="1" smtClean="0">
                <a:solidFill>
                  <a:srgbClr val="FF0000"/>
                </a:solidFill>
              </a:rPr>
              <a:t>thức: Lớp tổ cá nhân</a:t>
            </a:r>
            <a:endParaRPr lang="en-US" sz="2400" i="1">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620688"/>
            <a:ext cx="8010128" cy="424847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1450" y="2429062"/>
            <a:ext cx="656850" cy="62065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4481" y="4138314"/>
            <a:ext cx="656850" cy="62065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4201672"/>
            <a:ext cx="656850" cy="6206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4593" y="4248500"/>
            <a:ext cx="656850" cy="62065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1450" y="4248501"/>
            <a:ext cx="656850" cy="6206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7150" y="4172626"/>
            <a:ext cx="656850" cy="62065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0210" y="4172627"/>
            <a:ext cx="656850" cy="62065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7150" y="2319951"/>
            <a:ext cx="656850" cy="62065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9475" y="2377092"/>
            <a:ext cx="656850" cy="62065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4138313"/>
            <a:ext cx="656850" cy="62065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4138314"/>
            <a:ext cx="656850" cy="62065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3422" y="2377092"/>
            <a:ext cx="656850" cy="62065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1054" y="2429063"/>
            <a:ext cx="656850" cy="62065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2429064"/>
            <a:ext cx="656850" cy="620659"/>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8036" y="2394393"/>
            <a:ext cx="656850" cy="62065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4407" y="2370490"/>
            <a:ext cx="656850" cy="620659"/>
          </a:xfrm>
          <a:prstGeom prst="rect">
            <a:avLst/>
          </a:prstGeom>
        </p:spPr>
      </p:pic>
    </p:spTree>
    <p:extLst>
      <p:ext uri="{BB962C8B-B14F-4D97-AF65-F5344CB8AC3E}">
        <p14:creationId xmlns:p14="http://schemas.microsoft.com/office/powerpoint/2010/main" val="33642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unnamed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8" y="1484784"/>
            <a:ext cx="4642226"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860327" y="1628800"/>
            <a:ext cx="4104161" cy="52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7504" y="0"/>
            <a:ext cx="8856984" cy="1133965"/>
          </a:xfrm>
          <a:prstGeom prst="rect">
            <a:avLst/>
          </a:prstGeom>
        </p:spPr>
        <p:txBody>
          <a:bodyPr wrap="square">
            <a:spAutoFit/>
          </a:bodyPr>
          <a:lstStyle/>
          <a:p>
            <a:pPr algn="just">
              <a:lnSpc>
                <a:spcPct val="150000"/>
              </a:lnSpc>
              <a:spcAft>
                <a:spcPts val="0"/>
              </a:spcAft>
            </a:pPr>
            <a:r>
              <a:rPr lang="en-US" sz="2400" smtClean="0">
                <a:latin typeface="Times New Roman"/>
                <a:ea typeface="Times New Roman"/>
              </a:rPr>
              <a:t>Xem </a:t>
            </a:r>
            <a:r>
              <a:rPr lang="en-US" sz="2400">
                <a:latin typeface="Times New Roman"/>
                <a:ea typeface="Times New Roman"/>
              </a:rPr>
              <a:t>hình ảnh về những chú voi con ở Bản Đôn </a:t>
            </a:r>
            <a:r>
              <a:rPr lang="en-US" sz="2400" smtClean="0">
                <a:latin typeface="Times New Roman"/>
                <a:ea typeface="Times New Roman"/>
              </a:rPr>
              <a:t>và nghe nhạc  </a:t>
            </a:r>
            <a:r>
              <a:rPr lang="en-US" sz="2400">
                <a:latin typeface="Times New Roman"/>
                <a:ea typeface="Times New Roman"/>
              </a:rPr>
              <a:t>bài hát </a:t>
            </a:r>
            <a:r>
              <a:rPr lang="en-US" sz="2400" i="1">
                <a:latin typeface="Times New Roman"/>
                <a:ea typeface="Times New Roman"/>
              </a:rPr>
              <a:t>Chú voi con ở Bản Đôn</a:t>
            </a:r>
            <a:r>
              <a:rPr lang="en-US" sz="2400">
                <a:latin typeface="Times New Roman"/>
                <a:ea typeface="Times New Roman"/>
              </a:rPr>
              <a:t> để dẫn dắt vào câu chuyện.</a:t>
            </a:r>
            <a:endParaRPr lang="en-US" sz="2400">
              <a:effectLst/>
              <a:latin typeface="Times New Roman"/>
              <a:ea typeface="Calibri"/>
            </a:endParaRPr>
          </a:p>
        </p:txBody>
      </p:sp>
    </p:spTree>
    <p:extLst>
      <p:ext uri="{BB962C8B-B14F-4D97-AF65-F5344CB8AC3E}">
        <p14:creationId xmlns:p14="http://schemas.microsoft.com/office/powerpoint/2010/main" val="2331031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87624" y="0"/>
            <a:ext cx="5472608" cy="1754326"/>
          </a:xfrm>
          <a:prstGeom prst="rect">
            <a:avLst/>
          </a:prstGeom>
        </p:spPr>
        <p:txBody>
          <a:bodyPr wrap="square">
            <a:spAutoFit/>
          </a:bodyPr>
          <a:lstStyle/>
          <a:p>
            <a:pPr algn="just">
              <a:lnSpc>
                <a:spcPct val="150000"/>
              </a:lnSpc>
              <a:spcAft>
                <a:spcPts val="0"/>
              </a:spcAft>
            </a:pPr>
            <a:r>
              <a:rPr lang="en-US">
                <a:latin typeface="Times New Roman"/>
                <a:ea typeface="Times New Roman"/>
              </a:rPr>
              <a:t>-Giới thiệu về Tây </a:t>
            </a:r>
            <a:r>
              <a:rPr lang="en-US" smtClean="0">
                <a:latin typeface="Times New Roman"/>
                <a:ea typeface="Times New Roman"/>
              </a:rPr>
              <a:t>Nguyên: </a:t>
            </a:r>
            <a:r>
              <a:rPr lang="en-US" b="1">
                <a:latin typeface="Times New Roman"/>
                <a:ea typeface="Calibri"/>
              </a:rPr>
              <a:t>Tây Nguyên</a:t>
            </a:r>
            <a:r>
              <a:rPr lang="en-US">
                <a:latin typeface="Times New Roman"/>
                <a:ea typeface="Calibri"/>
              </a:rPr>
              <a:t> là khu vực với địa hình cao nguyên bao gồm các tỉnh xếp theo thứ tự vị trí địa lý từ phía Bắc xuống Nam gồm Kon Tum, Gia Lai, Đắk Lắk, Đắk Nông ...</a:t>
            </a:r>
            <a:endParaRPr lang="en-US">
              <a:effectLst/>
              <a:latin typeface="Times New Roman"/>
              <a:ea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340768"/>
            <a:ext cx="4824536" cy="5301208"/>
          </a:xfrm>
          <a:prstGeom prst="rect">
            <a:avLst/>
          </a:prstGeom>
        </p:spPr>
      </p:pic>
      <p:pic>
        <p:nvPicPr>
          <p:cNvPr id="7" name="Picture 2" descr="C:\Users\Administrator\Desktop\qử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32170"/>
            <a:ext cx="3872996" cy="36514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41168"/>
            <a:ext cx="306288" cy="245554"/>
          </a:xfrm>
          <a:prstGeom prst="rect">
            <a:avLst/>
          </a:prstGeom>
        </p:spPr>
      </p:pic>
    </p:spTree>
    <p:extLst>
      <p:ext uri="{BB962C8B-B14F-4D97-AF65-F5344CB8AC3E}">
        <p14:creationId xmlns:p14="http://schemas.microsoft.com/office/powerpoint/2010/main" val="3305825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570</Words>
  <Application>Microsoft Office PowerPoint</Application>
  <PresentationFormat>On-screen Show (4:3)</PresentationFormat>
  <Paragraphs>42</Paragraphs>
  <Slides>18</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71</cp:revision>
  <dcterms:created xsi:type="dcterms:W3CDTF">2021-06-22T02:23:00Z</dcterms:created>
  <dcterms:modified xsi:type="dcterms:W3CDTF">2026-02-07T07:14:32Z</dcterms:modified>
</cp:coreProperties>
</file>