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3"/>
  </p:notesMasterIdLst>
  <p:sldIdLst>
    <p:sldId id="257" r:id="rId4"/>
    <p:sldId id="256" r:id="rId5"/>
    <p:sldId id="273" r:id="rId6"/>
    <p:sldId id="261" r:id="rId7"/>
    <p:sldId id="259" r:id="rId8"/>
    <p:sldId id="274" r:id="rId9"/>
    <p:sldId id="283" r:id="rId10"/>
    <p:sldId id="278" r:id="rId11"/>
    <p:sldId id="284" r:id="rId12"/>
    <p:sldId id="276" r:id="rId13"/>
    <p:sldId id="279" r:id="rId14"/>
    <p:sldId id="280" r:id="rId15"/>
    <p:sldId id="281" r:id="rId16"/>
    <p:sldId id="285" r:id="rId17"/>
    <p:sldId id="286" r:id="rId18"/>
    <p:sldId id="271" r:id="rId19"/>
    <p:sldId id="277" r:id="rId20"/>
    <p:sldId id="287" r:id="rId21"/>
    <p:sldId id="27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3" d="100"/>
          <a:sy n="43" d="100"/>
        </p:scale>
        <p:origin x="6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3/27/2026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277378" y="-467943"/>
            <a:ext cx="18565379" cy="10754943"/>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8288000" cy="10287000"/>
            <a:chOff x="0" y="0"/>
            <a:chExt cx="12192000" cy="6858000"/>
          </a:xfrm>
        </p:grpSpPr>
        <p:pic>
          <p:nvPicPr>
            <p:cNvPr id="8" name="图片 7" descr="图片包含 游戏机, 食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4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5.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15" name="TextBox 13"/>
          <p:cNvSpPr txBox="1"/>
          <p:nvPr/>
        </p:nvSpPr>
        <p:spPr>
          <a:xfrm>
            <a:off x="2819400" y="1104900"/>
            <a:ext cx="14935200" cy="4497705"/>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en-US" sz="4800" b="1" dirty="0">
                <a:solidFill>
                  <a:srgbClr val="000000"/>
                </a:solidFill>
                <a:latin typeface="Cambria" panose="02040503050406030204" pitchFamily="18" charset="0"/>
                <a:ea typeface="Cambria" panose="02040503050406030204" pitchFamily="18" charset="0"/>
                <a:cs typeface="Open Sans Bold"/>
                <a:sym typeface="Open Sans Bold"/>
              </a:rPr>
              <a:t>Q</a:t>
            </a:r>
            <a:r>
              <a:rPr lang="vi-VN" sz="4800" b="1" dirty="0">
                <a:solidFill>
                  <a:srgbClr val="000000"/>
                </a:solidFill>
                <a:latin typeface="Cambria" panose="02040503050406030204" pitchFamily="18" charset="0"/>
                <a:ea typeface="Cambria" panose="02040503050406030204" pitchFamily="18" charset="0"/>
                <a:cs typeface="Open Sans Bold"/>
                <a:sym typeface="Open Sans Bold"/>
              </a:rPr>
              <a:t>uan sát mô hình pin mặt trời, đèn led, mô hình đèn mặt trời yêu cầu hs vẽ lại mô hình bằng trí tưởng tượng của mình </a:t>
            </a:r>
          </a:p>
        </p:txBody>
      </p:sp>
      <p:pic>
        <p:nvPicPr>
          <p:cNvPr id="3" name="Picture 2"/>
          <p:cNvPicPr>
            <a:picLocks noChangeAspect="1"/>
          </p:cNvPicPr>
          <p:nvPr/>
        </p:nvPicPr>
        <p:blipFill>
          <a:blip r:embed="rId3"/>
          <a:stretch>
            <a:fillRect/>
          </a:stretch>
        </p:blipFill>
        <p:spPr>
          <a:xfrm>
            <a:off x="6096000" y="6057900"/>
            <a:ext cx="8686800" cy="39671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3"/>
          <a:stretch>
            <a:fillRect/>
          </a:stretch>
        </p:blipFill>
        <p:spPr>
          <a:xfrm>
            <a:off x="2362200" y="1028700"/>
            <a:ext cx="13613558" cy="83058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2895600" y="723900"/>
            <a:ext cx="12490804" cy="8839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981200" y="800100"/>
            <a:ext cx="14071508" cy="845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2667000" y="647700"/>
            <a:ext cx="12192000" cy="889117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2667000" y="647700"/>
            <a:ext cx="12344400" cy="905443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28800" y="4381500"/>
            <a:ext cx="14554200" cy="6447514"/>
          </a:xfrm>
          <a:prstGeom prst="rect">
            <a:avLst/>
          </a:prstGeom>
        </p:spPr>
      </p:pic>
      <p:sp>
        <p:nvSpPr>
          <p:cNvPr id="9" name="Rectangle: Rounded Corners 8"/>
          <p:cNvSpPr/>
          <p:nvPr/>
        </p:nvSpPr>
        <p:spPr>
          <a:xfrm>
            <a:off x="1676400" y="2019300"/>
            <a:ext cx="16002000" cy="16002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mbria" panose="02040503050406030204" pitchFamily="18" charset="0"/>
                <a:ea typeface="Cambria" panose="02040503050406030204" pitchFamily="18" charset="0"/>
              </a:rPr>
              <a:t>B</a:t>
            </a:r>
            <a:r>
              <a:rPr lang="vi-VN" sz="6000" b="1" dirty="0">
                <a:latin typeface="Cambria" panose="02040503050406030204" pitchFamily="18" charset="0"/>
                <a:ea typeface="Cambria" panose="02040503050406030204" pitchFamily="18" charset="0"/>
              </a:rPr>
              <a:t>ắt đầu lắp ráp mô hình theo hướng dẫn</a:t>
            </a:r>
            <a:endParaRPr lang="en-US" sz="60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38300"/>
            <a:ext cx="9007151" cy="725152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lvl="0" algn="ctr">
              <a:spcBef>
                <a:spcPct val="0"/>
              </a:spcBef>
            </a:pP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 </a:t>
            </a:r>
            <a:r>
              <a:rPr lang="en-US" sz="7200" b="1" dirty="0">
                <a:solidFill>
                  <a:srgbClr val="FF0000"/>
                </a:solidFill>
                <a:latin typeface="Cambria" panose="02040503050406030204" pitchFamily="18" charset="0"/>
                <a:ea typeface="Cambria" panose="02040503050406030204" pitchFamily="18" charset="0"/>
                <a:cs typeface="Open Sans Bold"/>
                <a:sym typeface="Open Sans Bold"/>
              </a:rPr>
              <a:t>C</a:t>
            </a: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ác nhóm có thể tự thiết kế một mô hình tuỳ ý.</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Bold"/>
              <a:sym typeface="Open Sans Bold"/>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stretch>
            <a:fillRect/>
          </a:stretch>
        </p:blipFill>
        <p:spPr>
          <a:xfrm>
            <a:off x="2919045" y="2264392"/>
            <a:ext cx="11767626" cy="4521185"/>
          </a:xfrm>
          <a:prstGeom prst="rect">
            <a:avLst/>
          </a:prstGeom>
        </p:spPr>
      </p:pic>
      <p:sp>
        <p:nvSpPr>
          <p:cNvPr id="2" name="Freeform 9"/>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60"/>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2" name="Picture 11"/>
          <p:cNvPicPr>
            <a:picLocks noChangeAspect="1"/>
          </p:cNvPicPr>
          <p:nvPr/>
        </p:nvPicPr>
        <p:blipFill>
          <a:blip r:embed="rId10"/>
          <a:stretch>
            <a:fillRect/>
          </a:stretch>
        </p:blipFill>
        <p:spPr>
          <a:xfrm>
            <a:off x="5638800" y="0"/>
            <a:ext cx="7084166" cy="2030144"/>
          </a:xfrm>
          <a:prstGeom prst="rect">
            <a:avLst/>
          </a:prstGeom>
        </p:spPr>
      </p:pic>
      <p:pic>
        <p:nvPicPr>
          <p:cNvPr id="15" name="Picture 14"/>
          <p:cNvPicPr>
            <a:picLocks noChangeAspect="1"/>
          </p:cNvPicPr>
          <p:nvPr/>
        </p:nvPicPr>
        <p:blipFill>
          <a:blip r:embed="rId11"/>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60"/>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TextBox 13"/>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3 và cho biết mô hình điện mặt trời gồm có những bộ phận chính nào.</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3124200" y="2476500"/>
            <a:ext cx="11585460" cy="7010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p:cNvSpPr txBox="1"/>
          <p:nvPr/>
        </p:nvSpPr>
        <p:spPr>
          <a:xfrm>
            <a:off x="1752600" y="723900"/>
            <a:ext cx="15925800" cy="5632311"/>
          </a:xfrm>
          <a:prstGeom prst="rect">
            <a:avLst/>
          </a:prstGeom>
          <a:noFill/>
        </p:spPr>
        <p:txBody>
          <a:bodyPr wrap="square" rtlCol="0">
            <a:spAutoFit/>
          </a:bodyPr>
          <a:lstStyle/>
          <a:p>
            <a:pPr algn="just"/>
            <a:r>
              <a:rPr lang="vi-VN" sz="7200" b="1" dirty="0">
                <a:solidFill>
                  <a:srgbClr val="FF0000"/>
                </a:solidFill>
                <a:latin typeface="Cambria" panose="02040503050406030204" pitchFamily="18" charset="0"/>
                <a:ea typeface="Cambria" panose="02040503050406030204" pitchFamily="18" charset="0"/>
              </a:rPr>
              <a:t>Mô hình điện mặt trời gồm có những bộ phận chính sau:</a:t>
            </a:r>
          </a:p>
          <a:p>
            <a:pPr algn="just"/>
            <a:r>
              <a:rPr lang="vi-VN" sz="7200" dirty="0">
                <a:solidFill>
                  <a:srgbClr val="FF0000"/>
                </a:solidFill>
                <a:latin typeface="Cambria" panose="02040503050406030204" pitchFamily="18" charset="0"/>
                <a:ea typeface="Cambria" panose="02040503050406030204" pitchFamily="18" charset="0"/>
              </a:rPr>
              <a:t>- Tấm pin mặt trời và dây dẫn điện</a:t>
            </a:r>
          </a:p>
          <a:p>
            <a:pPr algn="just"/>
            <a:r>
              <a:rPr lang="vi-VN" sz="7200" dirty="0">
                <a:solidFill>
                  <a:srgbClr val="FF0000"/>
                </a:solidFill>
                <a:latin typeface="Cambria" panose="02040503050406030204" pitchFamily="18" charset="0"/>
                <a:ea typeface="Cambria" panose="02040503050406030204" pitchFamily="18" charset="0"/>
              </a:rPr>
              <a:t>- Đèn LED</a:t>
            </a:r>
          </a:p>
          <a:p>
            <a:pPr algn="just"/>
            <a:r>
              <a:rPr lang="vi-VN" sz="7200" dirty="0">
                <a:solidFill>
                  <a:srgbClr val="FF0000"/>
                </a:solidFill>
                <a:latin typeface="Cambria" panose="02040503050406030204" pitchFamily="18" charset="0"/>
                <a:ea typeface="Cambria" panose="02040503050406030204" pitchFamily="18" charset="0"/>
              </a:rPr>
              <a:t>- Khung giá đỡ</a:t>
            </a:r>
            <a:endParaRPr lang="vi-VN" sz="7200" b="0" i="0" dirty="0">
              <a:solidFill>
                <a:srgbClr val="FF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8839200" y="4533900"/>
            <a:ext cx="7681663" cy="464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Hãy cho biết mỗi mô tả dưới đây nói về bộ phận nào của mô hình điện mặt trời trong Hình 3</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838200" y="3238500"/>
            <a:ext cx="13979195" cy="5257800"/>
          </a:xfrm>
          <a:prstGeom prst="rect">
            <a:avLst/>
          </a:prstGeom>
        </p:spPr>
      </p:pic>
      <p:sp>
        <p:nvSpPr>
          <p:cNvPr id="5" name="Rectangle: Rounded Corners 4"/>
          <p:cNvSpPr/>
          <p:nvPr/>
        </p:nvSpPr>
        <p:spPr>
          <a:xfrm>
            <a:off x="13487400" y="3390900"/>
            <a:ext cx="38862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Khung</a:t>
            </a:r>
            <a:r>
              <a:rPr lang="en-US" sz="4800" dirty="0">
                <a:solidFill>
                  <a:srgbClr val="FF0000"/>
                </a:solidFill>
              </a:rPr>
              <a:t> </a:t>
            </a:r>
            <a:r>
              <a:rPr lang="en-US" sz="4800" dirty="0" err="1">
                <a:solidFill>
                  <a:srgbClr val="FF0000"/>
                </a:solidFill>
              </a:rPr>
              <a:t>giá</a:t>
            </a:r>
            <a:r>
              <a:rPr lang="en-US" sz="4800" dirty="0">
                <a:solidFill>
                  <a:srgbClr val="FF0000"/>
                </a:solidFill>
              </a:rPr>
              <a:t> </a:t>
            </a:r>
            <a:r>
              <a:rPr lang="en-US" sz="4800" dirty="0" err="1">
                <a:solidFill>
                  <a:srgbClr val="FF0000"/>
                </a:solidFill>
              </a:rPr>
              <a:t>đỡ</a:t>
            </a:r>
            <a:endParaRPr lang="en-US" sz="4800" dirty="0">
              <a:solidFill>
                <a:srgbClr val="FF0000"/>
              </a:solidFill>
            </a:endParaRPr>
          </a:p>
        </p:txBody>
      </p:sp>
      <p:sp>
        <p:nvSpPr>
          <p:cNvPr id="6" name="Rectangle: Rounded Corners 5"/>
          <p:cNvSpPr/>
          <p:nvPr/>
        </p:nvSpPr>
        <p:spPr>
          <a:xfrm>
            <a:off x="14249400" y="4838700"/>
            <a:ext cx="3886200" cy="8382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Tấm</a:t>
            </a:r>
            <a:r>
              <a:rPr lang="en-US" sz="4000" dirty="0">
                <a:solidFill>
                  <a:srgbClr val="FF0000"/>
                </a:solidFill>
              </a:rPr>
              <a:t> pin </a:t>
            </a:r>
            <a:r>
              <a:rPr lang="en-US" sz="4000" dirty="0" err="1">
                <a:solidFill>
                  <a:srgbClr val="FF0000"/>
                </a:solidFill>
              </a:rPr>
              <a:t>mặt</a:t>
            </a:r>
            <a:r>
              <a:rPr lang="en-US" sz="4000" dirty="0">
                <a:solidFill>
                  <a:srgbClr val="FF0000"/>
                </a:solidFill>
              </a:rPr>
              <a:t> </a:t>
            </a:r>
            <a:r>
              <a:rPr lang="en-US" sz="4000" dirty="0" err="1">
                <a:solidFill>
                  <a:srgbClr val="FF0000"/>
                </a:solidFill>
              </a:rPr>
              <a:t>trời</a:t>
            </a:r>
            <a:endParaRPr lang="en-US" sz="4000" dirty="0">
              <a:solidFill>
                <a:srgbClr val="FF0000"/>
              </a:solidFill>
            </a:endParaRPr>
          </a:p>
        </p:txBody>
      </p:sp>
      <p:sp>
        <p:nvSpPr>
          <p:cNvPr id="7" name="Rectangle: Rounded Corners 6"/>
          <p:cNvSpPr/>
          <p:nvPr/>
        </p:nvSpPr>
        <p:spPr>
          <a:xfrm>
            <a:off x="7772400" y="5981700"/>
            <a:ext cx="28956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Đèn LED</a:t>
            </a:r>
            <a:endParaRPr lang="en-US" sz="4800" dirty="0">
              <a:solidFill>
                <a:srgbClr val="FF0000"/>
              </a:solidFill>
            </a:endParaRPr>
          </a:p>
        </p:txBody>
      </p:sp>
      <p:sp>
        <p:nvSpPr>
          <p:cNvPr id="8" name="Rectangle: Rounded Corners 7"/>
          <p:cNvSpPr/>
          <p:nvPr/>
        </p:nvSpPr>
        <p:spPr>
          <a:xfrm>
            <a:off x="12192000" y="7353300"/>
            <a:ext cx="41910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Dây dẫn điện</a:t>
            </a:r>
            <a:endParaRPr lang="en-US" sz="4800" dirty="0">
              <a:solidFill>
                <a:srgbClr val="FF000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632489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vi-VN" sz="5400" b="1" dirty="0">
                <a:solidFill>
                  <a:srgbClr val="FF0000"/>
                </a:solidFill>
                <a:latin typeface="Cambria" panose="02040503050406030204" pitchFamily="18" charset="0"/>
                <a:ea typeface="Cambria" panose="02040503050406030204" pitchFamily="18" charset="0"/>
                <a:cs typeface="Open Sans Bold"/>
                <a:sym typeface="Open Sans Bold"/>
              </a:rPr>
              <a:t>Mô hình điện mặt trời gồm có các bộ phận chính như: </a:t>
            </a:r>
            <a:r>
              <a:rPr lang="vi-VN" sz="5400" dirty="0">
                <a:solidFill>
                  <a:srgbClr val="FF0000"/>
                </a:solidFill>
                <a:latin typeface="Cambria" panose="02040503050406030204" pitchFamily="18" charset="0"/>
                <a:ea typeface="Cambria" panose="02040503050406030204" pitchFamily="18" charset="0"/>
                <a:cs typeface="Open Sans Bold"/>
                <a:sym typeface="Open Sans Bold"/>
              </a:rPr>
              <a:t>tấm pin mặt trời, khung giá đỡ, dây dẫn điện và thiết bị tiêu thụ năng lượng điện.</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851074"/>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Em hãy lựa chọn đúng số lượng các chi tiết, vật liệu và dụng cụ trong bộ lắp ghép mô hình kĩ thuật để lắp mô hình điện mặt trời trong Hình 3 theo bảng gợi ý dưới đây.</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1295400" y="3238500"/>
            <a:ext cx="8086725" cy="4772025"/>
          </a:xfrm>
          <a:prstGeom prst="rect">
            <a:avLst/>
          </a:prstGeom>
        </p:spPr>
      </p:pic>
      <p:pic>
        <p:nvPicPr>
          <p:cNvPr id="6" name="Picture 5"/>
          <p:cNvPicPr>
            <a:picLocks noChangeAspect="1"/>
          </p:cNvPicPr>
          <p:nvPr/>
        </p:nvPicPr>
        <p:blipFill>
          <a:blip r:embed="rId4"/>
          <a:stretch>
            <a:fillRect/>
          </a:stretch>
        </p:blipFill>
        <p:spPr>
          <a:xfrm>
            <a:off x="9753600" y="2857499"/>
            <a:ext cx="6477000" cy="720378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Words>
  <Application>Microsoft Office PowerPoint</Application>
  <PresentationFormat>Custom</PresentationFormat>
  <Paragraphs>27</Paragraphs>
  <Slides>19</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Cambria</vt:lpstr>
      <vt:lpstr>Open Sans Bold</vt:lpstr>
      <vt:lpstr>Tahoma</vt:lpstr>
      <vt:lpstr>思源黑体 CN Medium</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Administrator</cp:lastModifiedBy>
  <cp:revision>33</cp:revision>
  <dcterms:created xsi:type="dcterms:W3CDTF">2006-08-16T00:00:00Z</dcterms:created>
  <dcterms:modified xsi:type="dcterms:W3CDTF">2026-03-27T05:33:43Z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9F62743175814F7D8C5A0A47429267A1_12</vt:lpwstr>
  </property>
  <property fmtid="{D5CDD505-2E9C-101B-9397-08002B2CF9AE}" pid="3" name="KSOProductBuildVer">
    <vt:lpwstr>1033-12.2.0.20326</vt:lpwstr>
  </property>
</Properties>
</file>