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6"/>
  </p:notesMasterIdLst>
  <p:sldIdLst>
    <p:sldId id="257" r:id="rId3"/>
    <p:sldId id="264" r:id="rId4"/>
    <p:sldId id="267" r:id="rId5"/>
    <p:sldId id="269" r:id="rId6"/>
    <p:sldId id="286" r:id="rId7"/>
    <p:sldId id="287" r:id="rId8"/>
    <p:sldId id="288" r:id="rId9"/>
    <p:sldId id="272" r:id="rId10"/>
    <p:sldId id="273" r:id="rId11"/>
    <p:sldId id="289" r:id="rId12"/>
    <p:sldId id="290" r:id="rId13"/>
    <p:sldId id="291" r:id="rId14"/>
    <p:sldId id="278" r:id="rId15"/>
    <p:sldId id="280" r:id="rId16"/>
    <p:sldId id="258" r:id="rId17"/>
    <p:sldId id="292" r:id="rId18"/>
    <p:sldId id="293" r:id="rId19"/>
    <p:sldId id="294" r:id="rId20"/>
    <p:sldId id="295" r:id="rId21"/>
    <p:sldId id="296" r:id="rId22"/>
    <p:sldId id="297" r:id="rId23"/>
    <p:sldId id="298" r:id="rId24"/>
    <p:sldId id="26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5" d="100"/>
          <a:sy n="65" d="100"/>
        </p:scale>
        <p:origin x="7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4D8BD-037E-4C1C-9BFA-3501E8C34330}" type="datetimeFigureOut">
              <a:rPr lang="en-US" smtClean="0"/>
              <a:t>3/18/2026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FCDDB-24F7-49E4-81C2-9F3510FCC458}" type="slidenum">
              <a:rPr lang="en-US" smtClean="0"/>
              <a:t>‹#›</a:t>
            </a:fld>
            <a:endParaRPr lang="en-US"/>
          </a:p>
        </p:txBody>
      </p:sp>
    </p:spTree>
    <p:extLst>
      <p:ext uri="{BB962C8B-B14F-4D97-AF65-F5344CB8AC3E}">
        <p14:creationId xmlns:p14="http://schemas.microsoft.com/office/powerpoint/2010/main" val="127398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208B7-79F7-4FA2-BFDA-95A81DC7CA51}" type="slidenum">
              <a:rPr kumimoji="0" lang="en-US" altLang="zh-CN"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012738" name="Rectangle 2"/>
          <p:cNvSpPr>
            <a:spLocks noGrp="1" noRot="1" noChangeAspect="1" noChangeArrowheads="1" noTextEdit="1"/>
          </p:cNvSpPr>
          <p:nvPr>
            <p:ph type="sldImg"/>
          </p:nvPr>
        </p:nvSpPr>
        <p:spPr>
          <a:xfrm>
            <a:off x="95250" y="746125"/>
            <a:ext cx="6604000" cy="3716338"/>
          </a:xfrm>
          <a:ln w="12700" cap="flat"/>
        </p:spPr>
      </p:sp>
      <p:sp>
        <p:nvSpPr>
          <p:cNvPr id="1012739" name="Rectangle 3"/>
          <p:cNvSpPr>
            <a:spLocks noGrp="1" noChangeArrowheads="1"/>
          </p:cNvSpPr>
          <p:nvPr>
            <p:ph type="body" idx="1"/>
          </p:nvPr>
        </p:nvSpPr>
        <p:spPr/>
        <p:txBody>
          <a:bodyPr lIns="92075" tIns="46038" rIns="92075" bIns="46038"/>
          <a:lstStyle/>
          <a:p>
            <a:endParaRPr lang="zh-CN" altLang="zh-CN"/>
          </a:p>
        </p:txBody>
      </p:sp>
    </p:spTree>
    <p:extLst>
      <p:ext uri="{BB962C8B-B14F-4D97-AF65-F5344CB8AC3E}">
        <p14:creationId xmlns:p14="http://schemas.microsoft.com/office/powerpoint/2010/main" val="2558199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FCDDB-24F7-49E4-81C2-9F3510FCC458}" type="slidenum">
              <a:rPr lang="en-US" smtClean="0"/>
              <a:t>8</a:t>
            </a:fld>
            <a:endParaRPr lang="en-US"/>
          </a:p>
        </p:txBody>
      </p:sp>
    </p:spTree>
    <p:extLst>
      <p:ext uri="{BB962C8B-B14F-4D97-AF65-F5344CB8AC3E}">
        <p14:creationId xmlns:p14="http://schemas.microsoft.com/office/powerpoint/2010/main" val="4174487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BC432600-F88F-5D34-3917-0FC802F6A0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spTree>
    <p:extLst>
      <p:ext uri="{BB962C8B-B14F-4D97-AF65-F5344CB8AC3E}">
        <p14:creationId xmlns:p14="http://schemas.microsoft.com/office/powerpoint/2010/main" val="1662976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511250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117413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839890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503113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960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957277"/>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2026/3/18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829163746"/>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extLst>
      <p:ext uri="{BB962C8B-B14F-4D97-AF65-F5344CB8AC3E}">
        <p14:creationId xmlns:p14="http://schemas.microsoft.com/office/powerpoint/2010/main" val="2367102090"/>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extLst>
      <p:ext uri="{BB962C8B-B14F-4D97-AF65-F5344CB8AC3E}">
        <p14:creationId xmlns:p14="http://schemas.microsoft.com/office/powerpoint/2010/main" val="2781482746"/>
      </p:ext>
    </p:extLst>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extLst>
      <p:ext uri="{BB962C8B-B14F-4D97-AF65-F5344CB8AC3E}">
        <p14:creationId xmlns:p14="http://schemas.microsoft.com/office/powerpoint/2010/main" val="282352828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02DDB58-06EB-5059-A296-3737BCFA06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sp>
        <p:nvSpPr>
          <p:cNvPr id="8" name="矩形 7">
            <a:extLst>
              <a:ext uri="{FF2B5EF4-FFF2-40B4-BE49-F238E27FC236}">
                <a16:creationId xmlns:a16="http://schemas.microsoft.com/office/drawing/2014/main" id="{8A032977-EBCC-ED36-F25C-6AC53F469F8A}"/>
              </a:ext>
            </a:extLst>
          </p:cNvPr>
          <p:cNvSpPr/>
          <p:nvPr userDrawn="1"/>
        </p:nvSpPr>
        <p:spPr>
          <a:xfrm>
            <a:off x="-1" y="457200"/>
            <a:ext cx="12192001" cy="592836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69995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10">
          <p15:clr>
            <a:srgbClr val="FBAE40"/>
          </p15:clr>
        </p15:guide>
        <p15:guide id="4" pos="694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02DDB58-06EB-5059-A296-3737BCFA06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sp>
        <p:nvSpPr>
          <p:cNvPr id="8" name="矩形 7">
            <a:extLst>
              <a:ext uri="{FF2B5EF4-FFF2-40B4-BE49-F238E27FC236}">
                <a16:creationId xmlns:a16="http://schemas.microsoft.com/office/drawing/2014/main" id="{8A032977-EBCC-ED36-F25C-6AC53F469F8A}"/>
              </a:ext>
            </a:extLst>
          </p:cNvPr>
          <p:cNvSpPr/>
          <p:nvPr userDrawn="1"/>
        </p:nvSpPr>
        <p:spPr>
          <a:xfrm>
            <a:off x="292423" y="231819"/>
            <a:ext cx="11633415" cy="642655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470266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10">
          <p15:clr>
            <a:srgbClr val="FBAE40"/>
          </p15:clr>
        </p15:guide>
        <p15:guide id="4" pos="694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02DDB58-06EB-5059-A296-3737BCFA06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pic>
        <p:nvPicPr>
          <p:cNvPr id="12" name="图片 11">
            <a:extLst>
              <a:ext uri="{FF2B5EF4-FFF2-40B4-BE49-F238E27FC236}">
                <a16:creationId xmlns:a16="http://schemas.microsoft.com/office/drawing/2014/main" id="{2E32A10B-896E-692A-EF01-ACFBF74EE0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13" name="图片 12">
            <a:extLst>
              <a:ext uri="{FF2B5EF4-FFF2-40B4-BE49-F238E27FC236}">
                <a16:creationId xmlns:a16="http://schemas.microsoft.com/office/drawing/2014/main" id="{4C521FD3-534A-25C5-B838-307C697D237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sp>
        <p:nvSpPr>
          <p:cNvPr id="8" name="矩形 7">
            <a:extLst>
              <a:ext uri="{FF2B5EF4-FFF2-40B4-BE49-F238E27FC236}">
                <a16:creationId xmlns:a16="http://schemas.microsoft.com/office/drawing/2014/main" id="{8A032977-EBCC-ED36-F25C-6AC53F469F8A}"/>
              </a:ext>
            </a:extLst>
          </p:cNvPr>
          <p:cNvSpPr/>
          <p:nvPr userDrawn="1"/>
        </p:nvSpPr>
        <p:spPr>
          <a:xfrm>
            <a:off x="-1" y="457200"/>
            <a:ext cx="12192001" cy="592836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1" name="图片 10">
            <a:extLst>
              <a:ext uri="{FF2B5EF4-FFF2-40B4-BE49-F238E27FC236}">
                <a16:creationId xmlns:a16="http://schemas.microsoft.com/office/drawing/2014/main" id="{2520C588-5CCE-4A48-8EB8-928C545378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2423" y="497836"/>
            <a:ext cx="990604" cy="990604"/>
          </a:xfrm>
          <a:prstGeom prst="rect">
            <a:avLst/>
          </a:prstGeom>
        </p:spPr>
      </p:pic>
    </p:spTree>
    <p:extLst>
      <p:ext uri="{BB962C8B-B14F-4D97-AF65-F5344CB8AC3E}">
        <p14:creationId xmlns:p14="http://schemas.microsoft.com/office/powerpoint/2010/main" val="1553092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10">
          <p15:clr>
            <a:srgbClr val="FBAE40"/>
          </p15:clr>
        </p15:guide>
        <p15:guide id="4" pos="694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230621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539168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758162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209322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449048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C6A34293-974D-370B-1197-270F05F8164D}"/>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spTree>
    <p:extLst>
      <p:ext uri="{BB962C8B-B14F-4D97-AF65-F5344CB8AC3E}">
        <p14:creationId xmlns:p14="http://schemas.microsoft.com/office/powerpoint/2010/main" val="1227038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63496173-C4A9-7EB7-6F60-CA78678C96D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spTree>
    <p:extLst>
      <p:ext uri="{BB962C8B-B14F-4D97-AF65-F5344CB8AC3E}">
        <p14:creationId xmlns:p14="http://schemas.microsoft.com/office/powerpoint/2010/main" val="8604315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C90D8AF0-B84C-C549-C72B-FAF7430F56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732"/>
          <a:stretch/>
        </p:blipFill>
        <p:spPr>
          <a:xfrm>
            <a:off x="206823" y="380240"/>
            <a:ext cx="11430005" cy="6097520"/>
          </a:xfrm>
          <a:prstGeom prst="rect">
            <a:avLst/>
          </a:prstGeom>
        </p:spPr>
      </p:pic>
      <p:pic>
        <p:nvPicPr>
          <p:cNvPr id="38" name="图片 37">
            <a:extLst>
              <a:ext uri="{FF2B5EF4-FFF2-40B4-BE49-F238E27FC236}">
                <a16:creationId xmlns:a16="http://schemas.microsoft.com/office/drawing/2014/main" id="{32E7A5ED-B021-F9E8-2455-AE3B3C9FE8DC}"/>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39" name="图片 38">
            <a:extLst>
              <a:ext uri="{FF2B5EF4-FFF2-40B4-BE49-F238E27FC236}">
                <a16:creationId xmlns:a16="http://schemas.microsoft.com/office/drawing/2014/main" id="{451883F1-21B8-C53B-5202-24DFCF3E6F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12"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7245" r="65714"/>
          <a:stretch/>
        </p:blipFill>
        <p:spPr>
          <a:xfrm>
            <a:off x="9095104" y="3562613"/>
            <a:ext cx="3534579" cy="2589819"/>
          </a:xfrm>
          <a:prstGeom prst="rect">
            <a:avLst/>
          </a:prstGeom>
        </p:spPr>
      </p:pic>
      <p:pic>
        <p:nvPicPr>
          <p:cNvPr id="35"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3" name="图片 2">
            <a:extLst>
              <a:ext uri="{FF2B5EF4-FFF2-40B4-BE49-F238E27FC236}">
                <a16:creationId xmlns:a16="http://schemas.microsoft.com/office/drawing/2014/main" id="{8C6E22FA-7024-09FB-053C-D8AC2EEF6F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57" y="2806180"/>
            <a:ext cx="4397843" cy="4051819"/>
          </a:xfrm>
          <a:prstGeom prst="rect">
            <a:avLst/>
          </a:prstGeom>
        </p:spPr>
      </p:pic>
      <p:pic>
        <p:nvPicPr>
          <p:cNvPr id="11" name="图片 10">
            <a:extLst>
              <a:ext uri="{FF2B5EF4-FFF2-40B4-BE49-F238E27FC236}">
                <a16:creationId xmlns:a16="http://schemas.microsoft.com/office/drawing/2014/main" id="{CD8B4E00-F9FD-BB62-C313-A30E620245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01587" y="3480705"/>
            <a:ext cx="4109358" cy="4109358"/>
          </a:xfrm>
          <a:prstGeom prst="rect">
            <a:avLst/>
          </a:prstGeom>
        </p:spPr>
      </p:pic>
      <p:pic>
        <p:nvPicPr>
          <p:cNvPr id="53" name="图片 52">
            <a:extLst>
              <a:ext uri="{FF2B5EF4-FFF2-40B4-BE49-F238E27FC236}">
                <a16:creationId xmlns:a16="http://schemas.microsoft.com/office/drawing/2014/main" id="{D6E8E9E5-86E6-02B7-F818-F56BD859522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22380" y="5578544"/>
            <a:ext cx="1350926" cy="1350926"/>
          </a:xfrm>
          <a:prstGeom prst="rect">
            <a:avLst/>
          </a:prstGeom>
        </p:spPr>
      </p:pic>
      <p:pic>
        <p:nvPicPr>
          <p:cNvPr id="13" name="Picture 12">
            <a:extLst>
              <a:ext uri="{FF2B5EF4-FFF2-40B4-BE49-F238E27FC236}">
                <a16:creationId xmlns:a16="http://schemas.microsoft.com/office/drawing/2014/main" id="{416AA52A-2568-3B14-1382-2943F1A7FFD1}"/>
              </a:ext>
            </a:extLst>
          </p:cNvPr>
          <p:cNvPicPr>
            <a:picLocks noChangeAspect="1"/>
          </p:cNvPicPr>
          <p:nvPr/>
        </p:nvPicPr>
        <p:blipFill>
          <a:blip r:embed="rId10"/>
          <a:stretch>
            <a:fillRect/>
          </a:stretch>
        </p:blipFill>
        <p:spPr>
          <a:xfrm>
            <a:off x="83070" y="-635"/>
            <a:ext cx="1523956" cy="1508868"/>
          </a:xfrm>
          <a:prstGeom prst="rect">
            <a:avLst/>
          </a:prstGeom>
        </p:spPr>
      </p:pic>
      <p:pic>
        <p:nvPicPr>
          <p:cNvPr id="4" name="Picture 3">
            <a:extLst>
              <a:ext uri="{FF2B5EF4-FFF2-40B4-BE49-F238E27FC236}">
                <a16:creationId xmlns:a16="http://schemas.microsoft.com/office/drawing/2014/main" id="{C28DB6A9-E975-5168-DE71-425A92F04BF9}"/>
              </a:ext>
            </a:extLst>
          </p:cNvPr>
          <p:cNvPicPr>
            <a:picLocks noChangeAspect="1"/>
          </p:cNvPicPr>
          <p:nvPr/>
        </p:nvPicPr>
        <p:blipFill>
          <a:blip r:embed="rId11"/>
          <a:stretch>
            <a:fillRect/>
          </a:stretch>
        </p:blipFill>
        <p:spPr>
          <a:xfrm>
            <a:off x="2830084" y="1524000"/>
            <a:ext cx="6847558" cy="2477095"/>
          </a:xfrm>
          <a:prstGeom prst="rect">
            <a:avLst/>
          </a:prstGeom>
        </p:spPr>
      </p:pic>
      <p:pic>
        <p:nvPicPr>
          <p:cNvPr id="7" name="Picture 6">
            <a:extLst>
              <a:ext uri="{FF2B5EF4-FFF2-40B4-BE49-F238E27FC236}">
                <a16:creationId xmlns:a16="http://schemas.microsoft.com/office/drawing/2014/main" id="{2B5431C2-8ADC-CB51-C8B9-14A66002D4BB}"/>
              </a:ext>
            </a:extLst>
          </p:cNvPr>
          <p:cNvPicPr>
            <a:picLocks noChangeAspect="1"/>
          </p:cNvPicPr>
          <p:nvPr/>
        </p:nvPicPr>
        <p:blipFill>
          <a:blip r:embed="rId12"/>
          <a:stretch>
            <a:fillRect/>
          </a:stretch>
        </p:blipFill>
        <p:spPr>
          <a:xfrm>
            <a:off x="5246512" y="3806905"/>
            <a:ext cx="2572735" cy="1072989"/>
          </a:xfrm>
          <a:prstGeom prst="rect">
            <a:avLst/>
          </a:prstGeom>
        </p:spPr>
      </p:pic>
      <p:pic>
        <p:nvPicPr>
          <p:cNvPr id="8" name="Picture 7" descr="A round pink label with white text and a black background&#10;&#10;Description automatically generated">
            <a:extLst>
              <a:ext uri="{FF2B5EF4-FFF2-40B4-BE49-F238E27FC236}">
                <a16:creationId xmlns:a16="http://schemas.microsoft.com/office/drawing/2014/main" id="{7D93544F-09CA-AC14-71A8-F74920ED087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spTree>
    <p:extLst>
      <p:ext uri="{BB962C8B-B14F-4D97-AF65-F5344CB8AC3E}">
        <p14:creationId xmlns:p14="http://schemas.microsoft.com/office/powerpoint/2010/main" val="2822193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C65BE2-C79F-3377-2B60-49BCC45B54C9}"/>
              </a:ext>
            </a:extLst>
          </p:cNvPr>
          <p:cNvPicPr>
            <a:picLocks noChangeAspect="1"/>
          </p:cNvPicPr>
          <p:nvPr/>
        </p:nvPicPr>
        <p:blipFill>
          <a:blip r:embed="rId2"/>
          <a:stretch>
            <a:fillRect/>
          </a:stretch>
        </p:blipFill>
        <p:spPr>
          <a:xfrm>
            <a:off x="3210560" y="454949"/>
            <a:ext cx="6390640" cy="860275"/>
          </a:xfrm>
          <a:prstGeom prst="rect">
            <a:avLst/>
          </a:prstGeom>
        </p:spPr>
      </p:pic>
      <p:sp>
        <p:nvSpPr>
          <p:cNvPr id="3" name="Flowchart: Alternate Process 4">
            <a:extLst>
              <a:ext uri="{FF2B5EF4-FFF2-40B4-BE49-F238E27FC236}">
                <a16:creationId xmlns:a16="http://schemas.microsoft.com/office/drawing/2014/main" id="{7412FA79-5A07-D7B2-0A97-6DB8D484A19E}"/>
              </a:ext>
            </a:extLst>
          </p:cNvPr>
          <p:cNvSpPr/>
          <p:nvPr/>
        </p:nvSpPr>
        <p:spPr>
          <a:xfrm>
            <a:off x="5451566" y="2253343"/>
            <a:ext cx="5842000" cy="2721427"/>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Bạn Cân trở nên lì đòn, hay cáu kỉnh và bắt nạt các bạn trong lớp do bạn thường xuyên bị đánh.</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6" name="Picture 5">
            <a:extLst>
              <a:ext uri="{FF2B5EF4-FFF2-40B4-BE49-F238E27FC236}">
                <a16:creationId xmlns:a16="http://schemas.microsoft.com/office/drawing/2014/main" id="{C5C22873-7034-9763-0266-3977D2BE9E61}"/>
              </a:ext>
            </a:extLst>
          </p:cNvPr>
          <p:cNvPicPr>
            <a:picLocks noChangeAspect="1"/>
          </p:cNvPicPr>
          <p:nvPr/>
        </p:nvPicPr>
        <p:blipFill>
          <a:blip r:embed="rId3"/>
          <a:stretch>
            <a:fillRect/>
          </a:stretch>
        </p:blipFill>
        <p:spPr>
          <a:xfrm>
            <a:off x="573540" y="2690812"/>
            <a:ext cx="4337024" cy="1935617"/>
          </a:xfrm>
          <a:prstGeom prst="rect">
            <a:avLst/>
          </a:prstGeom>
        </p:spPr>
      </p:pic>
    </p:spTree>
    <p:extLst>
      <p:ext uri="{BB962C8B-B14F-4D97-AF65-F5344CB8AC3E}">
        <p14:creationId xmlns:p14="http://schemas.microsoft.com/office/powerpoint/2010/main" val="1916542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C65BE2-C79F-3377-2B60-49BCC45B54C9}"/>
              </a:ext>
            </a:extLst>
          </p:cNvPr>
          <p:cNvPicPr>
            <a:picLocks noChangeAspect="1"/>
          </p:cNvPicPr>
          <p:nvPr/>
        </p:nvPicPr>
        <p:blipFill>
          <a:blip r:embed="rId2"/>
          <a:stretch>
            <a:fillRect/>
          </a:stretch>
        </p:blipFill>
        <p:spPr>
          <a:xfrm>
            <a:off x="3210560" y="454949"/>
            <a:ext cx="6390640" cy="860275"/>
          </a:xfrm>
          <a:prstGeom prst="rect">
            <a:avLst/>
          </a:prstGeom>
        </p:spPr>
      </p:pic>
      <p:sp>
        <p:nvSpPr>
          <p:cNvPr id="3" name="Flowchart: Alternate Process 4">
            <a:extLst>
              <a:ext uri="{FF2B5EF4-FFF2-40B4-BE49-F238E27FC236}">
                <a16:creationId xmlns:a16="http://schemas.microsoft.com/office/drawing/2014/main" id="{7412FA79-5A07-D7B2-0A97-6DB8D484A19E}"/>
              </a:ext>
            </a:extLst>
          </p:cNvPr>
          <p:cNvSpPr/>
          <p:nvPr/>
        </p:nvSpPr>
        <p:spPr>
          <a:xfrm>
            <a:off x="5451566" y="2122714"/>
            <a:ext cx="5842000" cy="3026229"/>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200" b="1" kern="0">
                <a:solidFill>
                  <a:srgbClr val="FF0000"/>
                </a:solidFill>
                <a:latin typeface="Calibri" panose="020F0502020204030204" pitchFamily="34" charset="0"/>
                <a:ea typeface="微软雅黑"/>
                <a:cs typeface="Calibri" panose="020F0502020204030204" pitchFamily="34" charset="0"/>
              </a:rPr>
              <a:t>Bạn Mận gần như rơi vào trạng thái trầm cảm ít nói ít cười không chia sẻ với ai đặc biệt là rất sợ hãi người khác giới vì bạn từng suýt bị xâm hại.</a:t>
            </a:r>
            <a:endParaRPr kumimoji="0" lang="en-US" sz="32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6" name="Picture 5">
            <a:extLst>
              <a:ext uri="{FF2B5EF4-FFF2-40B4-BE49-F238E27FC236}">
                <a16:creationId xmlns:a16="http://schemas.microsoft.com/office/drawing/2014/main" id="{FEF80C87-8108-3DA4-F22F-227E35629C16}"/>
              </a:ext>
            </a:extLst>
          </p:cNvPr>
          <p:cNvPicPr>
            <a:picLocks noChangeAspect="1"/>
          </p:cNvPicPr>
          <p:nvPr/>
        </p:nvPicPr>
        <p:blipFill>
          <a:blip r:embed="rId3"/>
          <a:stretch>
            <a:fillRect/>
          </a:stretch>
        </p:blipFill>
        <p:spPr>
          <a:xfrm>
            <a:off x="693283" y="2225447"/>
            <a:ext cx="4176993" cy="3097667"/>
          </a:xfrm>
          <a:prstGeom prst="rect">
            <a:avLst/>
          </a:prstGeom>
        </p:spPr>
      </p:pic>
    </p:spTree>
    <p:extLst>
      <p:ext uri="{BB962C8B-B14F-4D97-AF65-F5344CB8AC3E}">
        <p14:creationId xmlns:p14="http://schemas.microsoft.com/office/powerpoint/2010/main" val="2811067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C65BE2-C79F-3377-2B60-49BCC45B54C9}"/>
              </a:ext>
            </a:extLst>
          </p:cNvPr>
          <p:cNvPicPr>
            <a:picLocks noChangeAspect="1"/>
          </p:cNvPicPr>
          <p:nvPr/>
        </p:nvPicPr>
        <p:blipFill>
          <a:blip r:embed="rId2"/>
          <a:stretch>
            <a:fillRect/>
          </a:stretch>
        </p:blipFill>
        <p:spPr>
          <a:xfrm>
            <a:off x="3210560" y="454949"/>
            <a:ext cx="6390640" cy="860275"/>
          </a:xfrm>
          <a:prstGeom prst="rect">
            <a:avLst/>
          </a:prstGeom>
        </p:spPr>
      </p:pic>
      <p:sp>
        <p:nvSpPr>
          <p:cNvPr id="3" name="Flowchart: Alternate Process 4">
            <a:extLst>
              <a:ext uri="{FF2B5EF4-FFF2-40B4-BE49-F238E27FC236}">
                <a16:creationId xmlns:a16="http://schemas.microsoft.com/office/drawing/2014/main" id="{7412FA79-5A07-D7B2-0A97-6DB8D484A19E}"/>
              </a:ext>
            </a:extLst>
          </p:cNvPr>
          <p:cNvSpPr/>
          <p:nvPr/>
        </p:nvSpPr>
        <p:spPr>
          <a:xfrm>
            <a:off x="5451566" y="2035629"/>
            <a:ext cx="5842000" cy="3265713"/>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200" b="1" kern="0" dirty="0">
                <a:solidFill>
                  <a:srgbClr val="FF0000"/>
                </a:solidFill>
                <a:latin typeface="Calibri" panose="020F0502020204030204" pitchFamily="34" charset="0"/>
                <a:ea typeface="微软雅黑"/>
                <a:cs typeface="Calibri" panose="020F0502020204030204" pitchFamily="34" charset="0"/>
              </a:rPr>
              <a:t>Anh em bạn Khởi không được quan tâm, chăm sóc chu đáo do bố mẹ bạn thường xuyên vắng nhà nhiều ngày, khiến cho hai anh em còi cọc và có kết quả học tập không tốt.</a:t>
            </a:r>
            <a:endParaRPr kumimoji="0" lang="en-US" sz="32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5" name="Picture 4">
            <a:extLst>
              <a:ext uri="{FF2B5EF4-FFF2-40B4-BE49-F238E27FC236}">
                <a16:creationId xmlns:a16="http://schemas.microsoft.com/office/drawing/2014/main" id="{EC1F0B46-C267-7A26-6FA4-CE43F25A1EF5}"/>
              </a:ext>
            </a:extLst>
          </p:cNvPr>
          <p:cNvPicPr>
            <a:picLocks noChangeAspect="1"/>
          </p:cNvPicPr>
          <p:nvPr/>
        </p:nvPicPr>
        <p:blipFill>
          <a:blip r:embed="rId3"/>
          <a:stretch>
            <a:fillRect/>
          </a:stretch>
        </p:blipFill>
        <p:spPr>
          <a:xfrm>
            <a:off x="493938" y="2017940"/>
            <a:ext cx="4560399" cy="3250746"/>
          </a:xfrm>
          <a:prstGeom prst="rect">
            <a:avLst/>
          </a:prstGeom>
        </p:spPr>
      </p:pic>
    </p:spTree>
    <p:extLst>
      <p:ext uri="{BB962C8B-B14F-4D97-AF65-F5344CB8AC3E}">
        <p14:creationId xmlns:p14="http://schemas.microsoft.com/office/powerpoint/2010/main" val="916788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383" y="3186145"/>
            <a:ext cx="5227629" cy="3567351"/>
          </a:xfrm>
          <a:prstGeom prst="rect">
            <a:avLst/>
          </a:prstGeom>
        </p:spPr>
      </p:pic>
      <p:grpSp>
        <p:nvGrpSpPr>
          <p:cNvPr id="8" name="Group 7"/>
          <p:cNvGrpSpPr/>
          <p:nvPr/>
        </p:nvGrpSpPr>
        <p:grpSpPr>
          <a:xfrm>
            <a:off x="675503" y="2198916"/>
            <a:ext cx="6162594" cy="1894113"/>
            <a:chOff x="457789" y="2120323"/>
            <a:chExt cx="6162594" cy="1065823"/>
          </a:xfrm>
        </p:grpSpPr>
        <p:sp>
          <p:nvSpPr>
            <p:cNvPr id="9" name="Freeform 3"/>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b="1"/>
            </a:p>
          </p:txBody>
        </p:sp>
        <p:sp>
          <p:nvSpPr>
            <p:cNvPr id="10" name="TextBox 9"/>
            <p:cNvSpPr txBox="1"/>
            <p:nvPr/>
          </p:nvSpPr>
          <p:spPr>
            <a:xfrm>
              <a:off x="509450" y="2120323"/>
              <a:ext cx="6097870" cy="813978"/>
            </a:xfrm>
            <a:prstGeom prst="rect">
              <a:avLst/>
            </a:prstGeom>
            <a:noFill/>
          </p:spPr>
          <p:txBody>
            <a:bodyPr wrap="square" rtlCol="0">
              <a:spAutoFit/>
            </a:bodyPr>
            <a:lstStyle/>
            <a:p>
              <a:pPr algn="ctr"/>
              <a:r>
                <a:rPr lang="en-US" sz="4400" b="1" dirty="0">
                  <a:latin typeface="Cambria" panose="02040503050406030204" pitchFamily="18" charset="0"/>
                  <a:ea typeface="Cambria" panose="02040503050406030204" pitchFamily="18" charset="0"/>
                </a:rPr>
                <a:t>Theo </a:t>
              </a:r>
              <a:r>
                <a:rPr lang="en-US" sz="4400" b="1" dirty="0" err="1">
                  <a:latin typeface="Cambria" panose="02040503050406030204" pitchFamily="18" charset="0"/>
                  <a:ea typeface="Cambria" panose="02040503050406030204" pitchFamily="18" charset="0"/>
                </a:rPr>
                <a:t>em</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vì</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sao</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phải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phòng</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tránh</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xâm</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hại</a:t>
              </a:r>
              <a:r>
                <a:rPr lang="en-US" sz="4400" b="1" dirty="0">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1611559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83772" y="1621972"/>
            <a:ext cx="10831285" cy="5040085"/>
            <a:chOff x="5521233" y="3231449"/>
            <a:chExt cx="5738950" cy="3155978"/>
          </a:xfrm>
        </p:grpSpPr>
        <p:grpSp>
          <p:nvGrpSpPr>
            <p:cNvPr id="10" name="Group 2"/>
            <p:cNvGrpSpPr/>
            <p:nvPr/>
          </p:nvGrpSpPr>
          <p:grpSpPr>
            <a:xfrm rot="-5400000">
              <a:off x="6812719" y="1939963"/>
              <a:ext cx="3155978" cy="5738950"/>
              <a:chOff x="-92420" y="22518"/>
              <a:chExt cx="5297636" cy="12490206"/>
            </a:xfrm>
          </p:grpSpPr>
          <p:sp>
            <p:nvSpPr>
              <p:cNvPr id="11" name="Freeform 3"/>
              <p:cNvSpPr/>
              <p:nvPr/>
            </p:nvSpPr>
            <p:spPr>
              <a:xfrm>
                <a:off x="32108" y="272221"/>
                <a:ext cx="5095612" cy="12003649"/>
              </a:xfrm>
              <a:custGeom>
                <a:avLst/>
                <a:gdLst>
                  <a:gd name="connsiteX0" fmla="*/ 5080000 w 5080000"/>
                  <a:gd name="connsiteY0" fmla="*/ 1466850 h 11032306"/>
                  <a:gd name="connsiteX1" fmla="*/ 5080000 w 5080000"/>
                  <a:gd name="connsiteY1" fmla="*/ 9259460 h 11032306"/>
                  <a:gd name="connsiteX2" fmla="*/ 2383523 w 5080000"/>
                  <a:gd name="connsiteY2" fmla="*/ 11032238 h 11032306"/>
                  <a:gd name="connsiteX3" fmla="*/ 0 w 5080000"/>
                  <a:gd name="connsiteY3" fmla="*/ 9259460 h 11032306"/>
                  <a:gd name="connsiteX4" fmla="*/ 0 w 5080000"/>
                  <a:gd name="connsiteY4" fmla="*/ 1466850 h 11032306"/>
                  <a:gd name="connsiteX5" fmla="*/ 2540000 w 5080000"/>
                  <a:gd name="connsiteY5" fmla="*/ 0 h 11032306"/>
                  <a:gd name="connsiteX6" fmla="*/ 5080000 w 5080000"/>
                  <a:gd name="connsiteY6" fmla="*/ 1466850 h 11032306"/>
                  <a:gd name="connsiteX0" fmla="*/ 5080000 w 5080007"/>
                  <a:gd name="connsiteY0" fmla="*/ 1466850 h 11032306"/>
                  <a:gd name="connsiteX1" fmla="*/ 5080006 w 5080007"/>
                  <a:gd name="connsiteY1" fmla="*/ 9259464 h 11032306"/>
                  <a:gd name="connsiteX2" fmla="*/ 2383523 w 5080007"/>
                  <a:gd name="connsiteY2" fmla="*/ 11032238 h 11032306"/>
                  <a:gd name="connsiteX3" fmla="*/ 0 w 5080007"/>
                  <a:gd name="connsiteY3" fmla="*/ 9259460 h 11032306"/>
                  <a:gd name="connsiteX4" fmla="*/ 0 w 5080007"/>
                  <a:gd name="connsiteY4" fmla="*/ 1466850 h 11032306"/>
                  <a:gd name="connsiteX5" fmla="*/ 2540000 w 5080007"/>
                  <a:gd name="connsiteY5" fmla="*/ 0 h 11032306"/>
                  <a:gd name="connsiteX6" fmla="*/ 5080000 w 5080007"/>
                  <a:gd name="connsiteY6" fmla="*/ 1466850 h 11032306"/>
                  <a:gd name="connsiteX0" fmla="*/ 5080000 w 5080007"/>
                  <a:gd name="connsiteY0" fmla="*/ 1466850 h 11032314"/>
                  <a:gd name="connsiteX1" fmla="*/ 5080006 w 5080007"/>
                  <a:gd name="connsiteY1" fmla="*/ 9259464 h 11032314"/>
                  <a:gd name="connsiteX2" fmla="*/ 2383523 w 5080007"/>
                  <a:gd name="connsiteY2" fmla="*/ 11032238 h 11032314"/>
                  <a:gd name="connsiteX3" fmla="*/ 0 w 5080007"/>
                  <a:gd name="connsiteY3" fmla="*/ 9259460 h 11032314"/>
                  <a:gd name="connsiteX4" fmla="*/ 0 w 5080007"/>
                  <a:gd name="connsiteY4" fmla="*/ 1466850 h 11032314"/>
                  <a:gd name="connsiteX5" fmla="*/ 2540000 w 5080007"/>
                  <a:gd name="connsiteY5" fmla="*/ 0 h 11032314"/>
                  <a:gd name="connsiteX6" fmla="*/ 5080000 w 5080007"/>
                  <a:gd name="connsiteY6" fmla="*/ 1466850 h 11032314"/>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0 w 5080007"/>
                  <a:gd name="connsiteY4" fmla="*/ 1466850 h 11032315"/>
                  <a:gd name="connsiteX5" fmla="*/ 2540000 w 5080007"/>
                  <a:gd name="connsiteY5" fmla="*/ 0 h 11032315"/>
                  <a:gd name="connsiteX6" fmla="*/ 5003901 w 5080007"/>
                  <a:gd name="connsiteY6" fmla="*/ 592641 h 11032315"/>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76096 w 5080007"/>
                  <a:gd name="connsiteY4" fmla="*/ 567666 h 11032315"/>
                  <a:gd name="connsiteX5" fmla="*/ 2540000 w 5080007"/>
                  <a:gd name="connsiteY5" fmla="*/ 0 h 11032315"/>
                  <a:gd name="connsiteX6" fmla="*/ 5003901 w 5080007"/>
                  <a:gd name="connsiteY6" fmla="*/ 592641 h 11032315"/>
                  <a:gd name="connsiteX0" fmla="*/ 5003901 w 5003899"/>
                  <a:gd name="connsiteY0" fmla="*/ 592641 h 11032521"/>
                  <a:gd name="connsiteX1" fmla="*/ 4927814 w 5003899"/>
                  <a:gd name="connsiteY1" fmla="*/ 10433399 h 11032521"/>
                  <a:gd name="connsiteX2" fmla="*/ 2383523 w 5003899"/>
                  <a:gd name="connsiteY2" fmla="*/ 11032238 h 11032521"/>
                  <a:gd name="connsiteX3" fmla="*/ 0 w 5003899"/>
                  <a:gd name="connsiteY3" fmla="*/ 9259460 h 11032521"/>
                  <a:gd name="connsiteX4" fmla="*/ 76096 w 5003899"/>
                  <a:gd name="connsiteY4" fmla="*/ 567666 h 11032521"/>
                  <a:gd name="connsiteX5" fmla="*/ 2540000 w 5003899"/>
                  <a:gd name="connsiteY5" fmla="*/ 0 h 11032521"/>
                  <a:gd name="connsiteX6" fmla="*/ 5003901 w 5003899"/>
                  <a:gd name="connsiteY6" fmla="*/ 592641 h 11032521"/>
                  <a:gd name="connsiteX0" fmla="*/ 5003897 w 5003899"/>
                  <a:gd name="connsiteY0" fmla="*/ 592641 h 11032521"/>
                  <a:gd name="connsiteX1" fmla="*/ 4927810 w 5003899"/>
                  <a:gd name="connsiteY1" fmla="*/ 10433399 h 11032521"/>
                  <a:gd name="connsiteX2" fmla="*/ 2383519 w 5003899"/>
                  <a:gd name="connsiteY2" fmla="*/ 11032238 h 11032521"/>
                  <a:gd name="connsiteX3" fmla="*/ -2 w 5003899"/>
                  <a:gd name="connsiteY3" fmla="*/ 10470863 h 11032521"/>
                  <a:gd name="connsiteX4" fmla="*/ 76092 w 5003899"/>
                  <a:gd name="connsiteY4" fmla="*/ 567666 h 11032521"/>
                  <a:gd name="connsiteX5" fmla="*/ 2539996 w 5003899"/>
                  <a:gd name="connsiteY5" fmla="*/ 0 h 11032521"/>
                  <a:gd name="connsiteX6" fmla="*/ 5003897 w 5003899"/>
                  <a:gd name="connsiteY6" fmla="*/ 592641 h 1103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3899" h="11032521">
                    <a:moveTo>
                      <a:pt x="5003897" y="592641"/>
                    </a:moveTo>
                    <a:lnTo>
                      <a:pt x="4927810" y="10433399"/>
                    </a:lnTo>
                    <a:cubicBezTo>
                      <a:pt x="4201421" y="10615586"/>
                      <a:pt x="3156938" y="11045132"/>
                      <a:pt x="2383519" y="11032238"/>
                    </a:cubicBezTo>
                    <a:lnTo>
                      <a:pt x="-2" y="10470863"/>
                    </a:lnTo>
                    <a:lnTo>
                      <a:pt x="76092" y="567666"/>
                    </a:lnTo>
                    <a:lnTo>
                      <a:pt x="2539996" y="0"/>
                    </a:lnTo>
                    <a:lnTo>
                      <a:pt x="5003897" y="592641"/>
                    </a:lnTo>
                    <a:close/>
                  </a:path>
                </a:pathLst>
              </a:custGeom>
              <a:solidFill>
                <a:srgbClr val="FFD6CE"/>
              </a:solidFill>
              <a:ln>
                <a:solidFill>
                  <a:srgbClr val="E18989"/>
                </a:solidFill>
              </a:ln>
            </p:spPr>
            <p:txBody>
              <a:bodyPr/>
              <a:lstStyle/>
              <a:p>
                <a:endParaRPr lang="en-US"/>
              </a:p>
            </p:txBody>
          </p:sp>
          <p:sp>
            <p:nvSpPr>
              <p:cNvPr id="12" name="Freeform 4"/>
              <p:cNvSpPr/>
              <p:nvPr/>
            </p:nvSpPr>
            <p:spPr>
              <a:xfrm>
                <a:off x="2" y="22518"/>
                <a:ext cx="5205214" cy="108309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endParaRPr lang="en-US"/>
              </a:p>
            </p:txBody>
          </p:sp>
          <p:sp>
            <p:nvSpPr>
              <p:cNvPr id="13" name="Freeform 4"/>
              <p:cNvSpPr/>
              <p:nvPr/>
            </p:nvSpPr>
            <p:spPr>
              <a:xfrm rot="10800000">
                <a:off x="-92420" y="11366805"/>
                <a:ext cx="5220148" cy="114591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endParaRPr lang="en-US"/>
              </a:p>
            </p:txBody>
          </p:sp>
        </p:grpSp>
        <p:sp>
          <p:nvSpPr>
            <p:cNvPr id="14" name="TextBox 13"/>
            <p:cNvSpPr txBox="1"/>
            <p:nvPr/>
          </p:nvSpPr>
          <p:spPr>
            <a:xfrm>
              <a:off x="6051870" y="3513909"/>
              <a:ext cx="4712284" cy="2536022"/>
            </a:xfrm>
            <a:prstGeom prst="rect">
              <a:avLst/>
            </a:prstGeom>
            <a:noFill/>
          </p:spPr>
          <p:txBody>
            <a:bodyPr wrap="square" rtlCol="0">
              <a:spAutoFit/>
            </a:bodyPr>
            <a:lstStyle/>
            <a:p>
              <a:pPr marL="0" marR="0" algn="just">
                <a:spcBef>
                  <a:spcPts val="0"/>
                </a:spcBef>
                <a:spcAft>
                  <a:spcPts val="0"/>
                </a:spcAft>
              </a:pPr>
              <a:r>
                <a:rPr lang="vi-VN" sz="2800" b="1" dirty="0">
                  <a:effectLst/>
                  <a:latin typeface="Cambria" panose="02040503050406030204" pitchFamily="18" charset="0"/>
                  <a:ea typeface="Cambria" panose="02040503050406030204" pitchFamily="18" charset="0"/>
                </a:rPr>
                <a:t>+ Về thể chất: </a:t>
              </a:r>
              <a:r>
                <a:rPr lang="vi-VN" sz="2800" dirty="0">
                  <a:effectLst/>
                  <a:latin typeface="Cambria" panose="02040503050406030204" pitchFamily="18" charset="0"/>
                  <a:ea typeface="Cambria" panose="02040503050406030204" pitchFamily="18" charset="0"/>
                </a:rPr>
                <a:t>chậm phát triển khả năng vận động, nhận thức, ngôn ngữ,...</a:t>
              </a:r>
              <a:endParaRPr lang="en-US" sz="2800" dirty="0">
                <a:effectLst/>
                <a:latin typeface="Cambria" panose="02040503050406030204" pitchFamily="18" charset="0"/>
                <a:ea typeface="Cambria" panose="02040503050406030204" pitchFamily="18" charset="0"/>
              </a:endParaRPr>
            </a:p>
            <a:p>
              <a:pPr marL="0" marR="0" algn="just">
                <a:spcBef>
                  <a:spcPts val="0"/>
                </a:spcBef>
                <a:spcAft>
                  <a:spcPts val="0"/>
                </a:spcAft>
              </a:pPr>
              <a:r>
                <a:rPr lang="vi-VN" sz="2800" b="1" dirty="0">
                  <a:effectLst/>
                  <a:latin typeface="Cambria" panose="02040503050406030204" pitchFamily="18" charset="0"/>
                  <a:ea typeface="Cambria" panose="02040503050406030204" pitchFamily="18" charset="0"/>
                </a:rPr>
                <a:t>+ Về hành vi: </a:t>
              </a:r>
              <a:r>
                <a:rPr lang="vi-VN" sz="2800" dirty="0">
                  <a:effectLst/>
                  <a:latin typeface="Cambria" panose="02040503050406030204" pitchFamily="18" charset="0"/>
                  <a:ea typeface="Cambria" panose="02040503050406030204" pitchFamily="18" charset="0"/>
                </a:rPr>
                <a:t>lệ thuộc, thụ động, hoàn toàn phục tùng người khác hoặc trở nên tiêu cực, hiếu chiến, phá phách không yêu thương bản thân, có thể tự làm đau mình;</a:t>
              </a:r>
              <a:endParaRPr lang="en-US" sz="2800" dirty="0">
                <a:effectLst/>
                <a:latin typeface="Cambria" panose="02040503050406030204" pitchFamily="18" charset="0"/>
                <a:ea typeface="Cambria" panose="02040503050406030204" pitchFamily="18" charset="0"/>
              </a:endParaRPr>
            </a:p>
            <a:p>
              <a:pPr marL="0" marR="0" algn="just">
                <a:spcBef>
                  <a:spcPts val="0"/>
                </a:spcBef>
                <a:spcAft>
                  <a:spcPts val="0"/>
                </a:spcAft>
              </a:pPr>
              <a:r>
                <a:rPr lang="vi-VN" sz="2800" b="1" dirty="0">
                  <a:effectLst/>
                  <a:latin typeface="Cambria" panose="02040503050406030204" pitchFamily="18" charset="0"/>
                  <a:ea typeface="Cambria" panose="02040503050406030204" pitchFamily="18" charset="0"/>
                </a:rPr>
                <a:t>+ Về tâm lí: </a:t>
              </a:r>
              <a:r>
                <a:rPr lang="vi-VN" sz="2800" dirty="0">
                  <a:effectLst/>
                  <a:latin typeface="Cambria" panose="02040503050406030204" pitchFamily="18" charset="0"/>
                  <a:ea typeface="Cambria" panose="02040503050406030204" pitchFamily="18" charset="0"/>
                </a:rPr>
                <a:t>Bị hoảng loạn tinh thần, không tin tưởng vào người khác và môi trường xung quanh; buồn rầu, chán nản và tự đổ lỗi; khả năng tập trung kém; không còn yêu thương quý trọng bản thân, tự ti, tự hạ thấp giá trị bản thân,...</a:t>
              </a:r>
              <a:endParaRPr lang="en-US" sz="2800" dirty="0">
                <a:effectLst/>
                <a:latin typeface="Cambria" panose="02040503050406030204" pitchFamily="18" charset="0"/>
                <a:ea typeface="Cambria" panose="02040503050406030204" pitchFamily="18" charset="0"/>
              </a:endParaRPr>
            </a:p>
          </p:txBody>
        </p:sp>
      </p:grpSp>
      <p:sp>
        <p:nvSpPr>
          <p:cNvPr id="2" name="矩形: 圆角 33">
            <a:extLst>
              <a:ext uri="{FF2B5EF4-FFF2-40B4-BE49-F238E27FC236}">
                <a16:creationId xmlns:a16="http://schemas.microsoft.com/office/drawing/2014/main" id="{A24FC57F-9FFB-AE44-80D8-A5AA978DCC79}"/>
              </a:ext>
            </a:extLst>
          </p:cNvPr>
          <p:cNvSpPr/>
          <p:nvPr/>
        </p:nvSpPr>
        <p:spPr>
          <a:xfrm>
            <a:off x="2040908" y="411149"/>
            <a:ext cx="7854208" cy="949565"/>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altLang="zh-CN" sz="3600" b="1" dirty="0" err="1">
                <a:solidFill>
                  <a:schemeClr val="tx1"/>
                </a:solidFill>
                <a:latin typeface="Cambria" panose="02040503050406030204" pitchFamily="18" charset="0"/>
                <a:ea typeface="阿里巴巴普惠体" panose="00020600040101010101"/>
              </a:rPr>
              <a:t>Phải</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phòng</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tránh</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xâm</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hại</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vì</a:t>
            </a:r>
            <a:r>
              <a:rPr lang="en-US" altLang="zh-CN" sz="3600" b="1" dirty="0">
                <a:solidFill>
                  <a:schemeClr val="tx1"/>
                </a:solidFill>
                <a:latin typeface="Cambria" panose="02040503050406030204" pitchFamily="18" charset="0"/>
                <a:ea typeface="阿里巴巴普惠体" panose="00020600040101010101"/>
              </a:rPr>
              <a:t>:</a:t>
            </a:r>
          </a:p>
        </p:txBody>
      </p:sp>
    </p:spTree>
    <p:extLst>
      <p:ext uri="{BB962C8B-B14F-4D97-AF65-F5344CB8AC3E}">
        <p14:creationId xmlns:p14="http://schemas.microsoft.com/office/powerpoint/2010/main" val="3345788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9986668" y="4122891"/>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6"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1872" t="61676" b="8620"/>
          <a:stretch>
            <a:fillRect/>
          </a:stretch>
        </p:blipFill>
        <p:spPr>
          <a:xfrm>
            <a:off x="-24062" y="5435646"/>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sp>
        <p:nvSpPr>
          <p:cNvPr id="8" name="圆角矩形 16"/>
          <p:cNvSpPr/>
          <p:nvPr/>
        </p:nvSpPr>
        <p:spPr>
          <a:xfrm>
            <a:off x="5333929" y="888212"/>
            <a:ext cx="2623528" cy="744646"/>
          </a:xfrm>
          <a:prstGeom prst="roundRect">
            <a:avLst>
              <a:gd name="adj" fmla="val 50000"/>
            </a:avLst>
          </a:prstGeom>
          <a:solidFill>
            <a:srgbClr val="F6AB0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56号-萌趣苏打饼" panose="00000500000000000000" pitchFamily="2" charset="-122"/>
              <a:ea typeface="字魂156号-萌趣苏打饼" panose="00000500000000000000" pitchFamily="2" charset="-122"/>
              <a:cs typeface="+mn-cs"/>
            </a:endParaRPr>
          </a:p>
        </p:txBody>
      </p:sp>
      <p:pic>
        <p:nvPicPr>
          <p:cNvPr id="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9295" y="-84756"/>
            <a:ext cx="1940673" cy="1940673"/>
          </a:xfrm>
          <a:prstGeom prst="rect">
            <a:avLst/>
          </a:prstGeom>
        </p:spPr>
      </p:pic>
      <p:sp>
        <p:nvSpPr>
          <p:cNvPr id="10" name="TextBox 9"/>
          <p:cNvSpPr txBox="1"/>
          <p:nvPr/>
        </p:nvSpPr>
        <p:spPr>
          <a:xfrm>
            <a:off x="5524036" y="902559"/>
            <a:ext cx="23136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Kết</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luận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12" name="Group 11"/>
          <p:cNvGrpSpPr/>
          <p:nvPr/>
        </p:nvGrpSpPr>
        <p:grpSpPr>
          <a:xfrm>
            <a:off x="2406124" y="1915885"/>
            <a:ext cx="8377598" cy="4532276"/>
            <a:chOff x="8407682" y="1855672"/>
            <a:chExt cx="3476267" cy="2021679"/>
          </a:xfrm>
        </p:grpSpPr>
        <p:sp>
          <p:nvSpPr>
            <p:cNvPr id="13" name="Google Shape;117;p2"/>
            <p:cNvSpPr/>
            <p:nvPr/>
          </p:nvSpPr>
          <p:spPr>
            <a:xfrm>
              <a:off x="8407682" y="1855672"/>
              <a:ext cx="3476267" cy="2021679"/>
            </a:xfrm>
            <a:prstGeom prst="roundRect">
              <a:avLst>
                <a:gd name="adj" fmla="val 16667"/>
              </a:avLst>
            </a:prstGeom>
            <a:solidFill>
              <a:schemeClr val="bg1"/>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srgbClr val="ED7D31"/>
                </a:solidFill>
                <a:effectLst/>
                <a:uLnTx/>
                <a:uFillTx/>
                <a:latin typeface="Tahoma" panose="020B0604030504040204"/>
                <a:ea typeface="Tahoma" panose="020B0604030504040204"/>
                <a:cs typeface="Tahoma" panose="020B0604030504040204"/>
                <a:sym typeface="Tahoma" panose="020B0604030504040204"/>
              </a:endParaRPr>
            </a:p>
          </p:txBody>
        </p:sp>
        <p:sp>
          <p:nvSpPr>
            <p:cNvPr id="14" name="TextBox 13"/>
            <p:cNvSpPr txBox="1"/>
            <p:nvPr/>
          </p:nvSpPr>
          <p:spPr>
            <a:xfrm>
              <a:off x="8505388" y="1964461"/>
              <a:ext cx="3378560" cy="17710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dirty="0">
                  <a:solidFill>
                    <a:srgbClr val="FF0000"/>
                  </a:solidFill>
                  <a:effectLst/>
                  <a:latin typeface="Cambria" panose="02040503050406030204" pitchFamily="18" charset="0"/>
                  <a:ea typeface="Cambria" panose="02040503050406030204" pitchFamily="18" charset="0"/>
                </a:rPr>
                <a:t>   </a:t>
              </a:r>
              <a:r>
                <a:rPr lang="vi-VN" sz="3600" dirty="0">
                  <a:solidFill>
                    <a:srgbClr val="FF0000"/>
                  </a:solidFill>
                  <a:effectLst/>
                  <a:latin typeface="Cambria" panose="02040503050406030204" pitchFamily="18" charset="0"/>
                  <a:ea typeface="Cambria" panose="02040503050406030204" pitchFamily="18" charset="0"/>
                </a:rPr>
                <a:t>Xâm hại trẻ em gây ra những tổn thương nghiêm trọng và lâu dài cả về thể chất và tâm lý đối với người bị xâm hại</a:t>
              </a:r>
              <a:r>
                <a:rPr lang="en-US" sz="3600" dirty="0">
                  <a:solidFill>
                    <a:srgbClr val="FF0000"/>
                  </a:solidFill>
                  <a:effectLst/>
                  <a:latin typeface="Cambria" panose="02040503050406030204" pitchFamily="18" charset="0"/>
                  <a:ea typeface="Cambria" panose="02040503050406030204" pitchFamily="18" charset="0"/>
                </a:rPr>
                <a:t>. </a:t>
              </a:r>
              <a:r>
                <a:rPr lang="vi-VN" sz="3600" dirty="0">
                  <a:solidFill>
                    <a:srgbClr val="FF0000"/>
                  </a:solidFill>
                  <a:effectLst/>
                  <a:latin typeface="Cambria" panose="02040503050406030204" pitchFamily="18" charset="0"/>
                  <a:ea typeface="Cambria" panose="02040503050406030204" pitchFamily="18" charset="0"/>
                </a:rPr>
                <a:t>Do vậy, việc phòng, tránh xâm hại trẻ em là việc làm hết sức cần thiết để trẻ em được lớn lên trong tình yêu thương, được chăm sóc và phát triển toàn diện.</a:t>
              </a:r>
              <a:endParaRPr kumimoji="0" lang="vi-VN"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a:extLst>
              <a:ext uri="{FF2B5EF4-FFF2-40B4-BE49-F238E27FC236}">
                <a16:creationId xmlns:a16="http://schemas.microsoft.com/office/drawing/2014/main" id="{27F89A51-3CE5-03F3-28EB-9B0CD1AA7A13}"/>
              </a:ext>
            </a:extLst>
          </p:cNvPr>
          <p:cNvPicPr>
            <a:picLocks noChangeAspect="1"/>
          </p:cNvPicPr>
          <p:nvPr/>
        </p:nvPicPr>
        <p:blipFill rotWithShape="1">
          <a:blip r:embed="rId2"/>
          <a:srcRect t="13684" b="13623"/>
          <a:stretch/>
        </p:blipFill>
        <p:spPr>
          <a:xfrm>
            <a:off x="1310278" y="1"/>
            <a:ext cx="9440680" cy="6858000"/>
          </a:xfrm>
          <a:prstGeom prst="rect">
            <a:avLst/>
          </a:prstGeom>
          <a:ln>
            <a:noFill/>
          </a:ln>
          <a:effectLst>
            <a:outerShdw blurRad="127000" dist="12700" sx="102000" sy="102000" algn="ctr" rotWithShape="0">
              <a:schemeClr val="tx1">
                <a:lumMod val="65000"/>
                <a:lumOff val="35000"/>
                <a:alpha val="40000"/>
              </a:schemeClr>
            </a:outerShdw>
          </a:effectLst>
        </p:spPr>
      </p:pic>
      <p:pic>
        <p:nvPicPr>
          <p:cNvPr id="3"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245" r="65714"/>
          <a:stretch/>
        </p:blipFill>
        <p:spPr>
          <a:xfrm>
            <a:off x="8786488" y="3500894"/>
            <a:ext cx="3534579" cy="2589819"/>
          </a:xfrm>
          <a:prstGeom prst="rect">
            <a:avLst/>
          </a:prstGeom>
        </p:spPr>
      </p:pic>
      <p:pic>
        <p:nvPicPr>
          <p:cNvPr id="4" name="图片 13">
            <a:extLst>
              <a:ext uri="{FF2B5EF4-FFF2-40B4-BE49-F238E27FC236}">
                <a16:creationId xmlns:a16="http://schemas.microsoft.com/office/drawing/2014/main" id="{420BAF14-45A1-B44E-7872-51319487CCC1}"/>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5" name="图片 14">
            <a:extLst>
              <a:ext uri="{FF2B5EF4-FFF2-40B4-BE49-F238E27FC236}">
                <a16:creationId xmlns:a16="http://schemas.microsoft.com/office/drawing/2014/main" id="{D1D89C96-4D46-A2A9-C6C4-7762C3BD23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6"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7" name="图片 24">
            <a:extLst>
              <a:ext uri="{FF2B5EF4-FFF2-40B4-BE49-F238E27FC236}">
                <a16:creationId xmlns:a16="http://schemas.microsoft.com/office/drawing/2014/main" id="{93BABAF3-EDBD-6C78-220D-84409F0829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571"/>
          <a:stretch/>
        </p:blipFill>
        <p:spPr>
          <a:xfrm>
            <a:off x="7379003" y="3190131"/>
            <a:ext cx="4539428" cy="3333264"/>
          </a:xfrm>
          <a:prstGeom prst="rect">
            <a:avLst/>
          </a:prstGeom>
        </p:spPr>
      </p:pic>
      <p:pic>
        <p:nvPicPr>
          <p:cNvPr id="8" name="图片 26">
            <a:extLst>
              <a:ext uri="{FF2B5EF4-FFF2-40B4-BE49-F238E27FC236}">
                <a16:creationId xmlns:a16="http://schemas.microsoft.com/office/drawing/2014/main" id="{197784B3-14EB-2288-02AB-123826252A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560227"/>
            <a:ext cx="3950313" cy="3950313"/>
          </a:xfrm>
          <a:prstGeom prst="rect">
            <a:avLst/>
          </a:prstGeom>
        </p:spPr>
      </p:pic>
      <p:pic>
        <p:nvPicPr>
          <p:cNvPr id="12" name="图片 30">
            <a:extLst>
              <a:ext uri="{FF2B5EF4-FFF2-40B4-BE49-F238E27FC236}">
                <a16:creationId xmlns:a16="http://schemas.microsoft.com/office/drawing/2014/main" id="{ADDC85EA-49AB-1AA6-BA19-E65EEA315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9015" y="5305825"/>
            <a:ext cx="1261576" cy="1261576"/>
          </a:xfrm>
          <a:prstGeom prst="rect">
            <a:avLst/>
          </a:prstGeom>
        </p:spPr>
      </p:pic>
      <p:sp>
        <p:nvSpPr>
          <p:cNvPr id="10" name="TextBox 9">
            <a:extLst>
              <a:ext uri="{FF2B5EF4-FFF2-40B4-BE49-F238E27FC236}">
                <a16:creationId xmlns:a16="http://schemas.microsoft.com/office/drawing/2014/main" id="{01DDB2B7-8A46-5A4C-FE2B-0F830D6B3186}"/>
              </a:ext>
            </a:extLst>
          </p:cNvPr>
          <p:cNvSpPr txBox="1"/>
          <p:nvPr/>
        </p:nvSpPr>
        <p:spPr>
          <a:xfrm>
            <a:off x="2225040" y="2052320"/>
            <a:ext cx="7620000" cy="2123658"/>
          </a:xfrm>
          <a:prstGeom prst="rect">
            <a:avLst/>
          </a:prstGeom>
          <a:noFill/>
        </p:spPr>
        <p:txBody>
          <a:bodyPr wrap="square" rtlCol="0">
            <a:spAutoFit/>
          </a:bodyPr>
          <a:lstStyle/>
          <a:p>
            <a:pPr lvl="0" algn="ctr"/>
            <a:r>
              <a:rPr lang="vi-VN" sz="4400" b="1" dirty="0">
                <a:solidFill>
                  <a:prstClr val="black"/>
                </a:solidFill>
                <a:latin typeface="Cambria" panose="02040503050406030204" pitchFamily="18" charset="0"/>
                <a:ea typeface="Cambria" panose="02040503050406030204" pitchFamily="18" charset="0"/>
              </a:rPr>
              <a:t>Tìm hiểu một số quy định cơ bản của pháp luật về phòng, tránh xâm hại trẻ em </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DF17FCFD-D81D-B446-8BBC-FDCE52720AE9}"/>
              </a:ext>
            </a:extLst>
          </p:cNvPr>
          <p:cNvPicPr>
            <a:picLocks noChangeAspect="1"/>
          </p:cNvPicPr>
          <p:nvPr/>
        </p:nvPicPr>
        <p:blipFill>
          <a:blip r:embed="rId9"/>
          <a:stretch>
            <a:fillRect/>
          </a:stretch>
        </p:blipFill>
        <p:spPr>
          <a:xfrm>
            <a:off x="4638009" y="566865"/>
            <a:ext cx="4048095" cy="1457070"/>
          </a:xfrm>
          <a:prstGeom prst="rect">
            <a:avLst/>
          </a:prstGeom>
        </p:spPr>
      </p:pic>
    </p:spTree>
    <p:extLst>
      <p:ext uri="{BB962C8B-B14F-4D97-AF65-F5344CB8AC3E}">
        <p14:creationId xmlns:p14="http://schemas.microsoft.com/office/powerpoint/2010/main" val="2442211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295401" y="315686"/>
            <a:ext cx="10202250" cy="925286"/>
            <a:chOff x="4638198" y="458224"/>
            <a:chExt cx="7145383" cy="3415476"/>
          </a:xfrm>
        </p:grpSpPr>
        <p:grpSp>
          <p:nvGrpSpPr>
            <p:cNvPr id="8" name="Group 2"/>
            <p:cNvGrpSpPr/>
            <p:nvPr/>
          </p:nvGrpSpPr>
          <p:grpSpPr>
            <a:xfrm>
              <a:off x="4638198" y="458224"/>
              <a:ext cx="7145383" cy="3415476"/>
              <a:chOff x="0" y="0"/>
              <a:chExt cx="9454516" cy="4572992"/>
            </a:xfrm>
          </p:grpSpPr>
          <p:sp>
            <p:nvSpPr>
              <p:cNvPr id="9" name="Freeform 3"/>
              <p:cNvSpPr/>
              <p:nvPr/>
            </p:nvSpPr>
            <p:spPr>
              <a:xfrm>
                <a:off x="0" y="0"/>
                <a:ext cx="9454516" cy="457299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8"/>
            <p:cNvSpPr txBox="1"/>
            <p:nvPr/>
          </p:nvSpPr>
          <p:spPr>
            <a:xfrm>
              <a:off x="4714241" y="519709"/>
              <a:ext cx="6833324" cy="2517562"/>
            </a:xfrm>
            <a:prstGeom prst="rect">
              <a:avLst/>
            </a:prstGeom>
          </p:spPr>
          <p:txBody>
            <a:bodyPr wrap="square" lIns="0" tIns="0" rIns="0" bIns="0" rtlCol="0" anchor="t">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US" sz="3600" b="1" i="1" dirty="0" err="1">
                  <a:solidFill>
                    <a:prstClr val="black"/>
                  </a:solidFill>
                  <a:latin typeface="Cambria" panose="02040503050406030204" pitchFamily="18" charset="0"/>
                  <a:ea typeface="Cambria" panose="02040503050406030204" pitchFamily="18" charset="0"/>
                </a:rPr>
                <a:t>Đọc</a:t>
              </a:r>
              <a:r>
                <a:rPr lang="en-US" sz="3600" b="1" i="1" dirty="0">
                  <a:solidFill>
                    <a:prstClr val="black"/>
                  </a:solidFill>
                  <a:latin typeface="Cambria" panose="02040503050406030204" pitchFamily="18" charset="0"/>
                  <a:ea typeface="Cambria" panose="02040503050406030204" pitchFamily="18" charset="0"/>
                </a:rPr>
                <a:t> </a:t>
              </a:r>
              <a:r>
                <a:rPr lang="en-US" sz="3600" b="1" i="1" dirty="0" err="1">
                  <a:solidFill>
                    <a:prstClr val="black"/>
                  </a:solidFill>
                  <a:latin typeface="Cambria" panose="02040503050406030204" pitchFamily="18" charset="0"/>
                  <a:ea typeface="Cambria" panose="02040503050406030204" pitchFamily="18" charset="0"/>
                </a:rPr>
                <a:t>thông</a:t>
              </a:r>
              <a:r>
                <a:rPr lang="en-US" sz="3600" b="1" i="1" dirty="0">
                  <a:solidFill>
                    <a:prstClr val="black"/>
                  </a:solidFill>
                  <a:latin typeface="Cambria" panose="02040503050406030204" pitchFamily="18" charset="0"/>
                  <a:ea typeface="Cambria" panose="02040503050406030204" pitchFamily="18" charset="0"/>
                </a:rPr>
                <a:t> tin </a:t>
              </a:r>
              <a:r>
                <a:rPr lang="en-US" sz="3600" b="1" i="1" dirty="0" err="1">
                  <a:solidFill>
                    <a:prstClr val="black"/>
                  </a:solidFill>
                  <a:latin typeface="Cambria" panose="02040503050406030204" pitchFamily="18" charset="0"/>
                  <a:ea typeface="Cambria" panose="02040503050406030204" pitchFamily="18" charset="0"/>
                </a:rPr>
                <a:t>dưới</a:t>
              </a:r>
              <a:r>
                <a:rPr lang="en-US" sz="3600" b="1" i="1" dirty="0">
                  <a:solidFill>
                    <a:prstClr val="black"/>
                  </a:solidFill>
                  <a:latin typeface="Cambria" panose="02040503050406030204" pitchFamily="18" charset="0"/>
                  <a:ea typeface="Cambria" panose="02040503050406030204" pitchFamily="18" charset="0"/>
                </a:rPr>
                <a:t> </a:t>
              </a:r>
              <a:r>
                <a:rPr lang="en-US" sz="3600" b="1" i="1" dirty="0" err="1">
                  <a:solidFill>
                    <a:prstClr val="black"/>
                  </a:solidFill>
                  <a:latin typeface="Cambria" panose="02040503050406030204" pitchFamily="18" charset="0"/>
                  <a:ea typeface="Cambria" panose="02040503050406030204" pitchFamily="18" charset="0"/>
                </a:rPr>
                <a:t>đây</a:t>
              </a:r>
              <a:r>
                <a:rPr lang="en-US" sz="3600" b="1" i="1" dirty="0">
                  <a:solidFill>
                    <a:prstClr val="black"/>
                  </a:solidFill>
                  <a:latin typeface="Cambria" panose="02040503050406030204" pitchFamily="18" charset="0"/>
                  <a:ea typeface="Cambria" panose="02040503050406030204" pitchFamily="18" charset="0"/>
                </a:rPr>
                <a:t> </a:t>
              </a:r>
              <a:r>
                <a:rPr lang="en-US" sz="3600" b="1" i="1" dirty="0" err="1">
                  <a:solidFill>
                    <a:prstClr val="black"/>
                  </a:solidFill>
                  <a:latin typeface="Cambria" panose="02040503050406030204" pitchFamily="18" charset="0"/>
                  <a:ea typeface="Cambria" panose="02040503050406030204" pitchFamily="18" charset="0"/>
                </a:rPr>
                <a:t>và</a:t>
              </a:r>
              <a:r>
                <a:rPr lang="en-US" sz="3600" b="1" i="1" dirty="0">
                  <a:solidFill>
                    <a:prstClr val="black"/>
                  </a:solidFill>
                  <a:latin typeface="Cambria" panose="02040503050406030204" pitchFamily="18" charset="0"/>
                  <a:ea typeface="Cambria" panose="02040503050406030204" pitchFamily="18" charset="0"/>
                </a:rPr>
                <a:t> </a:t>
              </a:r>
              <a:r>
                <a:rPr lang="en-US" sz="3600" b="1" i="1" dirty="0" err="1">
                  <a:solidFill>
                    <a:prstClr val="black"/>
                  </a:solidFill>
                  <a:latin typeface="Cambria" panose="02040503050406030204" pitchFamily="18" charset="0"/>
                  <a:ea typeface="Cambria" panose="02040503050406030204" pitchFamily="18" charset="0"/>
                </a:rPr>
                <a:t>thực</a:t>
              </a:r>
              <a:r>
                <a:rPr lang="en-US" sz="3600" b="1" i="1" dirty="0">
                  <a:solidFill>
                    <a:prstClr val="black"/>
                  </a:solidFill>
                  <a:latin typeface="Cambria" panose="02040503050406030204" pitchFamily="18" charset="0"/>
                  <a:ea typeface="Cambria" panose="02040503050406030204" pitchFamily="18" charset="0"/>
                </a:rPr>
                <a:t> </a:t>
              </a:r>
              <a:r>
                <a:rPr lang="en-US" sz="3600" b="1" i="1" dirty="0" err="1">
                  <a:solidFill>
                    <a:prstClr val="black"/>
                  </a:solidFill>
                  <a:latin typeface="Cambria" panose="02040503050406030204" pitchFamily="18" charset="0"/>
                  <a:ea typeface="Cambria" panose="02040503050406030204" pitchFamily="18" charset="0"/>
                </a:rPr>
                <a:t>hiện</a:t>
              </a:r>
              <a:r>
                <a:rPr lang="en-US" sz="3600" b="1" i="1" dirty="0">
                  <a:solidFill>
                    <a:prstClr val="black"/>
                  </a:solidFill>
                  <a:latin typeface="Cambria" panose="02040503050406030204" pitchFamily="18" charset="0"/>
                  <a:ea typeface="Cambria" panose="02040503050406030204" pitchFamily="18" charset="0"/>
                </a:rPr>
                <a:t> </a:t>
              </a:r>
              <a:r>
                <a:rPr lang="en-US" sz="3600" b="1" i="1" dirty="0" err="1">
                  <a:solidFill>
                    <a:prstClr val="black"/>
                  </a:solidFill>
                  <a:latin typeface="Cambria" panose="02040503050406030204" pitchFamily="18" charset="0"/>
                  <a:ea typeface="Cambria" panose="02040503050406030204" pitchFamily="18" charset="0"/>
                </a:rPr>
                <a:t>yêu</a:t>
              </a:r>
              <a:r>
                <a:rPr lang="en-US" sz="3600" b="1" i="1" dirty="0">
                  <a:solidFill>
                    <a:prstClr val="black"/>
                  </a:solidFill>
                  <a:latin typeface="Cambria" panose="02040503050406030204" pitchFamily="18" charset="0"/>
                  <a:ea typeface="Cambria" panose="02040503050406030204" pitchFamily="18" charset="0"/>
                </a:rPr>
                <a:t> </a:t>
              </a:r>
              <a:r>
                <a:rPr lang="en-US" sz="3600" b="1" i="1" dirty="0" err="1">
                  <a:solidFill>
                    <a:prstClr val="black"/>
                  </a:solidFill>
                  <a:latin typeface="Cambria" panose="02040503050406030204" pitchFamily="18" charset="0"/>
                  <a:ea typeface="Cambria" panose="02040503050406030204" pitchFamily="18" charset="0"/>
                </a:rPr>
                <a:t>cầu</a:t>
              </a:r>
              <a:r>
                <a:rPr lang="en-US" sz="3600" b="1" i="1" dirty="0">
                  <a:solidFill>
                    <a:prstClr val="black"/>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4" name="Picture 3">
            <a:extLst>
              <a:ext uri="{FF2B5EF4-FFF2-40B4-BE49-F238E27FC236}">
                <a16:creationId xmlns:a16="http://schemas.microsoft.com/office/drawing/2014/main" id="{C211B2C0-8016-7D3E-465D-1FAE5AB88394}"/>
              </a:ext>
            </a:extLst>
          </p:cNvPr>
          <p:cNvPicPr>
            <a:picLocks noChangeAspect="1"/>
          </p:cNvPicPr>
          <p:nvPr/>
        </p:nvPicPr>
        <p:blipFill>
          <a:blip r:embed="rId2"/>
          <a:stretch>
            <a:fillRect/>
          </a:stretch>
        </p:blipFill>
        <p:spPr>
          <a:xfrm>
            <a:off x="3407229" y="1235674"/>
            <a:ext cx="5246913" cy="5338381"/>
          </a:xfrm>
          <a:prstGeom prst="rect">
            <a:avLst/>
          </a:prstGeom>
        </p:spPr>
      </p:pic>
    </p:spTree>
    <p:extLst>
      <p:ext uri="{BB962C8B-B14F-4D97-AF65-F5344CB8AC3E}">
        <p14:creationId xmlns:p14="http://schemas.microsoft.com/office/powerpoint/2010/main" val="2843743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84E38B5-D042-4845-3880-7E5C13F9F722}"/>
              </a:ext>
            </a:extLst>
          </p:cNvPr>
          <p:cNvGrpSpPr/>
          <p:nvPr/>
        </p:nvGrpSpPr>
        <p:grpSpPr>
          <a:xfrm>
            <a:off x="5628503" y="348344"/>
            <a:ext cx="6162594" cy="1894113"/>
            <a:chOff x="457789" y="2120323"/>
            <a:chExt cx="6162594" cy="1065823"/>
          </a:xfrm>
        </p:grpSpPr>
        <p:sp>
          <p:nvSpPr>
            <p:cNvPr id="4" name="Freeform 3">
              <a:extLst>
                <a:ext uri="{FF2B5EF4-FFF2-40B4-BE49-F238E27FC236}">
                  <a16:creationId xmlns:a16="http://schemas.microsoft.com/office/drawing/2014/main" id="{00BB7CAA-BE32-C632-AAF8-125826D6BAB8}"/>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b="1"/>
            </a:p>
          </p:txBody>
        </p:sp>
        <p:sp>
          <p:nvSpPr>
            <p:cNvPr id="5" name="TextBox 4">
              <a:extLst>
                <a:ext uri="{FF2B5EF4-FFF2-40B4-BE49-F238E27FC236}">
                  <a16:creationId xmlns:a16="http://schemas.microsoft.com/office/drawing/2014/main" id="{7DEF5F69-D162-C0B4-6BAC-FC13DC996F76}"/>
                </a:ext>
              </a:extLst>
            </p:cNvPr>
            <p:cNvSpPr txBox="1"/>
            <p:nvPr/>
          </p:nvSpPr>
          <p:spPr>
            <a:xfrm>
              <a:off x="509450" y="2120323"/>
              <a:ext cx="6097870" cy="813978"/>
            </a:xfrm>
            <a:prstGeom prst="rect">
              <a:avLst/>
            </a:prstGeom>
            <a:noFill/>
          </p:spPr>
          <p:txBody>
            <a:bodyPr wrap="square" rtlCol="0">
              <a:spAutoFit/>
            </a:bodyPr>
            <a:lstStyle/>
            <a:p>
              <a:pPr algn="ctr"/>
              <a:r>
                <a:rPr lang="en-US" sz="4400" b="1" dirty="0" err="1">
                  <a:latin typeface="Cambria" panose="02040503050406030204" pitchFamily="18" charset="0"/>
                  <a:ea typeface="Cambria" panose="02040503050406030204" pitchFamily="18" charset="0"/>
                </a:rPr>
                <a:t>Pháp</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luật</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quy</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định</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thế</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nào</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là</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xâm</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hại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trẻ</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em</a:t>
              </a:r>
              <a:r>
                <a:rPr lang="en-US" sz="4400" b="1" dirty="0">
                  <a:latin typeface="Cambria" panose="02040503050406030204" pitchFamily="18" charset="0"/>
                  <a:ea typeface="Cambria" panose="02040503050406030204" pitchFamily="18" charset="0"/>
                </a:rPr>
                <a:t>?</a:t>
              </a:r>
            </a:p>
          </p:txBody>
        </p:sp>
      </p:grpSp>
      <p:pic>
        <p:nvPicPr>
          <p:cNvPr id="9" name="Picture 8">
            <a:extLst>
              <a:ext uri="{FF2B5EF4-FFF2-40B4-BE49-F238E27FC236}">
                <a16:creationId xmlns:a16="http://schemas.microsoft.com/office/drawing/2014/main" id="{03B3A0B8-5E00-BE63-A96A-D0C9B530C9E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7900325" y="3973285"/>
            <a:ext cx="4375386" cy="3089323"/>
          </a:xfrm>
          <a:prstGeom prst="rect">
            <a:avLst/>
          </a:prstGeom>
        </p:spPr>
      </p:pic>
      <p:grpSp>
        <p:nvGrpSpPr>
          <p:cNvPr id="10" name="Group 9">
            <a:extLst>
              <a:ext uri="{FF2B5EF4-FFF2-40B4-BE49-F238E27FC236}">
                <a16:creationId xmlns:a16="http://schemas.microsoft.com/office/drawing/2014/main" id="{A226C956-A46F-39FD-F8DF-9F871BDB77A9}"/>
              </a:ext>
            </a:extLst>
          </p:cNvPr>
          <p:cNvGrpSpPr/>
          <p:nvPr/>
        </p:nvGrpSpPr>
        <p:grpSpPr>
          <a:xfrm>
            <a:off x="715555" y="2340429"/>
            <a:ext cx="7459616" cy="4332514"/>
            <a:chOff x="932650" y="2524306"/>
            <a:chExt cx="8528147" cy="3065176"/>
          </a:xfrm>
        </p:grpSpPr>
        <p:grpSp>
          <p:nvGrpSpPr>
            <p:cNvPr id="11" name="Group 6">
              <a:extLst>
                <a:ext uri="{FF2B5EF4-FFF2-40B4-BE49-F238E27FC236}">
                  <a16:creationId xmlns:a16="http://schemas.microsoft.com/office/drawing/2014/main" id="{C5B220D9-BF56-E38A-0355-8825401D59EE}"/>
                </a:ext>
              </a:extLst>
            </p:cNvPr>
            <p:cNvGrpSpPr/>
            <p:nvPr/>
          </p:nvGrpSpPr>
          <p:grpSpPr>
            <a:xfrm>
              <a:off x="932650" y="2524306"/>
              <a:ext cx="8528147" cy="3065176"/>
              <a:chOff x="-32491" y="-14381"/>
              <a:chExt cx="2884830" cy="1036862"/>
            </a:xfrm>
          </p:grpSpPr>
          <p:sp>
            <p:nvSpPr>
              <p:cNvPr id="13" name="Freeform 7">
                <a:extLst>
                  <a:ext uri="{FF2B5EF4-FFF2-40B4-BE49-F238E27FC236}">
                    <a16:creationId xmlns:a16="http://schemas.microsoft.com/office/drawing/2014/main" id="{1B1838EA-ADBB-BEBE-DD47-2AEB309CE045}"/>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chemeClr val="accent4">
                  <a:lumMod val="20000"/>
                  <a:lumOff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A26FDF22-140B-262D-6690-DFDC3EC3CAE5}"/>
                </a:ext>
              </a:extLst>
            </p:cNvPr>
            <p:cNvSpPr txBox="1"/>
            <p:nvPr/>
          </p:nvSpPr>
          <p:spPr>
            <a:xfrm>
              <a:off x="1301581" y="2726699"/>
              <a:ext cx="7885371" cy="2787154"/>
            </a:xfrm>
            <a:prstGeom prst="rect">
              <a:avLst/>
            </a:prstGeom>
          </p:spPr>
          <p:txBody>
            <a:bodyPr wrap="square" lIns="0" tIns="0" rIns="0" bIns="0" rtlCol="0" anchor="t">
              <a:spAutoFit/>
            </a:bodyPr>
            <a:lstStyle/>
            <a:p>
              <a:pPr marL="0" marR="0" algn="just">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vi-VN" sz="3200" dirty="0">
                  <a:solidFill>
                    <a:srgbClr val="FF0000"/>
                  </a:solidFill>
                  <a:effectLst/>
                  <a:latin typeface="Cambria" panose="02040503050406030204" pitchFamily="18" charset="0"/>
                  <a:ea typeface="Cambria" panose="02040503050406030204" pitchFamily="18" charset="0"/>
                </a:rPr>
                <a:t>Xâm hại trẻ em là hành vi gây tổn hại về thể chất, tinh thần, tâm lý, danh dự, nhân phẩm của trẻ em dưới các hình thức bạo lực, bóc lột, xâm hại tình dục, mua bán, bỏ rơi, bỏ mặc trẻ em và các hình thức gây tổn hại khác (khoản 5 điều 4 luật trẻ em 2016 sửa đổi bổ sung năm 2018).</a:t>
              </a:r>
              <a:endParaRPr lang="en-US" sz="3200"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996783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84E38B5-D042-4845-3880-7E5C13F9F722}"/>
              </a:ext>
            </a:extLst>
          </p:cNvPr>
          <p:cNvGrpSpPr/>
          <p:nvPr/>
        </p:nvGrpSpPr>
        <p:grpSpPr>
          <a:xfrm>
            <a:off x="5628503" y="348344"/>
            <a:ext cx="6162594" cy="1894113"/>
            <a:chOff x="457789" y="2120323"/>
            <a:chExt cx="6162594" cy="1065823"/>
          </a:xfrm>
        </p:grpSpPr>
        <p:sp>
          <p:nvSpPr>
            <p:cNvPr id="4" name="Freeform 3">
              <a:extLst>
                <a:ext uri="{FF2B5EF4-FFF2-40B4-BE49-F238E27FC236}">
                  <a16:creationId xmlns:a16="http://schemas.microsoft.com/office/drawing/2014/main" id="{00BB7CAA-BE32-C632-AAF8-125826D6BAB8}"/>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7DEF5F69-D162-C0B4-6BAC-FC13DC996F76}"/>
                </a:ext>
              </a:extLst>
            </p:cNvPr>
            <p:cNvSpPr txBox="1"/>
            <p:nvPr/>
          </p:nvSpPr>
          <p:spPr>
            <a:xfrm>
              <a:off x="509450" y="2120323"/>
              <a:ext cx="6097870" cy="987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i="1" dirty="0">
                  <a:effectLst/>
                  <a:latin typeface="Cambria" panose="02040503050406030204" pitchFamily="18" charset="0"/>
                  <a:ea typeface="Cambria" panose="02040503050406030204" pitchFamily="18" charset="0"/>
                </a:rPr>
                <a:t>Người có hành vi xâm hại trẻ em sẽ phải chịu những hình phạt</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như</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thế</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nào</a:t>
              </a:r>
              <a:r>
                <a:rPr lang="en-US" sz="3600" b="1" i="1" dirty="0">
                  <a:effectLst/>
                  <a:latin typeface="Cambria" panose="02040503050406030204" pitchFamily="18" charset="0"/>
                  <a:ea typeface="Cambria" panose="02040503050406030204" pitchFamily="18" charset="0"/>
                </a:rPr>
                <a:t>?</a:t>
              </a:r>
              <a:endPar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9" name="Picture 8">
            <a:extLst>
              <a:ext uri="{FF2B5EF4-FFF2-40B4-BE49-F238E27FC236}">
                <a16:creationId xmlns:a16="http://schemas.microsoft.com/office/drawing/2014/main" id="{03B3A0B8-5E00-BE63-A96A-D0C9B530C9E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7900325" y="3973285"/>
            <a:ext cx="4375386" cy="3089323"/>
          </a:xfrm>
          <a:prstGeom prst="rect">
            <a:avLst/>
          </a:prstGeom>
        </p:spPr>
      </p:pic>
      <p:grpSp>
        <p:nvGrpSpPr>
          <p:cNvPr id="10" name="Group 9">
            <a:extLst>
              <a:ext uri="{FF2B5EF4-FFF2-40B4-BE49-F238E27FC236}">
                <a16:creationId xmlns:a16="http://schemas.microsoft.com/office/drawing/2014/main" id="{A226C956-A46F-39FD-F8DF-9F871BDB77A9}"/>
              </a:ext>
            </a:extLst>
          </p:cNvPr>
          <p:cNvGrpSpPr/>
          <p:nvPr/>
        </p:nvGrpSpPr>
        <p:grpSpPr>
          <a:xfrm>
            <a:off x="530498" y="2884714"/>
            <a:ext cx="7459616" cy="3494314"/>
            <a:chOff x="932650" y="2524306"/>
            <a:chExt cx="8528147" cy="3065176"/>
          </a:xfrm>
        </p:grpSpPr>
        <p:grpSp>
          <p:nvGrpSpPr>
            <p:cNvPr id="11" name="Group 6">
              <a:extLst>
                <a:ext uri="{FF2B5EF4-FFF2-40B4-BE49-F238E27FC236}">
                  <a16:creationId xmlns:a16="http://schemas.microsoft.com/office/drawing/2014/main" id="{C5B220D9-BF56-E38A-0355-8825401D59EE}"/>
                </a:ext>
              </a:extLst>
            </p:cNvPr>
            <p:cNvGrpSpPr/>
            <p:nvPr/>
          </p:nvGrpSpPr>
          <p:grpSpPr>
            <a:xfrm>
              <a:off x="932650" y="2524306"/>
              <a:ext cx="8528147" cy="3065176"/>
              <a:chOff x="-32491" y="-14381"/>
              <a:chExt cx="2884830" cy="1036862"/>
            </a:xfrm>
          </p:grpSpPr>
          <p:sp>
            <p:nvSpPr>
              <p:cNvPr id="13" name="Freeform 7">
                <a:extLst>
                  <a:ext uri="{FF2B5EF4-FFF2-40B4-BE49-F238E27FC236}">
                    <a16:creationId xmlns:a16="http://schemas.microsoft.com/office/drawing/2014/main" id="{1B1838EA-ADBB-BEBE-DD47-2AEB309CE045}"/>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chemeClr val="accent4">
                  <a:lumMod val="20000"/>
                  <a:lumOff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A26FDF22-140B-262D-6690-DFDC3EC3CAE5}"/>
                </a:ext>
              </a:extLst>
            </p:cNvPr>
            <p:cNvSpPr txBox="1"/>
            <p:nvPr/>
          </p:nvSpPr>
          <p:spPr>
            <a:xfrm>
              <a:off x="1301581" y="2726699"/>
              <a:ext cx="7885371" cy="195971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Bất</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kì</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hành</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vi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nào</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làm</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tổn</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hại</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đến</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trẻ</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em</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tuỳ</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theo</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mức</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độ</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tính</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chất</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và</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hậu</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quả</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có</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thể</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bị</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xử</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phạt</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hành</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chính</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hoặc</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bị</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truy</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cứu</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trách</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nhiệm</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hình</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sự</a:t>
              </a:r>
              <a:r>
                <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grpSp>
    </p:spTree>
    <p:extLst>
      <p:ext uri="{BB962C8B-B14F-4D97-AF65-F5344CB8AC3E}">
        <p14:creationId xmlns:p14="http://schemas.microsoft.com/office/powerpoint/2010/main" val="3377128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a:extLst>
              <a:ext uri="{FF2B5EF4-FFF2-40B4-BE49-F238E27FC236}">
                <a16:creationId xmlns:a16="http://schemas.microsoft.com/office/drawing/2014/main" id="{27F89A51-3CE5-03F3-28EB-9B0CD1AA7A13}"/>
              </a:ext>
            </a:extLst>
          </p:cNvPr>
          <p:cNvPicPr>
            <a:picLocks noChangeAspect="1"/>
          </p:cNvPicPr>
          <p:nvPr/>
        </p:nvPicPr>
        <p:blipFill rotWithShape="1">
          <a:blip r:embed="rId2"/>
          <a:srcRect t="13684" b="13623"/>
          <a:stretch/>
        </p:blipFill>
        <p:spPr>
          <a:xfrm>
            <a:off x="1310278" y="1"/>
            <a:ext cx="9440680" cy="6858000"/>
          </a:xfrm>
          <a:prstGeom prst="rect">
            <a:avLst/>
          </a:prstGeom>
          <a:ln>
            <a:noFill/>
          </a:ln>
          <a:effectLst>
            <a:outerShdw blurRad="127000" dist="12700" sx="102000" sy="102000" algn="ctr" rotWithShape="0">
              <a:schemeClr val="tx1">
                <a:lumMod val="65000"/>
                <a:lumOff val="35000"/>
                <a:alpha val="40000"/>
              </a:schemeClr>
            </a:outerShdw>
          </a:effectLst>
        </p:spPr>
      </p:pic>
      <p:pic>
        <p:nvPicPr>
          <p:cNvPr id="3"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245" r="65714"/>
          <a:stretch/>
        </p:blipFill>
        <p:spPr>
          <a:xfrm>
            <a:off x="8786488" y="3500894"/>
            <a:ext cx="3534579" cy="2589819"/>
          </a:xfrm>
          <a:prstGeom prst="rect">
            <a:avLst/>
          </a:prstGeom>
        </p:spPr>
      </p:pic>
      <p:pic>
        <p:nvPicPr>
          <p:cNvPr id="4" name="图片 13">
            <a:extLst>
              <a:ext uri="{FF2B5EF4-FFF2-40B4-BE49-F238E27FC236}">
                <a16:creationId xmlns:a16="http://schemas.microsoft.com/office/drawing/2014/main" id="{420BAF14-45A1-B44E-7872-51319487CCC1}"/>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5" name="图片 14">
            <a:extLst>
              <a:ext uri="{FF2B5EF4-FFF2-40B4-BE49-F238E27FC236}">
                <a16:creationId xmlns:a16="http://schemas.microsoft.com/office/drawing/2014/main" id="{D1D89C96-4D46-A2A9-C6C4-7762C3BD23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6"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7" name="图片 24">
            <a:extLst>
              <a:ext uri="{FF2B5EF4-FFF2-40B4-BE49-F238E27FC236}">
                <a16:creationId xmlns:a16="http://schemas.microsoft.com/office/drawing/2014/main" id="{93BABAF3-EDBD-6C78-220D-84409F0829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571"/>
          <a:stretch/>
        </p:blipFill>
        <p:spPr>
          <a:xfrm>
            <a:off x="7379003" y="3190131"/>
            <a:ext cx="4539428" cy="3333264"/>
          </a:xfrm>
          <a:prstGeom prst="rect">
            <a:avLst/>
          </a:prstGeom>
        </p:spPr>
      </p:pic>
      <p:pic>
        <p:nvPicPr>
          <p:cNvPr id="8" name="图片 26">
            <a:extLst>
              <a:ext uri="{FF2B5EF4-FFF2-40B4-BE49-F238E27FC236}">
                <a16:creationId xmlns:a16="http://schemas.microsoft.com/office/drawing/2014/main" id="{197784B3-14EB-2288-02AB-123826252A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560227"/>
            <a:ext cx="3950313" cy="3950313"/>
          </a:xfrm>
          <a:prstGeom prst="rect">
            <a:avLst/>
          </a:prstGeom>
        </p:spPr>
      </p:pic>
      <p:pic>
        <p:nvPicPr>
          <p:cNvPr id="12" name="图片 30">
            <a:extLst>
              <a:ext uri="{FF2B5EF4-FFF2-40B4-BE49-F238E27FC236}">
                <a16:creationId xmlns:a16="http://schemas.microsoft.com/office/drawing/2014/main" id="{ADDC85EA-49AB-1AA6-BA19-E65EEA315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9015" y="5305825"/>
            <a:ext cx="1261576" cy="1261576"/>
          </a:xfrm>
          <a:prstGeom prst="rect">
            <a:avLst/>
          </a:prstGeom>
        </p:spPr>
      </p:pic>
      <p:pic>
        <p:nvPicPr>
          <p:cNvPr id="14" name="Picture 13"/>
          <p:cNvPicPr>
            <a:picLocks noChangeAspect="1"/>
          </p:cNvPicPr>
          <p:nvPr/>
        </p:nvPicPr>
        <p:blipFill>
          <a:blip r:embed="rId9"/>
          <a:stretch>
            <a:fillRect/>
          </a:stretch>
        </p:blipFill>
        <p:spPr>
          <a:xfrm rot="1117562">
            <a:off x="3947038" y="-15210"/>
            <a:ext cx="4109060" cy="2755631"/>
          </a:xfrm>
          <a:prstGeom prst="rect">
            <a:avLst/>
          </a:prstGeom>
        </p:spPr>
      </p:pic>
      <p:sp>
        <p:nvSpPr>
          <p:cNvPr id="10" name="TextBox 9">
            <a:extLst>
              <a:ext uri="{FF2B5EF4-FFF2-40B4-BE49-F238E27FC236}">
                <a16:creationId xmlns:a16="http://schemas.microsoft.com/office/drawing/2014/main" id="{01DDB2B7-8A46-5A4C-FE2B-0F830D6B3186}"/>
              </a:ext>
            </a:extLst>
          </p:cNvPr>
          <p:cNvSpPr txBox="1"/>
          <p:nvPr/>
        </p:nvSpPr>
        <p:spPr>
          <a:xfrm>
            <a:off x="2225040" y="2052320"/>
            <a:ext cx="7620000" cy="1754326"/>
          </a:xfrm>
          <a:prstGeom prst="rect">
            <a:avLst/>
          </a:prstGeom>
          <a:noFill/>
        </p:spPr>
        <p:txBody>
          <a:bodyPr wrap="square" rtlCol="0">
            <a:spAutoFit/>
          </a:bodyPr>
          <a:lstStyle/>
          <a:p>
            <a:pPr algn="ctr"/>
            <a:r>
              <a:rPr lang="en-US" sz="5400" b="1" dirty="0" err="1">
                <a:latin typeface="Cambria" panose="02040503050406030204" pitchFamily="18" charset="0"/>
                <a:ea typeface="Cambria" panose="02040503050406030204" pitchFamily="18" charset="0"/>
              </a:rPr>
              <a:t>Tìm</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hiểu</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vì</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sao</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phải</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phòng</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tránh</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xâm</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hại</a:t>
            </a:r>
            <a:r>
              <a:rPr lang="en-US" sz="54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77172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84E38B5-D042-4845-3880-7E5C13F9F722}"/>
              </a:ext>
            </a:extLst>
          </p:cNvPr>
          <p:cNvGrpSpPr/>
          <p:nvPr/>
        </p:nvGrpSpPr>
        <p:grpSpPr>
          <a:xfrm>
            <a:off x="5345475" y="1328059"/>
            <a:ext cx="6171302" cy="1894111"/>
            <a:chOff x="457789" y="2120324"/>
            <a:chExt cx="6171302" cy="1065822"/>
          </a:xfrm>
        </p:grpSpPr>
        <p:sp>
          <p:nvSpPr>
            <p:cNvPr id="4" name="Freeform 3">
              <a:extLst>
                <a:ext uri="{FF2B5EF4-FFF2-40B4-BE49-F238E27FC236}">
                  <a16:creationId xmlns:a16="http://schemas.microsoft.com/office/drawing/2014/main" id="{00BB7CAA-BE32-C632-AAF8-125826D6BAB8}"/>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7DEF5F69-D162-C0B4-6BAC-FC13DC996F76}"/>
                </a:ext>
              </a:extLst>
            </p:cNvPr>
            <p:cNvSpPr txBox="1"/>
            <p:nvPr/>
          </p:nvSpPr>
          <p:spPr>
            <a:xfrm>
              <a:off x="531221" y="2224455"/>
              <a:ext cx="6097870" cy="675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Ai có trách nhiệm phòng tránh xâm hại trẻ em ?</a:t>
              </a:r>
              <a:endPar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9" name="Picture 8">
            <a:extLst>
              <a:ext uri="{FF2B5EF4-FFF2-40B4-BE49-F238E27FC236}">
                <a16:creationId xmlns:a16="http://schemas.microsoft.com/office/drawing/2014/main" id="{03B3A0B8-5E00-BE63-A96A-D0C9B530C9E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7900325" y="3973285"/>
            <a:ext cx="4375386" cy="3089323"/>
          </a:xfrm>
          <a:prstGeom prst="rect">
            <a:avLst/>
          </a:prstGeom>
        </p:spPr>
      </p:pic>
      <p:grpSp>
        <p:nvGrpSpPr>
          <p:cNvPr id="10" name="Group 9">
            <a:extLst>
              <a:ext uri="{FF2B5EF4-FFF2-40B4-BE49-F238E27FC236}">
                <a16:creationId xmlns:a16="http://schemas.microsoft.com/office/drawing/2014/main" id="{A226C956-A46F-39FD-F8DF-9F871BDB77A9}"/>
              </a:ext>
            </a:extLst>
          </p:cNvPr>
          <p:cNvGrpSpPr/>
          <p:nvPr/>
        </p:nvGrpSpPr>
        <p:grpSpPr>
          <a:xfrm>
            <a:off x="693784" y="3831771"/>
            <a:ext cx="7459616" cy="2046515"/>
            <a:chOff x="932650" y="2524306"/>
            <a:chExt cx="8528147" cy="3065176"/>
          </a:xfrm>
        </p:grpSpPr>
        <p:grpSp>
          <p:nvGrpSpPr>
            <p:cNvPr id="11" name="Group 6">
              <a:extLst>
                <a:ext uri="{FF2B5EF4-FFF2-40B4-BE49-F238E27FC236}">
                  <a16:creationId xmlns:a16="http://schemas.microsoft.com/office/drawing/2014/main" id="{C5B220D9-BF56-E38A-0355-8825401D59EE}"/>
                </a:ext>
              </a:extLst>
            </p:cNvPr>
            <p:cNvGrpSpPr/>
            <p:nvPr/>
          </p:nvGrpSpPr>
          <p:grpSpPr>
            <a:xfrm>
              <a:off x="932650" y="2524306"/>
              <a:ext cx="8528147" cy="3065176"/>
              <a:chOff x="-32491" y="-14381"/>
              <a:chExt cx="2884830" cy="1036862"/>
            </a:xfrm>
          </p:grpSpPr>
          <p:sp>
            <p:nvSpPr>
              <p:cNvPr id="13" name="Freeform 7">
                <a:extLst>
                  <a:ext uri="{FF2B5EF4-FFF2-40B4-BE49-F238E27FC236}">
                    <a16:creationId xmlns:a16="http://schemas.microsoft.com/office/drawing/2014/main" id="{1B1838EA-ADBB-BEBE-DD47-2AEB309CE045}"/>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chemeClr val="accent4">
                  <a:lumMod val="20000"/>
                  <a:lumOff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A26FDF22-140B-262D-6690-DFDC3EC3CAE5}"/>
                </a:ext>
              </a:extLst>
            </p:cNvPr>
            <p:cNvSpPr txBox="1"/>
            <p:nvPr/>
          </p:nvSpPr>
          <p:spPr>
            <a:xfrm>
              <a:off x="1301581" y="2726699"/>
              <a:ext cx="7885371" cy="107991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Phòng</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tránh</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xâm</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hại</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trẻ</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em</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là</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trách</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nhiệm</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của</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toàn</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xã</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hội</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grpSp>
    </p:spTree>
    <p:extLst>
      <p:ext uri="{BB962C8B-B14F-4D97-AF65-F5344CB8AC3E}">
        <p14:creationId xmlns:p14="http://schemas.microsoft.com/office/powerpoint/2010/main" val="2656170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84E38B5-D042-4845-3880-7E5C13F9F722}"/>
              </a:ext>
            </a:extLst>
          </p:cNvPr>
          <p:cNvGrpSpPr/>
          <p:nvPr/>
        </p:nvGrpSpPr>
        <p:grpSpPr>
          <a:xfrm>
            <a:off x="5345475" y="1328059"/>
            <a:ext cx="6171302" cy="1894111"/>
            <a:chOff x="457789" y="2120324"/>
            <a:chExt cx="6171302" cy="1065822"/>
          </a:xfrm>
        </p:grpSpPr>
        <p:sp>
          <p:nvSpPr>
            <p:cNvPr id="4" name="Freeform 3">
              <a:extLst>
                <a:ext uri="{FF2B5EF4-FFF2-40B4-BE49-F238E27FC236}">
                  <a16:creationId xmlns:a16="http://schemas.microsoft.com/office/drawing/2014/main" id="{00BB7CAA-BE32-C632-AAF8-125826D6BAB8}"/>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7DEF5F69-D162-C0B4-6BAC-FC13DC996F76}"/>
                </a:ext>
              </a:extLst>
            </p:cNvPr>
            <p:cNvSpPr txBox="1"/>
            <p:nvPr/>
          </p:nvSpPr>
          <p:spPr>
            <a:xfrm>
              <a:off x="531221" y="2224455"/>
              <a:ext cx="6097870" cy="675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Số tổng đài quốc gia bảo vệ trẻ em là gì?</a:t>
              </a:r>
              <a:endPar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9" name="Picture 8">
            <a:extLst>
              <a:ext uri="{FF2B5EF4-FFF2-40B4-BE49-F238E27FC236}">
                <a16:creationId xmlns:a16="http://schemas.microsoft.com/office/drawing/2014/main" id="{03B3A0B8-5E00-BE63-A96A-D0C9B530C9E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7900325" y="3973285"/>
            <a:ext cx="4375386" cy="3089323"/>
          </a:xfrm>
          <a:prstGeom prst="rect">
            <a:avLst/>
          </a:prstGeom>
        </p:spPr>
      </p:pic>
      <p:grpSp>
        <p:nvGrpSpPr>
          <p:cNvPr id="10" name="Group 9">
            <a:extLst>
              <a:ext uri="{FF2B5EF4-FFF2-40B4-BE49-F238E27FC236}">
                <a16:creationId xmlns:a16="http://schemas.microsoft.com/office/drawing/2014/main" id="{A226C956-A46F-39FD-F8DF-9F871BDB77A9}"/>
              </a:ext>
            </a:extLst>
          </p:cNvPr>
          <p:cNvGrpSpPr/>
          <p:nvPr/>
        </p:nvGrpSpPr>
        <p:grpSpPr>
          <a:xfrm>
            <a:off x="693784" y="3831771"/>
            <a:ext cx="7459616" cy="2046515"/>
            <a:chOff x="932650" y="2524306"/>
            <a:chExt cx="8528147" cy="3065176"/>
          </a:xfrm>
        </p:grpSpPr>
        <p:grpSp>
          <p:nvGrpSpPr>
            <p:cNvPr id="11" name="Group 6">
              <a:extLst>
                <a:ext uri="{FF2B5EF4-FFF2-40B4-BE49-F238E27FC236}">
                  <a16:creationId xmlns:a16="http://schemas.microsoft.com/office/drawing/2014/main" id="{C5B220D9-BF56-E38A-0355-8825401D59EE}"/>
                </a:ext>
              </a:extLst>
            </p:cNvPr>
            <p:cNvGrpSpPr/>
            <p:nvPr/>
          </p:nvGrpSpPr>
          <p:grpSpPr>
            <a:xfrm>
              <a:off x="932650" y="2524306"/>
              <a:ext cx="8528147" cy="3065176"/>
              <a:chOff x="-32491" y="-14381"/>
              <a:chExt cx="2884830" cy="1036862"/>
            </a:xfrm>
          </p:grpSpPr>
          <p:sp>
            <p:nvSpPr>
              <p:cNvPr id="13" name="Freeform 7">
                <a:extLst>
                  <a:ext uri="{FF2B5EF4-FFF2-40B4-BE49-F238E27FC236}">
                    <a16:creationId xmlns:a16="http://schemas.microsoft.com/office/drawing/2014/main" id="{1B1838EA-ADBB-BEBE-DD47-2AEB309CE045}"/>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chemeClr val="accent4">
                  <a:lumMod val="20000"/>
                  <a:lumOff val="80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a16="http://schemas.microsoft.com/office/drawing/2014/main" id="{A26FDF22-140B-262D-6690-DFDC3EC3CAE5}"/>
                </a:ext>
              </a:extLst>
            </p:cNvPr>
            <p:cNvSpPr txBox="1"/>
            <p:nvPr/>
          </p:nvSpPr>
          <p:spPr>
            <a:xfrm>
              <a:off x="1289136" y="3134302"/>
              <a:ext cx="7885371" cy="184389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Số</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tổng</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đài</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Quốc</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gia</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bảo</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vệ</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trẻ</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em</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là</a:t>
              </a: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111.</a:t>
              </a:r>
            </a:p>
          </p:txBody>
        </p:sp>
      </p:grpSp>
    </p:spTree>
    <p:extLst>
      <p:ext uri="{BB962C8B-B14F-4D97-AF65-F5344CB8AC3E}">
        <p14:creationId xmlns:p14="http://schemas.microsoft.com/office/powerpoint/2010/main" val="3104655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9986668" y="4122891"/>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6"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1872" t="61676" b="8620"/>
          <a:stretch>
            <a:fillRect/>
          </a:stretch>
        </p:blipFill>
        <p:spPr>
          <a:xfrm>
            <a:off x="-24062" y="5435646"/>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sp>
        <p:nvSpPr>
          <p:cNvPr id="8" name="圆角矩形 16"/>
          <p:cNvSpPr/>
          <p:nvPr/>
        </p:nvSpPr>
        <p:spPr>
          <a:xfrm>
            <a:off x="5333929" y="888212"/>
            <a:ext cx="2623528" cy="744646"/>
          </a:xfrm>
          <a:prstGeom prst="roundRect">
            <a:avLst>
              <a:gd name="adj" fmla="val 50000"/>
            </a:avLst>
          </a:prstGeom>
          <a:solidFill>
            <a:srgbClr val="F6AB0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56号-萌趣苏打饼" panose="00000500000000000000" pitchFamily="2" charset="-122"/>
              <a:ea typeface="字魂156号-萌趣苏打饼" panose="00000500000000000000" pitchFamily="2" charset="-122"/>
              <a:cs typeface="+mn-cs"/>
            </a:endParaRPr>
          </a:p>
        </p:txBody>
      </p:sp>
      <p:pic>
        <p:nvPicPr>
          <p:cNvPr id="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9295" y="-84756"/>
            <a:ext cx="1940673" cy="1940673"/>
          </a:xfrm>
          <a:prstGeom prst="rect">
            <a:avLst/>
          </a:prstGeom>
        </p:spPr>
      </p:pic>
      <p:sp>
        <p:nvSpPr>
          <p:cNvPr id="10" name="TextBox 9"/>
          <p:cNvSpPr txBox="1"/>
          <p:nvPr/>
        </p:nvSpPr>
        <p:spPr>
          <a:xfrm>
            <a:off x="5524036" y="902559"/>
            <a:ext cx="23136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2" name="Group 11"/>
          <p:cNvGrpSpPr/>
          <p:nvPr/>
        </p:nvGrpSpPr>
        <p:grpSpPr>
          <a:xfrm>
            <a:off x="2406124" y="1915885"/>
            <a:ext cx="8377598" cy="4532276"/>
            <a:chOff x="8407682" y="1855672"/>
            <a:chExt cx="3476267" cy="2021679"/>
          </a:xfrm>
        </p:grpSpPr>
        <p:sp>
          <p:nvSpPr>
            <p:cNvPr id="13" name="Google Shape;117;p2"/>
            <p:cNvSpPr/>
            <p:nvPr/>
          </p:nvSpPr>
          <p:spPr>
            <a:xfrm>
              <a:off x="8407682" y="1855672"/>
              <a:ext cx="3476267" cy="2021679"/>
            </a:xfrm>
            <a:prstGeom prst="roundRect">
              <a:avLst>
                <a:gd name="adj" fmla="val 16667"/>
              </a:avLst>
            </a:prstGeom>
            <a:solidFill>
              <a:schemeClr val="bg1"/>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srgbClr val="ED7D31"/>
                </a:solidFill>
                <a:effectLst/>
                <a:uLnTx/>
                <a:uFillTx/>
                <a:latin typeface="Tahoma" panose="020B0604030504040204"/>
                <a:ea typeface="Tahoma" panose="020B0604030504040204"/>
                <a:cs typeface="Tahoma" panose="020B0604030504040204"/>
                <a:sym typeface="Tahoma" panose="020B0604030504040204"/>
              </a:endParaRPr>
            </a:p>
          </p:txBody>
        </p:sp>
        <p:sp>
          <p:nvSpPr>
            <p:cNvPr id="14" name="TextBox 13"/>
            <p:cNvSpPr txBox="1"/>
            <p:nvPr/>
          </p:nvSpPr>
          <p:spPr>
            <a:xfrm>
              <a:off x="8451184" y="1993595"/>
              <a:ext cx="3378560" cy="168863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Trẻ em cần được bảo vệ về tính mạng, sức khoẻ, nhân phẩm, danh dự. Phòng, tránh xâm hại trẻ em không chỉ là trách nhiệm của cá nhân, gia đình mà còn là trách nhiệm của toàn xã hội.</a:t>
              </a:r>
              <a:endParaRPr kumimoji="0" lang="vi-VN"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02120104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a:extLst>
              <a:ext uri="{FF2B5EF4-FFF2-40B4-BE49-F238E27FC236}">
                <a16:creationId xmlns:a16="http://schemas.microsoft.com/office/drawing/2014/main" id="{27F89A51-3CE5-03F3-28EB-9B0CD1AA7A13}"/>
              </a:ext>
            </a:extLst>
          </p:cNvPr>
          <p:cNvPicPr>
            <a:picLocks noChangeAspect="1"/>
          </p:cNvPicPr>
          <p:nvPr/>
        </p:nvPicPr>
        <p:blipFill rotWithShape="1">
          <a:blip r:embed="rId2"/>
          <a:srcRect t="13684" b="13623"/>
          <a:stretch/>
        </p:blipFill>
        <p:spPr>
          <a:xfrm>
            <a:off x="1310278" y="1"/>
            <a:ext cx="9440680" cy="6858000"/>
          </a:xfrm>
          <a:prstGeom prst="rect">
            <a:avLst/>
          </a:prstGeom>
          <a:ln>
            <a:noFill/>
          </a:ln>
          <a:effectLst>
            <a:outerShdw blurRad="127000" dist="12700" sx="102000" sy="102000" algn="ctr" rotWithShape="0">
              <a:schemeClr val="tx1">
                <a:lumMod val="65000"/>
                <a:lumOff val="35000"/>
                <a:alpha val="40000"/>
              </a:schemeClr>
            </a:outerShdw>
          </a:effectLst>
        </p:spPr>
      </p:pic>
      <p:pic>
        <p:nvPicPr>
          <p:cNvPr id="3"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245" r="65714"/>
          <a:stretch/>
        </p:blipFill>
        <p:spPr>
          <a:xfrm>
            <a:off x="8786488" y="3500894"/>
            <a:ext cx="3534579" cy="2589819"/>
          </a:xfrm>
          <a:prstGeom prst="rect">
            <a:avLst/>
          </a:prstGeom>
        </p:spPr>
      </p:pic>
      <p:pic>
        <p:nvPicPr>
          <p:cNvPr id="4" name="图片 13">
            <a:extLst>
              <a:ext uri="{FF2B5EF4-FFF2-40B4-BE49-F238E27FC236}">
                <a16:creationId xmlns:a16="http://schemas.microsoft.com/office/drawing/2014/main" id="{420BAF14-45A1-B44E-7872-51319487CCC1}"/>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5" name="图片 14">
            <a:extLst>
              <a:ext uri="{FF2B5EF4-FFF2-40B4-BE49-F238E27FC236}">
                <a16:creationId xmlns:a16="http://schemas.microsoft.com/office/drawing/2014/main" id="{D1D89C96-4D46-A2A9-C6C4-7762C3BD23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6"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7" name="图片 24">
            <a:extLst>
              <a:ext uri="{FF2B5EF4-FFF2-40B4-BE49-F238E27FC236}">
                <a16:creationId xmlns:a16="http://schemas.microsoft.com/office/drawing/2014/main" id="{93BABAF3-EDBD-6C78-220D-84409F0829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571"/>
          <a:stretch/>
        </p:blipFill>
        <p:spPr>
          <a:xfrm>
            <a:off x="7379003" y="3190131"/>
            <a:ext cx="4539428" cy="3333264"/>
          </a:xfrm>
          <a:prstGeom prst="rect">
            <a:avLst/>
          </a:prstGeom>
        </p:spPr>
      </p:pic>
      <p:pic>
        <p:nvPicPr>
          <p:cNvPr id="8" name="图片 26">
            <a:extLst>
              <a:ext uri="{FF2B5EF4-FFF2-40B4-BE49-F238E27FC236}">
                <a16:creationId xmlns:a16="http://schemas.microsoft.com/office/drawing/2014/main" id="{197784B3-14EB-2288-02AB-123826252A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560227"/>
            <a:ext cx="3950313" cy="3950313"/>
          </a:xfrm>
          <a:prstGeom prst="rect">
            <a:avLst/>
          </a:prstGeom>
        </p:spPr>
      </p:pic>
      <p:pic>
        <p:nvPicPr>
          <p:cNvPr id="12" name="图片 30">
            <a:extLst>
              <a:ext uri="{FF2B5EF4-FFF2-40B4-BE49-F238E27FC236}">
                <a16:creationId xmlns:a16="http://schemas.microsoft.com/office/drawing/2014/main" id="{ADDC85EA-49AB-1AA6-BA19-E65EEA315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9015" y="5305825"/>
            <a:ext cx="1261576" cy="1261576"/>
          </a:xfrm>
          <a:prstGeom prst="rect">
            <a:avLst/>
          </a:prstGeom>
        </p:spPr>
      </p:pic>
      <p:pic>
        <p:nvPicPr>
          <p:cNvPr id="15" name="Picture 14"/>
          <p:cNvPicPr>
            <a:picLocks noChangeAspect="1"/>
          </p:cNvPicPr>
          <p:nvPr/>
        </p:nvPicPr>
        <p:blipFill rotWithShape="1">
          <a:blip r:embed="rId9"/>
          <a:srcRect l="14469" r="14633" b="41954"/>
          <a:stretch/>
        </p:blipFill>
        <p:spPr>
          <a:xfrm>
            <a:off x="2054140" y="955247"/>
            <a:ext cx="7901470" cy="3368361"/>
          </a:xfrm>
          <a:prstGeom prst="rect">
            <a:avLst/>
          </a:prstGeom>
        </p:spPr>
      </p:pic>
    </p:spTree>
    <p:extLst>
      <p:ext uri="{BB962C8B-B14F-4D97-AF65-F5344CB8AC3E}">
        <p14:creationId xmlns:p14="http://schemas.microsoft.com/office/powerpoint/2010/main" val="2629060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25653" y="78161"/>
            <a:ext cx="3940895" cy="1405199"/>
          </a:xfrm>
          <a:prstGeom prst="rect">
            <a:avLst/>
          </a:prstGeom>
        </p:spPr>
      </p:pic>
      <p:grpSp>
        <p:nvGrpSpPr>
          <p:cNvPr id="11" name="Group 10"/>
          <p:cNvGrpSpPr/>
          <p:nvPr/>
        </p:nvGrpSpPr>
        <p:grpSpPr>
          <a:xfrm>
            <a:off x="4526438" y="0"/>
            <a:ext cx="7145383" cy="1655056"/>
            <a:chOff x="4638198" y="458224"/>
            <a:chExt cx="7145383" cy="3415476"/>
          </a:xfrm>
        </p:grpSpPr>
        <p:grpSp>
          <p:nvGrpSpPr>
            <p:cNvPr id="8" name="Group 2"/>
            <p:cNvGrpSpPr/>
            <p:nvPr/>
          </p:nvGrpSpPr>
          <p:grpSpPr>
            <a:xfrm>
              <a:off x="4638198" y="458224"/>
              <a:ext cx="7145383" cy="3415476"/>
              <a:chOff x="0" y="0"/>
              <a:chExt cx="9454516" cy="4572992"/>
            </a:xfrm>
          </p:grpSpPr>
          <p:sp>
            <p:nvSpPr>
              <p:cNvPr id="9" name="Freeform 3"/>
              <p:cNvSpPr/>
              <p:nvPr/>
            </p:nvSpPr>
            <p:spPr>
              <a:xfrm>
                <a:off x="0" y="0"/>
                <a:ext cx="9454516" cy="457299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a:p>
            </p:txBody>
          </p:sp>
        </p:grpSp>
        <p:sp>
          <p:nvSpPr>
            <p:cNvPr id="10" name="TextBox 8"/>
            <p:cNvSpPr txBox="1"/>
            <p:nvPr/>
          </p:nvSpPr>
          <p:spPr>
            <a:xfrm>
              <a:off x="4714241" y="519708"/>
              <a:ext cx="6833324" cy="1219949"/>
            </a:xfrm>
            <a:prstGeom prst="rect">
              <a:avLst/>
            </a:prstGeom>
          </p:spPr>
          <p:txBody>
            <a:bodyPr wrap="square" lIns="0" tIns="0" rIns="0" bIns="0" rtlCol="0" anchor="t">
              <a:spAutoFit/>
            </a:bodyPr>
            <a:lstStyle/>
            <a:p>
              <a:pPr marL="0" marR="0" algn="just">
                <a:lnSpc>
                  <a:spcPct val="115000"/>
                </a:lnSpc>
                <a:spcBef>
                  <a:spcPts val="0"/>
                </a:spcBef>
                <a:spcAft>
                  <a:spcPts val="0"/>
                </a:spcAft>
              </a:pPr>
              <a:r>
                <a:rPr lang="vi-VN" sz="3600" b="1" i="1" dirty="0">
                  <a:effectLst/>
                  <a:latin typeface="Cambria" panose="02040503050406030204" pitchFamily="18" charset="0"/>
                  <a:ea typeface="Cambria" panose="02040503050406030204" pitchFamily="18" charset="0"/>
                </a:rPr>
                <a:t>Em hãy dự đoán điều gì có thể ra đối với các bạn trong tranh.</a:t>
              </a:r>
              <a:endParaRPr lang="en-US" sz="3600" b="1" dirty="0">
                <a:effectLst/>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666141BB-FA1A-D0C3-3E7E-879D6A2D93C4}"/>
              </a:ext>
            </a:extLst>
          </p:cNvPr>
          <p:cNvPicPr>
            <a:picLocks noChangeAspect="1"/>
          </p:cNvPicPr>
          <p:nvPr/>
        </p:nvPicPr>
        <p:blipFill>
          <a:blip r:embed="rId3"/>
          <a:stretch>
            <a:fillRect/>
          </a:stretch>
        </p:blipFill>
        <p:spPr>
          <a:xfrm>
            <a:off x="257175" y="1640206"/>
            <a:ext cx="6458585" cy="2723156"/>
          </a:xfrm>
          <a:prstGeom prst="rect">
            <a:avLst/>
          </a:prstGeom>
        </p:spPr>
      </p:pic>
      <p:pic>
        <p:nvPicPr>
          <p:cNvPr id="5" name="Picture 4">
            <a:extLst>
              <a:ext uri="{FF2B5EF4-FFF2-40B4-BE49-F238E27FC236}">
                <a16:creationId xmlns:a16="http://schemas.microsoft.com/office/drawing/2014/main" id="{9304947A-A8D3-CF17-37C8-C236D9B578BF}"/>
              </a:ext>
            </a:extLst>
          </p:cNvPr>
          <p:cNvPicPr>
            <a:picLocks noChangeAspect="1"/>
          </p:cNvPicPr>
          <p:nvPr/>
        </p:nvPicPr>
        <p:blipFill>
          <a:blip r:embed="rId4"/>
          <a:stretch>
            <a:fillRect/>
          </a:stretch>
        </p:blipFill>
        <p:spPr>
          <a:xfrm>
            <a:off x="5394960" y="4236770"/>
            <a:ext cx="6533832" cy="2393582"/>
          </a:xfrm>
          <a:prstGeom prst="rect">
            <a:avLst/>
          </a:prstGeom>
        </p:spPr>
      </p:pic>
    </p:spTree>
    <p:extLst>
      <p:ext uri="{BB962C8B-B14F-4D97-AF65-F5344CB8AC3E}">
        <p14:creationId xmlns:p14="http://schemas.microsoft.com/office/powerpoint/2010/main" val="4286313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pic>
        <p:nvPicPr>
          <p:cNvPr id="6" name="Picture 5">
            <a:extLst>
              <a:ext uri="{FF2B5EF4-FFF2-40B4-BE49-F238E27FC236}">
                <a16:creationId xmlns:a16="http://schemas.microsoft.com/office/drawing/2014/main" id="{C07E3C5D-AF9C-E9EF-58AD-09493850C5BB}"/>
              </a:ext>
            </a:extLst>
          </p:cNvPr>
          <p:cNvPicPr>
            <a:picLocks noChangeAspect="1"/>
          </p:cNvPicPr>
          <p:nvPr/>
        </p:nvPicPr>
        <p:blipFill>
          <a:blip r:embed="rId3"/>
          <a:stretch>
            <a:fillRect/>
          </a:stretch>
        </p:blipFill>
        <p:spPr>
          <a:xfrm>
            <a:off x="751840" y="1752600"/>
            <a:ext cx="4267200" cy="3657600"/>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139543" cy="3921760"/>
            <a:chOff x="932650" y="2524306"/>
            <a:chExt cx="8528147" cy="3065176"/>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endParaRPr lang="en-US" sz="1600">
                  <a:latin typeface="Cambria" panose="02040503050406030204" pitchFamily="18" charset="0"/>
                  <a:ea typeface="Cambria" panose="02040503050406030204" pitchFamily="18" charset="0"/>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25243" y="2738031"/>
              <a:ext cx="7885371" cy="2694189"/>
            </a:xfrm>
            <a:prstGeom prst="rect">
              <a:avLst/>
            </a:prstGeom>
          </p:spPr>
          <p:txBody>
            <a:bodyPr wrap="square" lIns="0" tIns="0" rIns="0" bIns="0" rtlCol="0" anchor="t">
              <a:spAutoFit/>
            </a:bodyPr>
            <a:lstStyle/>
            <a:p>
              <a:pPr algn="just"/>
              <a:r>
                <a:rPr lang="en-US" sz="3200" dirty="0">
                  <a:solidFill>
                    <a:srgbClr val="002060"/>
                  </a:solidFill>
                  <a:latin typeface="Cambria" panose="02040503050406030204" pitchFamily="18" charset="0"/>
                  <a:ea typeface="Cambria" panose="02040503050406030204" pitchFamily="18" charset="0"/>
                </a:rPr>
                <a:t>B</a:t>
              </a:r>
              <a:r>
                <a:rPr lang="vi-VN" sz="3200" dirty="0">
                  <a:solidFill>
                    <a:srgbClr val="002060"/>
                  </a:solidFill>
                  <a:latin typeface="Cambria" panose="02040503050406030204" pitchFamily="18" charset="0"/>
                  <a:ea typeface="Cambria" panose="02040503050406030204" pitchFamily="18" charset="0"/>
                </a:rPr>
                <a:t>ạn nam bị người đàn ông đánh gây đau đớn. Bạn có thể phải chịu những vết sẹo, những đi chứng trên cơ thể suốt đời, có thể gây chậm phát triển khả năng vận động, ngôn ngữ, nhận thức, giao tiếp xã hội.....</a:t>
              </a:r>
              <a:endParaRPr lang="en-US" sz="3200" dirty="0">
                <a:solidFill>
                  <a:srgbClr val="002060"/>
                </a:solidFill>
                <a:latin typeface="Cambria" panose="02040503050406030204" pitchFamily="18" charset="0"/>
                <a:ea typeface="Cambria" panose="02040503050406030204" pitchFamily="18" charset="0"/>
              </a:endParaRPr>
            </a:p>
          </p:txBody>
        </p:sp>
      </p:grpSp>
      <p:pic>
        <p:nvPicPr>
          <p:cNvPr id="11" name="Picture 10" descr="A round pink label with white text and a black background&#10;&#10;Description automatically generated">
            <a:extLst>
              <a:ext uri="{FF2B5EF4-FFF2-40B4-BE49-F238E27FC236}">
                <a16:creationId xmlns:a16="http://schemas.microsoft.com/office/drawing/2014/main" id="{5D1D52DB-5542-91B1-8FA4-21E854A2BC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spTree>
    <p:extLst>
      <p:ext uri="{BB962C8B-B14F-4D97-AF65-F5344CB8AC3E}">
        <p14:creationId xmlns:p14="http://schemas.microsoft.com/office/powerpoint/2010/main" val="3025086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139543" cy="4653280"/>
            <a:chOff x="932650" y="2524306"/>
            <a:chExt cx="8528147" cy="3292798"/>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25243" y="2738031"/>
              <a:ext cx="7885371" cy="307907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a:t>
              </a: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ạn nữ bị người đàn ông sờ vào người gây khó chịu, sợ hãi. Nếu sự việc này lập lại nhiều lần, bạn có thể bị hoảng loạn tinh thần, không tin tưởng vào người khác; buồn rầu, chán nản và tự đổ lỗi, không còn yêu thương quý trọng bản thân..</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4" name="Picture 3">
            <a:extLst>
              <a:ext uri="{FF2B5EF4-FFF2-40B4-BE49-F238E27FC236}">
                <a16:creationId xmlns:a16="http://schemas.microsoft.com/office/drawing/2014/main" id="{2071644D-4BFC-97F4-E816-641BFFFA2536}"/>
              </a:ext>
            </a:extLst>
          </p:cNvPr>
          <p:cNvPicPr>
            <a:picLocks noChangeAspect="1"/>
          </p:cNvPicPr>
          <p:nvPr/>
        </p:nvPicPr>
        <p:blipFill>
          <a:blip r:embed="rId3"/>
          <a:stretch>
            <a:fillRect/>
          </a:stretch>
        </p:blipFill>
        <p:spPr>
          <a:xfrm>
            <a:off x="655320" y="2103120"/>
            <a:ext cx="4216468" cy="3621087"/>
          </a:xfrm>
          <a:prstGeom prst="rect">
            <a:avLst/>
          </a:prstGeom>
        </p:spPr>
      </p:pic>
    </p:spTree>
    <p:extLst>
      <p:ext uri="{BB962C8B-B14F-4D97-AF65-F5344CB8AC3E}">
        <p14:creationId xmlns:p14="http://schemas.microsoft.com/office/powerpoint/2010/main" val="3828950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139543" cy="3921760"/>
            <a:chOff x="932650" y="2524306"/>
            <a:chExt cx="8528147" cy="3065176"/>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39356" y="2873026"/>
              <a:ext cx="7885371" cy="2225111"/>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Bạ</a:t>
              </a:r>
              <a:r>
                <a:rPr kumimoji="0" lang="vi-VN" sz="37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 nam đói, mệt mà bố không quan tâm. Bạn có thể bị gầy yếu, suy dinh dưỡng, lo âu, trầm cảm, thậm chí rối loạn căng thẳng...</a:t>
              </a:r>
              <a:endParaRPr kumimoji="0" lang="en-US" sz="37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4" name="Picture 3">
            <a:extLst>
              <a:ext uri="{FF2B5EF4-FFF2-40B4-BE49-F238E27FC236}">
                <a16:creationId xmlns:a16="http://schemas.microsoft.com/office/drawing/2014/main" id="{0700090F-B1B8-7CA3-706C-B04BE30BB465}"/>
              </a:ext>
            </a:extLst>
          </p:cNvPr>
          <p:cNvPicPr>
            <a:picLocks noChangeAspect="1"/>
          </p:cNvPicPr>
          <p:nvPr/>
        </p:nvPicPr>
        <p:blipFill>
          <a:blip r:embed="rId3"/>
          <a:stretch>
            <a:fillRect/>
          </a:stretch>
        </p:blipFill>
        <p:spPr>
          <a:xfrm>
            <a:off x="568960" y="1885632"/>
            <a:ext cx="4597416" cy="3478848"/>
          </a:xfrm>
          <a:prstGeom prst="rect">
            <a:avLst/>
          </a:prstGeom>
        </p:spPr>
      </p:pic>
    </p:spTree>
    <p:extLst>
      <p:ext uri="{BB962C8B-B14F-4D97-AF65-F5344CB8AC3E}">
        <p14:creationId xmlns:p14="http://schemas.microsoft.com/office/powerpoint/2010/main" val="407281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139543" cy="3921760"/>
            <a:chOff x="932650" y="2524306"/>
            <a:chExt cx="8528147" cy="3065176"/>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39356" y="2849203"/>
              <a:ext cx="7885371" cy="230930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solidFill>
                    <a:srgbClr val="002060"/>
                  </a:solidFill>
                  <a:latin typeface="Cambria" panose="02040503050406030204" pitchFamily="18" charset="0"/>
                  <a:ea typeface="Cambria" panose="02040503050406030204" pitchFamily="18" charset="0"/>
                </a:rPr>
                <a:t>B</a:t>
              </a: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ạn nam bị mẹ mắng ở nơi công cộng khiến bạn xấu hổ. Bạn có thể trở nên tự ti, mặc cảm với bản thân và nghĩ rằng mẹ không yêu thương mình, từ đó bạn dần xa lánh bố mẹ, bạn bè,...</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4" name="Picture 3">
            <a:extLst>
              <a:ext uri="{FF2B5EF4-FFF2-40B4-BE49-F238E27FC236}">
                <a16:creationId xmlns:a16="http://schemas.microsoft.com/office/drawing/2014/main" id="{7A92AA37-7E36-002B-8E73-EEAB0A1B0E2F}"/>
              </a:ext>
            </a:extLst>
          </p:cNvPr>
          <p:cNvPicPr>
            <a:picLocks noChangeAspect="1"/>
          </p:cNvPicPr>
          <p:nvPr/>
        </p:nvPicPr>
        <p:blipFill>
          <a:blip r:embed="rId3"/>
          <a:stretch>
            <a:fillRect/>
          </a:stretch>
        </p:blipFill>
        <p:spPr>
          <a:xfrm>
            <a:off x="520382" y="2082801"/>
            <a:ext cx="4751597" cy="3474402"/>
          </a:xfrm>
          <a:prstGeom prst="rect">
            <a:avLst/>
          </a:prstGeom>
        </p:spPr>
      </p:pic>
    </p:spTree>
    <p:extLst>
      <p:ext uri="{BB962C8B-B14F-4D97-AF65-F5344CB8AC3E}">
        <p14:creationId xmlns:p14="http://schemas.microsoft.com/office/powerpoint/2010/main" val="208275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33">
            <a:extLst>
              <a:ext uri="{FF2B5EF4-FFF2-40B4-BE49-F238E27FC236}">
                <a16:creationId xmlns:a16="http://schemas.microsoft.com/office/drawing/2014/main" id="{196E4E3F-EDAF-0AB5-58BF-F1168746AD14}"/>
              </a:ext>
            </a:extLst>
          </p:cNvPr>
          <p:cNvSpPr/>
          <p:nvPr/>
        </p:nvSpPr>
        <p:spPr>
          <a:xfrm>
            <a:off x="810821" y="106349"/>
            <a:ext cx="10440785" cy="1432165"/>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altLang="zh-CN" sz="3600" b="1" dirty="0">
                <a:solidFill>
                  <a:schemeClr val="tx1"/>
                </a:solidFill>
                <a:latin typeface="Cambria" panose="02040503050406030204" pitchFamily="18" charset="0"/>
                <a:ea typeface="阿里巴巴普惠体" panose="00020600040101010101"/>
              </a:rPr>
              <a:t>Em </a:t>
            </a:r>
            <a:r>
              <a:rPr lang="en-US" altLang="zh-CN" sz="3600" b="1" dirty="0" err="1">
                <a:solidFill>
                  <a:schemeClr val="tx1"/>
                </a:solidFill>
                <a:latin typeface="Cambria" panose="02040503050406030204" pitchFamily="18" charset="0"/>
                <a:ea typeface="阿里巴巴普惠体" panose="00020600040101010101"/>
              </a:rPr>
              <a:t>hãy</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nêu</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những</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hậu</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quả</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mà</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các</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bạn</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Hạt</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Cân</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Mận</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Khởi</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phải</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gánh</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chịu</a:t>
            </a:r>
            <a:r>
              <a:rPr lang="en-US" altLang="zh-CN" sz="3600" b="1" dirty="0">
                <a:solidFill>
                  <a:schemeClr val="tx1"/>
                </a:solidFill>
                <a:latin typeface="Cambria" panose="02040503050406030204" pitchFamily="18" charset="0"/>
                <a:ea typeface="阿里巴巴普惠体" panose="00020600040101010101"/>
              </a:rPr>
              <a:t>.</a:t>
            </a:r>
          </a:p>
        </p:txBody>
      </p:sp>
      <p:pic>
        <p:nvPicPr>
          <p:cNvPr id="5" name="Picture 4">
            <a:extLst>
              <a:ext uri="{FF2B5EF4-FFF2-40B4-BE49-F238E27FC236}">
                <a16:creationId xmlns:a16="http://schemas.microsoft.com/office/drawing/2014/main" id="{EE9B031F-9E4E-5E90-8CA6-83FCC92CA721}"/>
              </a:ext>
            </a:extLst>
          </p:cNvPr>
          <p:cNvPicPr>
            <a:picLocks noChangeAspect="1"/>
          </p:cNvPicPr>
          <p:nvPr/>
        </p:nvPicPr>
        <p:blipFill>
          <a:blip r:embed="rId3"/>
          <a:stretch>
            <a:fillRect/>
          </a:stretch>
        </p:blipFill>
        <p:spPr>
          <a:xfrm>
            <a:off x="1939018" y="1662793"/>
            <a:ext cx="8096250" cy="4838700"/>
          </a:xfrm>
          <a:prstGeom prst="rect">
            <a:avLst/>
          </a:prstGeom>
        </p:spPr>
      </p:pic>
      <p:pic>
        <p:nvPicPr>
          <p:cNvPr id="6" name="Picture 5">
            <a:extLst>
              <a:ext uri="{FF2B5EF4-FFF2-40B4-BE49-F238E27FC236}">
                <a16:creationId xmlns:a16="http://schemas.microsoft.com/office/drawing/2014/main" id="{4049E1C2-CBC2-541F-70C8-575D009E8D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4743" y="4713515"/>
            <a:ext cx="3347258" cy="2067424"/>
          </a:xfrm>
          <a:prstGeom prst="rect">
            <a:avLst/>
          </a:prstGeom>
        </p:spPr>
      </p:pic>
    </p:spTree>
    <p:extLst>
      <p:ext uri="{BB962C8B-B14F-4D97-AF65-F5344CB8AC3E}">
        <p14:creationId xmlns:p14="http://schemas.microsoft.com/office/powerpoint/2010/main" val="2460100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C65BE2-C79F-3377-2B60-49BCC45B54C9}"/>
              </a:ext>
            </a:extLst>
          </p:cNvPr>
          <p:cNvPicPr>
            <a:picLocks noChangeAspect="1"/>
          </p:cNvPicPr>
          <p:nvPr/>
        </p:nvPicPr>
        <p:blipFill>
          <a:blip r:embed="rId2"/>
          <a:stretch>
            <a:fillRect/>
          </a:stretch>
        </p:blipFill>
        <p:spPr>
          <a:xfrm>
            <a:off x="3210560" y="454949"/>
            <a:ext cx="6390640" cy="860275"/>
          </a:xfrm>
          <a:prstGeom prst="rect">
            <a:avLst/>
          </a:prstGeom>
        </p:spPr>
      </p:pic>
      <p:sp>
        <p:nvSpPr>
          <p:cNvPr id="3" name="Flowchart: Alternate Process 4">
            <a:extLst>
              <a:ext uri="{FF2B5EF4-FFF2-40B4-BE49-F238E27FC236}">
                <a16:creationId xmlns:a16="http://schemas.microsoft.com/office/drawing/2014/main" id="{7412FA79-5A07-D7B2-0A97-6DB8D484A19E}"/>
              </a:ext>
            </a:extLst>
          </p:cNvPr>
          <p:cNvSpPr/>
          <p:nvPr/>
        </p:nvSpPr>
        <p:spPr>
          <a:xfrm>
            <a:off x="5451566" y="2536372"/>
            <a:ext cx="5842000" cy="2198913"/>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ask="http://schemas.microsoft.com/office/drawing/2018/sketchyshapes" xmln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200" b="1" kern="0" dirty="0">
                <a:solidFill>
                  <a:srgbClr val="FF0000"/>
                </a:solidFill>
                <a:latin typeface="Calibri" panose="020F0502020204030204" pitchFamily="34" charset="0"/>
                <a:ea typeface="微软雅黑"/>
                <a:cs typeface="Calibri" panose="020F0502020204030204" pitchFamily="34" charset="0"/>
              </a:rPr>
              <a:t>Bạn Hạt ngày càng trở nên nhút nhát, sợ sệt và chậm chạp hơn do bị trách mắng nhiều.</a:t>
            </a:r>
            <a:endParaRPr kumimoji="0" lang="en-US" sz="32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5" name="Picture 4">
            <a:extLst>
              <a:ext uri="{FF2B5EF4-FFF2-40B4-BE49-F238E27FC236}">
                <a16:creationId xmlns:a16="http://schemas.microsoft.com/office/drawing/2014/main" id="{5E7E07EB-8A7F-3118-705D-AC085865ACE0}"/>
              </a:ext>
            </a:extLst>
          </p:cNvPr>
          <p:cNvPicPr>
            <a:picLocks noChangeAspect="1"/>
          </p:cNvPicPr>
          <p:nvPr/>
        </p:nvPicPr>
        <p:blipFill>
          <a:blip r:embed="rId3"/>
          <a:stretch>
            <a:fillRect/>
          </a:stretch>
        </p:blipFill>
        <p:spPr>
          <a:xfrm>
            <a:off x="476930" y="2702378"/>
            <a:ext cx="4410756" cy="2040967"/>
          </a:xfrm>
          <a:prstGeom prst="rect">
            <a:avLst/>
          </a:prstGeom>
        </p:spPr>
      </p:pic>
    </p:spTree>
    <p:extLst>
      <p:ext uri="{BB962C8B-B14F-4D97-AF65-F5344CB8AC3E}">
        <p14:creationId xmlns:p14="http://schemas.microsoft.com/office/powerpoint/2010/main" val="1233678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TotalTime>
  <Words>852</Words>
  <Application>Microsoft Office PowerPoint</Application>
  <PresentationFormat>Widescreen</PresentationFormat>
  <Paragraphs>32</Paragraphs>
  <Slides>23</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微软雅黑</vt:lpstr>
      <vt:lpstr>宋体</vt:lpstr>
      <vt:lpstr>Arial</vt:lpstr>
      <vt:lpstr>Calibri</vt:lpstr>
      <vt:lpstr>Cambria</vt:lpstr>
      <vt:lpstr>等线</vt:lpstr>
      <vt:lpstr>Tahoma</vt:lpstr>
      <vt:lpstr>字魂107号-萌趣欢乐体</vt:lpstr>
      <vt:lpstr>字魂156号-萌趣苏打饼</vt:lpstr>
      <vt:lpstr>阿里巴巴普惠体</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MĂNGNON</cp:keywords>
  <cp:lastModifiedBy>Administrator</cp:lastModifiedBy>
  <cp:revision>55</cp:revision>
  <dcterms:created xsi:type="dcterms:W3CDTF">2024-01-13T10:44:00Z</dcterms:created>
  <dcterms:modified xsi:type="dcterms:W3CDTF">2026-03-18T04:35:13Z</dcterms:modified>
</cp:coreProperties>
</file>