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0" r:id="rId2"/>
    <p:sldId id="299" r:id="rId3"/>
    <p:sldId id="258" r:id="rId4"/>
    <p:sldId id="302" r:id="rId5"/>
    <p:sldId id="301" r:id="rId6"/>
    <p:sldId id="303" r:id="rId7"/>
    <p:sldId id="260" r:id="rId8"/>
    <p:sldId id="304" r:id="rId9"/>
    <p:sldId id="259" r:id="rId10"/>
    <p:sldId id="261" r:id="rId11"/>
    <p:sldId id="305" r:id="rId12"/>
    <p:sldId id="264" r:id="rId13"/>
    <p:sldId id="307" r:id="rId14"/>
  </p:sldIdLst>
  <p:sldSz cx="18288000" cy="10287000"/>
  <p:notesSz cx="6858000" cy="9144000"/>
  <p:embeddedFontLst>
    <p:embeddedFont>
      <p:font typeface="TT Fors Display Bold" panose="020B0604020202020204" charset="0"/>
      <p:regular r:id="rId15"/>
    </p:embeddedFon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1597" autoAdjust="0"/>
  </p:normalViewPr>
  <p:slideViewPr>
    <p:cSldViewPr>
      <p:cViewPr varScale="1">
        <p:scale>
          <a:sx n="44" d="100"/>
          <a:sy n="44" d="100"/>
        </p:scale>
        <p:origin x="6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21EC37E6-0271-B6DA-4AA9-DE421189A29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0FB800E5-4F79-D680-F4A0-0C97A28A228F}"/>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svg"/><Relationship Id="rId18" Type="http://schemas.openxmlformats.org/officeDocument/2006/relationships/image" Target="../media/image10.png"/><Relationship Id="rId3" Type="http://schemas.openxmlformats.org/officeDocument/2006/relationships/image" Target="../media/image16.svg"/><Relationship Id="rId21" Type="http://schemas.openxmlformats.org/officeDocument/2006/relationships/image" Target="../media/image13.png"/><Relationship Id="rId7" Type="http://schemas.openxmlformats.org/officeDocument/2006/relationships/image" Target="../media/image20.svg"/><Relationship Id="rId12" Type="http://schemas.openxmlformats.org/officeDocument/2006/relationships/image" Target="../media/image7.png"/><Relationship Id="rId17" Type="http://schemas.openxmlformats.org/officeDocument/2006/relationships/image" Target="../media/image30.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22.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28.svg"/><Relationship Id="rId10"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2.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0.svg"/><Relationship Id="rId7" Type="http://schemas.openxmlformats.org/officeDocument/2006/relationships/image" Target="../media/image58.svg"/><Relationship Id="rId12"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sv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svg"/><Relationship Id="rId7"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48.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40.sv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svg"/><Relationship Id="rId7" Type="http://schemas.openxmlformats.org/officeDocument/2006/relationships/image" Target="../media/image4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2.sv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svg"/><Relationship Id="rId3" Type="http://schemas.openxmlformats.org/officeDocument/2006/relationships/image" Target="../media/image52.svg"/><Relationship Id="rId7" Type="http://schemas.openxmlformats.org/officeDocument/2006/relationships/image" Target="../media/image20.svg"/><Relationship Id="rId12"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2.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sp>
        <p:nvSpPr>
          <p:cNvPr id="2" name="Freeform 2"/>
          <p:cNvSpPr/>
          <p:nvPr/>
        </p:nvSpPr>
        <p:spPr>
          <a:xfrm>
            <a:off x="3501598" y="5838850"/>
            <a:ext cx="11939102" cy="4054325"/>
          </a:xfrm>
          <a:custGeom>
            <a:avLst/>
            <a:gdLst/>
            <a:ahLst/>
            <a:cxnLst/>
            <a:rect l="l" t="t" r="r" b="b"/>
            <a:pathLst>
              <a:path w="11939102" h="4054325">
                <a:moveTo>
                  <a:pt x="0" y="0"/>
                </a:moveTo>
                <a:lnTo>
                  <a:pt x="11939102" y="0"/>
                </a:lnTo>
                <a:lnTo>
                  <a:pt x="11939102" y="4054325"/>
                </a:lnTo>
                <a:lnTo>
                  <a:pt x="0" y="4054325"/>
                </a:lnTo>
                <a:lnTo>
                  <a:pt x="0" y="0"/>
                </a:lnTo>
                <a:close/>
              </a:path>
            </a:pathLst>
          </a:custGeom>
          <a:blipFill>
            <a:blip r:embed="rId2">
              <a:extLst>
                <a:ext uri="{96DAC541-7B7A-43D3-8B79-37D633B846F1}">
                  <asvg:svgBlip xmlns:asvg="http://schemas.microsoft.com/office/drawing/2016/SVG/main" xmlns="" r:embed="rId3"/>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438533" flipH="1">
            <a:off x="15245115" y="6240331"/>
            <a:ext cx="3609139" cy="4687194"/>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223230">
            <a:off x="3989784" y="6164314"/>
            <a:ext cx="2261634" cy="5254521"/>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402388" flipH="1">
            <a:off x="13421602" y="7225371"/>
            <a:ext cx="2143882" cy="4364136"/>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07144" y="5715025"/>
            <a:ext cx="5544266" cy="3946624"/>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7"/>
          <p:cNvGrpSpPr/>
          <p:nvPr/>
        </p:nvGrpSpPr>
        <p:grpSpPr>
          <a:xfrm>
            <a:off x="-83815" y="90007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6" name="Freeform 16"/>
          <p:cNvSpPr/>
          <p:nvPr/>
        </p:nvSpPr>
        <p:spPr>
          <a:xfrm rot="80030">
            <a:off x="1960799" y="246188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0030">
            <a:off x="1999198" y="81272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5261043"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554042"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289871" y="-907633"/>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8"/>
          <a:stretch>
            <a:fillRect/>
          </a:stretch>
        </p:blipFill>
        <p:spPr>
          <a:xfrm>
            <a:off x="7154468" y="-133993"/>
            <a:ext cx="4633362" cy="1603387"/>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9"/>
          <a:stretch>
            <a:fillRect/>
          </a:stretch>
        </p:blipFill>
        <p:spPr>
          <a:xfrm>
            <a:off x="-1649276" y="1850364"/>
            <a:ext cx="21756956" cy="2934211"/>
          </a:xfrm>
          <a:prstGeom prst="rect">
            <a:avLst/>
          </a:prstGeom>
        </p:spPr>
      </p:pic>
      <p:pic>
        <p:nvPicPr>
          <p:cNvPr id="31" name="Picture 30" descr="A green and white logo&#10;&#10;Description automatically generated">
            <a:extLst>
              <a:ext uri="{FF2B5EF4-FFF2-40B4-BE49-F238E27FC236}">
                <a16:creationId xmlns:a16="http://schemas.microsoft.com/office/drawing/2014/main" id="{2690B3D8-1D88-E9C9-5B09-BD1E79AA1A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03" y="-209137"/>
            <a:ext cx="2047667" cy="2047667"/>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21"/>
          <a:stretch>
            <a:fillRect/>
          </a:stretch>
        </p:blipFill>
        <p:spPr>
          <a:xfrm>
            <a:off x="8308943" y="4398115"/>
            <a:ext cx="3145809" cy="1335140"/>
          </a:xfrm>
          <a:prstGeom prst="rect">
            <a:avLst/>
          </a:prstGeom>
        </p:spPr>
      </p:pic>
    </p:spTree>
    <p:extLst>
      <p:ext uri="{BB962C8B-B14F-4D97-AF65-F5344CB8AC3E}">
        <p14:creationId xmlns:p14="http://schemas.microsoft.com/office/powerpoint/2010/main" val="3356724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grpSp>
        <p:nvGrpSpPr>
          <p:cNvPr id="7" name="Group 7"/>
          <p:cNvGrpSpPr/>
          <p:nvPr/>
        </p:nvGrpSpPr>
        <p:grpSpPr>
          <a:xfrm>
            <a:off x="-83815" y="88864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7" name="Freeform 17"/>
          <p:cNvSpPr/>
          <p:nvPr/>
        </p:nvSpPr>
        <p:spPr>
          <a:xfrm rot="80030">
            <a:off x="1157749" y="197207"/>
            <a:ext cx="16960169" cy="1394586"/>
          </a:xfrm>
          <a:custGeom>
            <a:avLst/>
            <a:gdLst/>
            <a:ahLst/>
            <a:cxnLst/>
            <a:rect l="l" t="t" r="r" b="b"/>
            <a:pathLst>
              <a:path w="13470775" h="2643640">
                <a:moveTo>
                  <a:pt x="0" y="0"/>
                </a:moveTo>
                <a:lnTo>
                  <a:pt x="13470775" y="0"/>
                </a:lnTo>
                <a:lnTo>
                  <a:pt x="13470775" y="2643639"/>
                </a:lnTo>
                <a:lnTo>
                  <a:pt x="0" y="26436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0" name="Freeform 20"/>
          <p:cNvSpPr/>
          <p:nvPr/>
        </p:nvSpPr>
        <p:spPr>
          <a:xfrm>
            <a:off x="13349245" y="1605865"/>
            <a:ext cx="1026413" cy="1022991"/>
          </a:xfrm>
          <a:custGeom>
            <a:avLst/>
            <a:gdLst/>
            <a:ahLst/>
            <a:cxnLst/>
            <a:rect l="l" t="t" r="r" b="b"/>
            <a:pathLst>
              <a:path w="1026413" h="1022991">
                <a:moveTo>
                  <a:pt x="0" y="0"/>
                </a:moveTo>
                <a:lnTo>
                  <a:pt x="1026413" y="0"/>
                </a:lnTo>
                <a:lnTo>
                  <a:pt x="1026413" y="1022991"/>
                </a:lnTo>
                <a:lnTo>
                  <a:pt x="0" y="10229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2" name="Freeform 22"/>
          <p:cNvSpPr/>
          <p:nvPr/>
        </p:nvSpPr>
        <p:spPr>
          <a:xfrm>
            <a:off x="16985831" y="-892389"/>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3" name="Freeform 23"/>
          <p:cNvSpPr/>
          <p:nvPr/>
        </p:nvSpPr>
        <p:spPr>
          <a:xfrm>
            <a:off x="1676419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4" name="Freeform 24"/>
          <p:cNvSpPr/>
          <p:nvPr/>
        </p:nvSpPr>
        <p:spPr>
          <a:xfrm>
            <a:off x="57546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5" name="TextBox 24">
            <a:extLst>
              <a:ext uri="{FF2B5EF4-FFF2-40B4-BE49-F238E27FC236}">
                <a16:creationId xmlns:a16="http://schemas.microsoft.com/office/drawing/2014/main" id="{D4B98F0C-956E-5DDE-C770-9EBA0D8A7871}"/>
              </a:ext>
            </a:extLst>
          </p:cNvPr>
          <p:cNvSpPr txBox="1"/>
          <p:nvPr/>
        </p:nvSpPr>
        <p:spPr>
          <a:xfrm>
            <a:off x="2016385" y="389891"/>
            <a:ext cx="15821261" cy="1169551"/>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Sắp xếp các thức ăn, đồ uống trong hình 2 vào bốn nhóm thức ăn: chứa nhiều chất bột đường, chứa nhiều chất đạm, chất béo, chứa nhiều vitamin và chất khoáng</a:t>
            </a:r>
            <a:endParaRPr lang="vi-VN" sz="35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6436CABE-7807-A150-0079-00A985B08E53}"/>
              </a:ext>
            </a:extLst>
          </p:cNvPr>
          <p:cNvCxnSpPr/>
          <p:nvPr/>
        </p:nvCxnSpPr>
        <p:spPr>
          <a:xfrm>
            <a:off x="13666186"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AAC3CD-1804-4E01-A2CA-6EF5E29343AD}"/>
              </a:ext>
            </a:extLst>
          </p:cNvPr>
          <p:cNvCxnSpPr/>
          <p:nvPr/>
        </p:nvCxnSpPr>
        <p:spPr>
          <a:xfrm>
            <a:off x="9131822"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2A2817-AE3C-735F-96DF-E2B62CB591A2}"/>
              </a:ext>
            </a:extLst>
          </p:cNvPr>
          <p:cNvCxnSpPr/>
          <p:nvPr/>
        </p:nvCxnSpPr>
        <p:spPr>
          <a:xfrm>
            <a:off x="4114800" y="2897270"/>
            <a:ext cx="0" cy="4572044"/>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F7E1158-360D-CDE9-FCD2-0AFECC122DDC}"/>
              </a:ext>
            </a:extLst>
          </p:cNvPr>
          <p:cNvSpPr txBox="1"/>
          <p:nvPr/>
        </p:nvSpPr>
        <p:spPr>
          <a:xfrm>
            <a:off x="471485" y="1961530"/>
            <a:ext cx="4385016"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bột đường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024E264-09C0-ADB9-612F-810C2A5BD017}"/>
              </a:ext>
            </a:extLst>
          </p:cNvPr>
          <p:cNvSpPr txBox="1"/>
          <p:nvPr/>
        </p:nvSpPr>
        <p:spPr>
          <a:xfrm>
            <a:off x="4746806" y="1976201"/>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đạm</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29EB05F-283F-9D11-4C50-92A6BB2AC41C}"/>
              </a:ext>
            </a:extLst>
          </p:cNvPr>
          <p:cNvSpPr txBox="1"/>
          <p:nvPr/>
        </p:nvSpPr>
        <p:spPr>
          <a:xfrm>
            <a:off x="10227215" y="1913096"/>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béo</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ED9FB06-C931-CB64-E6C3-BBA1D8DBE217}"/>
              </a:ext>
            </a:extLst>
          </p:cNvPr>
          <p:cNvSpPr txBox="1"/>
          <p:nvPr/>
        </p:nvSpPr>
        <p:spPr>
          <a:xfrm>
            <a:off x="14598886" y="1580738"/>
            <a:ext cx="3514927" cy="1323439"/>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Vitamin và chất khoáng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0783234D-D3C1-ACED-D8DB-9303D73725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5696" t="35232" b="33141"/>
          <a:stretch/>
        </p:blipFill>
        <p:spPr>
          <a:xfrm>
            <a:off x="367960" y="3259884"/>
            <a:ext cx="2751813" cy="1697967"/>
          </a:xfrm>
          <a:prstGeom prst="rect">
            <a:avLst/>
          </a:prstGeom>
        </p:spPr>
      </p:pic>
      <p:pic>
        <p:nvPicPr>
          <p:cNvPr id="35" name="Picture 34">
            <a:extLst>
              <a:ext uri="{FF2B5EF4-FFF2-40B4-BE49-F238E27FC236}">
                <a16:creationId xmlns:a16="http://schemas.microsoft.com/office/drawing/2014/main" id="{6928F73C-8CF9-4E39-81D8-70E0C4AC78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031" t="105" r="72379" b="63712"/>
          <a:stretch/>
        </p:blipFill>
        <p:spPr>
          <a:xfrm>
            <a:off x="399741" y="5329150"/>
            <a:ext cx="2622173" cy="1758053"/>
          </a:xfrm>
          <a:prstGeom prst="rect">
            <a:avLst/>
          </a:prstGeom>
        </p:spPr>
      </p:pic>
      <p:pic>
        <p:nvPicPr>
          <p:cNvPr id="36" name="Picture 35">
            <a:extLst>
              <a:ext uri="{FF2B5EF4-FFF2-40B4-BE49-F238E27FC236}">
                <a16:creationId xmlns:a16="http://schemas.microsoft.com/office/drawing/2014/main" id="{60658B9B-C878-77A8-6E88-7BC871B2FC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608" t="36958" r="73107" b="32050"/>
          <a:stretch/>
        </p:blipFill>
        <p:spPr>
          <a:xfrm>
            <a:off x="4746806" y="3022084"/>
            <a:ext cx="3114085" cy="1609072"/>
          </a:xfrm>
          <a:prstGeom prst="rect">
            <a:avLst/>
          </a:prstGeom>
        </p:spPr>
      </p:pic>
      <p:pic>
        <p:nvPicPr>
          <p:cNvPr id="37" name="Picture 36">
            <a:extLst>
              <a:ext uri="{FF2B5EF4-FFF2-40B4-BE49-F238E27FC236}">
                <a16:creationId xmlns:a16="http://schemas.microsoft.com/office/drawing/2014/main" id="{9BD39D2E-4D2F-04E8-7F75-EC94DA47748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7409" t="34189" r="48237" b="-2141"/>
          <a:stretch/>
        </p:blipFill>
        <p:spPr>
          <a:xfrm>
            <a:off x="4914835" y="4660630"/>
            <a:ext cx="2882771" cy="3359360"/>
          </a:xfrm>
          <a:prstGeom prst="rect">
            <a:avLst/>
          </a:prstGeom>
        </p:spPr>
      </p:pic>
      <p:pic>
        <p:nvPicPr>
          <p:cNvPr id="38" name="Picture 37">
            <a:extLst>
              <a:ext uri="{FF2B5EF4-FFF2-40B4-BE49-F238E27FC236}">
                <a16:creationId xmlns:a16="http://schemas.microsoft.com/office/drawing/2014/main" id="{F293F22C-6ECC-2399-1712-4051EC9CB8D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195" t="2350" b="64346"/>
          <a:stretch/>
        </p:blipFill>
        <p:spPr>
          <a:xfrm>
            <a:off x="9674459" y="2757836"/>
            <a:ext cx="3273549" cy="2080863"/>
          </a:xfrm>
          <a:prstGeom prst="rect">
            <a:avLst/>
          </a:prstGeom>
        </p:spPr>
      </p:pic>
      <p:pic>
        <p:nvPicPr>
          <p:cNvPr id="39" name="Picture 38">
            <a:extLst>
              <a:ext uri="{FF2B5EF4-FFF2-40B4-BE49-F238E27FC236}">
                <a16:creationId xmlns:a16="http://schemas.microsoft.com/office/drawing/2014/main" id="{29FA70E0-8C07-F534-5649-675C57D28C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1971" t="2214" r="24232" b="64346"/>
          <a:stretch/>
        </p:blipFill>
        <p:spPr>
          <a:xfrm>
            <a:off x="9688837" y="5041543"/>
            <a:ext cx="3273548" cy="2181202"/>
          </a:xfrm>
          <a:prstGeom prst="rect">
            <a:avLst/>
          </a:prstGeom>
        </p:spPr>
      </p:pic>
      <p:pic>
        <p:nvPicPr>
          <p:cNvPr id="40" name="Picture 39">
            <a:extLst>
              <a:ext uri="{FF2B5EF4-FFF2-40B4-BE49-F238E27FC236}">
                <a16:creationId xmlns:a16="http://schemas.microsoft.com/office/drawing/2014/main" id="{9D1315F6-F04B-D828-517A-57DB3DF90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054" t="67623"/>
          <a:stretch/>
        </p:blipFill>
        <p:spPr>
          <a:xfrm>
            <a:off x="14105411" y="2935020"/>
            <a:ext cx="2858873" cy="1813774"/>
          </a:xfrm>
          <a:prstGeom prst="rect">
            <a:avLst/>
          </a:prstGeom>
        </p:spPr>
      </p:pic>
      <p:pic>
        <p:nvPicPr>
          <p:cNvPr id="41" name="Picture 40">
            <a:extLst>
              <a:ext uri="{FF2B5EF4-FFF2-40B4-BE49-F238E27FC236}">
                <a16:creationId xmlns:a16="http://schemas.microsoft.com/office/drawing/2014/main" id="{2F850F98-8AE6-4A10-186E-61BA8988EED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363" t="67244" r="73560" b="-3160"/>
          <a:stretch/>
        </p:blipFill>
        <p:spPr>
          <a:xfrm>
            <a:off x="14187253" y="8181170"/>
            <a:ext cx="2743201" cy="1940356"/>
          </a:xfrm>
          <a:prstGeom prst="rect">
            <a:avLst/>
          </a:prstGeom>
        </p:spPr>
      </p:pic>
      <p:pic>
        <p:nvPicPr>
          <p:cNvPr id="42" name="Picture 41">
            <a:extLst>
              <a:ext uri="{FF2B5EF4-FFF2-40B4-BE49-F238E27FC236}">
                <a16:creationId xmlns:a16="http://schemas.microsoft.com/office/drawing/2014/main" id="{2ADF4674-48EA-5811-0BF9-ACB70DDC7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2046" t="35181" r="24159"/>
          <a:stretch/>
        </p:blipFill>
        <p:spPr>
          <a:xfrm>
            <a:off x="14148844" y="4888356"/>
            <a:ext cx="2882771" cy="30969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799" b="0" i="0" u="none" strike="noStrike" kern="1200" cap="none" spc="0" normalizeH="0" baseline="0" noProof="0">
                  <a:ln>
                    <a:noFill/>
                  </a:ln>
                  <a:solidFill>
                    <a:srgbClr val="56733C"/>
                  </a:solidFill>
                  <a:effectLst/>
                  <a:uLnTx/>
                  <a:uFillTx/>
                  <a:latin typeface="TT Fors Display Bold"/>
                  <a:ea typeface="+mn-ea"/>
                  <a:cs typeface="+mn-cs"/>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506940" y="2189848"/>
            <a:ext cx="13320253" cy="4080604"/>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2866162" y="2733197"/>
            <a:ext cx="12964042" cy="4080604"/>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800"/>
              </a:spcAft>
              <a:buClrTx/>
              <a:buSzTx/>
              <a:buFontTx/>
              <a:buNone/>
              <a:tabLst>
                <a:tab pos="255270" algn="l"/>
              </a:tabLst>
              <a:defRPr/>
            </a:pPr>
            <a:r>
              <a:rPr kumimoji="0" lang="pt-BR"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thức ăn hằng ngày em đã ăn, thức ăn được làm từ thực phẩm nào? Thực phẩm đó thuộc loại nhóm nào?</a:t>
            </a: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5022044" y="317618"/>
            <a:ext cx="7818507" cy="1686449"/>
          </a:xfrm>
          <a:prstGeom prst="rect">
            <a:avLst/>
          </a:prstGeom>
        </p:spPr>
      </p:pic>
    </p:spTree>
    <p:extLst>
      <p:ext uri="{BB962C8B-B14F-4D97-AF65-F5344CB8AC3E}">
        <p14:creationId xmlns:p14="http://schemas.microsoft.com/office/powerpoint/2010/main" val="2222042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69" name="Group 69"/>
          <p:cNvGrpSpPr/>
          <p:nvPr/>
        </p:nvGrpSpPr>
        <p:grpSpPr>
          <a:xfrm>
            <a:off x="12068085" y="2774559"/>
            <a:ext cx="190500" cy="190500"/>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1" name="TextBox 71"/>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2" name="Group 72"/>
          <p:cNvGrpSpPr/>
          <p:nvPr/>
        </p:nvGrpSpPr>
        <p:grpSpPr>
          <a:xfrm>
            <a:off x="12068085" y="3500707"/>
            <a:ext cx="190500" cy="190500"/>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4" name="TextBox 74"/>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5" name="Group 75"/>
          <p:cNvGrpSpPr/>
          <p:nvPr/>
        </p:nvGrpSpPr>
        <p:grpSpPr>
          <a:xfrm>
            <a:off x="12068085" y="4226856"/>
            <a:ext cx="190500" cy="190500"/>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7" name="TextBox 77"/>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8" name="Group 78"/>
          <p:cNvGrpSpPr/>
          <p:nvPr/>
        </p:nvGrpSpPr>
        <p:grpSpPr>
          <a:xfrm>
            <a:off x="12068085" y="4953004"/>
            <a:ext cx="190500" cy="190500"/>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0" name="TextBox 80"/>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1" name="Group 81"/>
          <p:cNvGrpSpPr/>
          <p:nvPr/>
        </p:nvGrpSpPr>
        <p:grpSpPr>
          <a:xfrm>
            <a:off x="12068085" y="5679152"/>
            <a:ext cx="190500" cy="190500"/>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3" name="TextBox 83"/>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4" name="Group 84"/>
          <p:cNvGrpSpPr/>
          <p:nvPr/>
        </p:nvGrpSpPr>
        <p:grpSpPr>
          <a:xfrm>
            <a:off x="12068085" y="6405301"/>
            <a:ext cx="190500" cy="190500"/>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6" name="TextBox 86"/>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sp>
        <p:nvSpPr>
          <p:cNvPr id="91" name="Freeform 91"/>
          <p:cNvSpPr/>
          <p:nvPr/>
        </p:nvSpPr>
        <p:spPr>
          <a:xfrm>
            <a:off x="13929591" y="-181129"/>
            <a:ext cx="1184624" cy="1209829"/>
          </a:xfrm>
          <a:custGeom>
            <a:avLst/>
            <a:gdLst/>
            <a:ahLst/>
            <a:cxnLst/>
            <a:rect l="l" t="t" r="r" b="b"/>
            <a:pathLst>
              <a:path w="1184624" h="1209829">
                <a:moveTo>
                  <a:pt x="0" y="0"/>
                </a:moveTo>
                <a:lnTo>
                  <a:pt x="1184624" y="0"/>
                </a:lnTo>
                <a:lnTo>
                  <a:pt x="1184624" y="1209829"/>
                </a:lnTo>
                <a:lnTo>
                  <a:pt x="0" y="12098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2" name="Freeform 92"/>
          <p:cNvSpPr/>
          <p:nvPr/>
        </p:nvSpPr>
        <p:spPr>
          <a:xfrm>
            <a:off x="16669894" y="1877142"/>
            <a:ext cx="1178813" cy="1174883"/>
          </a:xfrm>
          <a:custGeom>
            <a:avLst/>
            <a:gdLst/>
            <a:ahLst/>
            <a:cxnLst/>
            <a:rect l="l" t="t" r="r" b="b"/>
            <a:pathLst>
              <a:path w="1178813" h="1174883">
                <a:moveTo>
                  <a:pt x="0" y="0"/>
                </a:moveTo>
                <a:lnTo>
                  <a:pt x="1178812" y="0"/>
                </a:lnTo>
                <a:lnTo>
                  <a:pt x="1178812" y="1174883"/>
                </a:lnTo>
                <a:lnTo>
                  <a:pt x="0" y="11748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3" name="Freeform 93"/>
          <p:cNvSpPr/>
          <p:nvPr/>
        </p:nvSpPr>
        <p:spPr>
          <a:xfrm>
            <a:off x="11068667" y="592535"/>
            <a:ext cx="875247" cy="872329"/>
          </a:xfrm>
          <a:custGeom>
            <a:avLst/>
            <a:gdLst/>
            <a:ahLst/>
            <a:cxnLst/>
            <a:rect l="l" t="t" r="r" b="b"/>
            <a:pathLst>
              <a:path w="875247" h="872329">
                <a:moveTo>
                  <a:pt x="0" y="0"/>
                </a:moveTo>
                <a:lnTo>
                  <a:pt x="875247" y="0"/>
                </a:lnTo>
                <a:lnTo>
                  <a:pt x="875247" y="872330"/>
                </a:lnTo>
                <a:lnTo>
                  <a:pt x="0" y="8723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4" name="Rectangle 93">
            <a:extLst>
              <a:ext uri="{FF2B5EF4-FFF2-40B4-BE49-F238E27FC236}">
                <a16:creationId xmlns:a16="http://schemas.microsoft.com/office/drawing/2014/main" id="{0D2343FB-25DB-FAB7-0F87-6932435B85E3}"/>
              </a:ext>
            </a:extLst>
          </p:cNvPr>
          <p:cNvSpPr/>
          <p:nvPr/>
        </p:nvSpPr>
        <p:spPr>
          <a:xfrm>
            <a:off x="533400" y="1028700"/>
            <a:ext cx="16992600" cy="838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Freeform 87"/>
          <p:cNvSpPr/>
          <p:nvPr/>
        </p:nvSpPr>
        <p:spPr>
          <a:xfrm>
            <a:off x="13929591" y="6730934"/>
            <a:ext cx="4358409" cy="3016382"/>
          </a:xfrm>
          <a:custGeom>
            <a:avLst/>
            <a:gdLst/>
            <a:ahLst/>
            <a:cxnLst/>
            <a:rect l="l" t="t" r="r" b="b"/>
            <a:pathLst>
              <a:path w="4358409" h="3016382">
                <a:moveTo>
                  <a:pt x="0" y="0"/>
                </a:moveTo>
                <a:lnTo>
                  <a:pt x="4358409" y="0"/>
                </a:lnTo>
                <a:lnTo>
                  <a:pt x="4358409" y="3016382"/>
                </a:lnTo>
                <a:lnTo>
                  <a:pt x="0" y="30163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90" name="Freeform 90"/>
          <p:cNvSpPr/>
          <p:nvPr/>
        </p:nvSpPr>
        <p:spPr>
          <a:xfrm>
            <a:off x="13162971" y="7647329"/>
            <a:ext cx="980369" cy="2277721"/>
          </a:xfrm>
          <a:custGeom>
            <a:avLst/>
            <a:gdLst/>
            <a:ahLst/>
            <a:cxnLst/>
            <a:rect l="l" t="t" r="r" b="b"/>
            <a:pathLst>
              <a:path w="980369" h="2277721">
                <a:moveTo>
                  <a:pt x="0" y="0"/>
                </a:moveTo>
                <a:lnTo>
                  <a:pt x="980369" y="0"/>
                </a:lnTo>
                <a:lnTo>
                  <a:pt x="980369" y="2277721"/>
                </a:lnTo>
                <a:lnTo>
                  <a:pt x="0" y="22777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9" name="Freeform 89"/>
          <p:cNvSpPr/>
          <p:nvPr/>
        </p:nvSpPr>
        <p:spPr>
          <a:xfrm>
            <a:off x="12064224" y="8049352"/>
            <a:ext cx="1307433" cy="1697964"/>
          </a:xfrm>
          <a:custGeom>
            <a:avLst/>
            <a:gdLst/>
            <a:ahLst/>
            <a:cxnLst/>
            <a:rect l="l" t="t" r="r" b="b"/>
            <a:pathLst>
              <a:path w="1307433" h="1697964">
                <a:moveTo>
                  <a:pt x="0" y="0"/>
                </a:moveTo>
                <a:lnTo>
                  <a:pt x="1307433" y="0"/>
                </a:lnTo>
                <a:lnTo>
                  <a:pt x="1307433" y="1697964"/>
                </a:lnTo>
                <a:lnTo>
                  <a:pt x="0" y="16979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95" name="TextBox 94">
            <a:extLst>
              <a:ext uri="{FF2B5EF4-FFF2-40B4-BE49-F238E27FC236}">
                <a16:creationId xmlns:a16="http://schemas.microsoft.com/office/drawing/2014/main" id="{E23D726A-BA0F-44E1-87EA-3C189519C8BF}"/>
              </a:ext>
            </a:extLst>
          </p:cNvPr>
          <p:cNvSpPr txBox="1"/>
          <p:nvPr/>
        </p:nvSpPr>
        <p:spPr>
          <a:xfrm>
            <a:off x="838200" y="2197155"/>
            <a:ext cx="16002002" cy="5632311"/>
          </a:xfrm>
          <a:prstGeom prst="rect">
            <a:avLst/>
          </a:prstGeom>
          <a:noFill/>
        </p:spPr>
        <p:txBody>
          <a:bodyPr wrap="square" rtlCol="0">
            <a:spAutoFit/>
          </a:bodyPr>
          <a:lstStyle/>
          <a:p>
            <a:pPr algn="just"/>
            <a:r>
              <a:rPr lang="en-US" sz="4500" dirty="0">
                <a:latin typeface="Cambria" panose="02040503050406030204" pitchFamily="18" charset="0"/>
                <a:ea typeface="Cambria" panose="02040503050406030204" pitchFamily="18" charset="0"/>
              </a:rPr>
              <a:t>	Chúng ta thường sử dụng các thực phẩm như rau, củ, quả, thịt… để chế biến nhiều loại thức ăn, đồ uống. Các nhóm chất dinh dưỡng có trong thức ăn, đồ uống gồm: chất bột đường, chấm đạm, chất béo, vitamin và chất khoáng. Dựa vào hàm lượng chất dinh dưỡng trong mỗi loại thực phẩm, hay thức ăn chế biến từ thực phẩm đó, có thể phân chia thức ăn thành bốn nhóm: chứa nhiều chất bột đường, chứa nhiều chất đạm, chứa nhiều chất béo, chứa nhiều vitamin và chất khoáng. </a:t>
            </a:r>
            <a:endParaRPr lang="vi-VN" sz="4500" dirty="0">
              <a:latin typeface="Cambria" panose="02040503050406030204" pitchFamily="18" charset="0"/>
              <a:ea typeface="Cambria" panose="02040503050406030204" pitchFamily="18" charset="0"/>
            </a:endParaRPr>
          </a:p>
        </p:txBody>
      </p:sp>
      <p:pic>
        <p:nvPicPr>
          <p:cNvPr id="97" name="Picture 96">
            <a:extLst>
              <a:ext uri="{FF2B5EF4-FFF2-40B4-BE49-F238E27FC236}">
                <a16:creationId xmlns:a16="http://schemas.microsoft.com/office/drawing/2014/main" id="{872A260E-6F3E-BE66-3B72-CBE23FB0C0EC}"/>
              </a:ext>
            </a:extLst>
          </p:cNvPr>
          <p:cNvPicPr>
            <a:picLocks noChangeAspect="1"/>
          </p:cNvPicPr>
          <p:nvPr/>
        </p:nvPicPr>
        <p:blipFill>
          <a:blip r:embed="rId12"/>
          <a:stretch>
            <a:fillRect/>
          </a:stretch>
        </p:blipFill>
        <p:spPr>
          <a:xfrm>
            <a:off x="8070982" y="1076433"/>
            <a:ext cx="3871296" cy="107298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9" name="Picture 8">
            <a:extLst>
              <a:ext uri="{FF2B5EF4-FFF2-40B4-BE49-F238E27FC236}">
                <a16:creationId xmlns:a16="http://schemas.microsoft.com/office/drawing/2014/main" id="{0A806AC1-4E11-27D2-9574-D60E813CE033}"/>
              </a:ext>
            </a:extLst>
          </p:cNvPr>
          <p:cNvPicPr>
            <a:picLocks noChangeAspect="1"/>
          </p:cNvPicPr>
          <p:nvPr/>
        </p:nvPicPr>
        <p:blipFill>
          <a:blip r:embed="rId11"/>
          <a:stretch>
            <a:fillRect/>
          </a:stretch>
        </p:blipFill>
        <p:spPr>
          <a:xfrm>
            <a:off x="2438400" y="301313"/>
            <a:ext cx="14604991" cy="3862477"/>
          </a:xfrm>
          <a:prstGeom prst="rect">
            <a:avLst/>
          </a:prstGeom>
        </p:spPr>
      </p:pic>
    </p:spTree>
    <p:extLst>
      <p:ext uri="{BB962C8B-B14F-4D97-AF65-F5344CB8AC3E}">
        <p14:creationId xmlns:p14="http://schemas.microsoft.com/office/powerpoint/2010/main" val="34091179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8" name="Picture 7">
            <a:extLst>
              <a:ext uri="{FF2B5EF4-FFF2-40B4-BE49-F238E27FC236}">
                <a16:creationId xmlns:a16="http://schemas.microsoft.com/office/drawing/2014/main" id="{7413F3EA-E316-C64C-EAF0-E6FCEF84F9ED}"/>
              </a:ext>
            </a:extLst>
          </p:cNvPr>
          <p:cNvPicPr>
            <a:picLocks noChangeAspect="1"/>
          </p:cNvPicPr>
          <p:nvPr/>
        </p:nvPicPr>
        <p:blipFill>
          <a:blip r:embed="rId11"/>
          <a:stretch>
            <a:fillRect/>
          </a:stretch>
        </p:blipFill>
        <p:spPr>
          <a:xfrm>
            <a:off x="3869276" y="1028700"/>
            <a:ext cx="13123687" cy="3481574"/>
          </a:xfrm>
          <a:prstGeom prst="rect">
            <a:avLst/>
          </a:prstGeom>
        </p:spPr>
      </p:pic>
    </p:spTree>
    <p:extLst>
      <p:ext uri="{BB962C8B-B14F-4D97-AF65-F5344CB8AC3E}">
        <p14:creationId xmlns:p14="http://schemas.microsoft.com/office/powerpoint/2010/main" val="41931501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41384" y="1750749"/>
            <a:ext cx="11754089" cy="7675800"/>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899665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41384" y="1545567"/>
            <a:ext cx="11754089" cy="8494126"/>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84023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Gạo chứa nhiều chất bột đường. Thịt gà chứa nhiều chất đạm. Thịt heo chứa nhiều chất béo. Cải xanh chứa nhiều vitamin và chất khoáng.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(VD: gạo chứa 76g chất bột đường, chỉ có 8g chất đạm, 1g chất béo và ít hơn 1g Vi ta min và chất khoáng.)</a:t>
            </a:r>
          </a:p>
        </p:txBody>
      </p:sp>
    </p:spTree>
    <p:extLst>
      <p:ext uri="{BB962C8B-B14F-4D97-AF65-F5344CB8AC3E}">
        <p14:creationId xmlns:p14="http://schemas.microsoft.com/office/powerpoint/2010/main" val="3825796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Freeform 19"/>
          <p:cNvSpPr/>
          <p:nvPr/>
        </p:nvSpPr>
        <p:spPr>
          <a:xfrm>
            <a:off x="15117821" y="7996178"/>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145764" y="8378630"/>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Quan sát hình 1 và cho biét: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Lạc chứa nhiều chất bột đường, chất đạm và chất béo.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 VD: cá chứa 0g chất bột đường, có 28g chất đạm, 44g chất béo và ít hơn 1g Vi ta min và chất khoáng.)</a:t>
            </a: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3459583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27744"/>
            <a:ext cx="12964042" cy="2400657"/>
          </a:xfrm>
          <a:prstGeom prst="rect">
            <a:avLst/>
          </a:prstGeom>
          <a:noFill/>
        </p:spPr>
        <p:txBody>
          <a:bodyPr wrap="square" rtlCol="0">
            <a:spAutoFit/>
          </a:bodyPr>
          <a:lstStyle/>
          <a:p>
            <a:pPr algn="just"/>
            <a:r>
              <a:rPr lang="pt-BR" sz="5000" b="1" dirty="0">
                <a:latin typeface="Cambria" panose="02040503050406030204" pitchFamily="18" charset="0"/>
                <a:ea typeface="Cambria" panose="02040503050406030204" pitchFamily="18" charset="0"/>
              </a:rPr>
              <a:t>	</a:t>
            </a:r>
            <a:r>
              <a:rPr lang="pt-BR" sz="5000" b="1" dirty="0">
                <a:effectLst/>
                <a:latin typeface="Cambria" panose="02040503050406030204" pitchFamily="18" charset="0"/>
                <a:ea typeface="Cambria" panose="02040503050406030204" pitchFamily="18" charset="0"/>
              </a:rPr>
              <a:t>Các thực phẩm khác nhau cung cấp hàm lượng dinh dưỡng khác nhau như thế nào?</a:t>
            </a:r>
            <a:endParaRPr lang="vi-VN" sz="5000" b="1" dirty="0">
              <a:effectLst/>
              <a:latin typeface="Cambria" panose="02040503050406030204" pitchFamily="18" charset="0"/>
              <a:ea typeface="Cambria" panose="02040503050406030204" pitchFamily="18" charset="0"/>
            </a:endParaRPr>
          </a:p>
          <a:p>
            <a:pPr algn="just"/>
            <a:endParaRPr lang="vi-VN" sz="5000"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006353"/>
          </a:xfrm>
          <a:prstGeom prst="rect">
            <a:avLst/>
          </a:prstGeom>
          <a:noFill/>
        </p:spPr>
        <p:txBody>
          <a:bodyPr wrap="square">
            <a:spAutoFit/>
          </a:bodyPr>
          <a:lstStyle/>
          <a:p>
            <a:pPr algn="just">
              <a:lnSpc>
                <a:spcPct val="115000"/>
              </a:lnSpc>
              <a:spcAft>
                <a:spcPts val="800"/>
              </a:spcAft>
            </a:pPr>
            <a:r>
              <a:rPr lang="en-US" sz="4500" b="1" dirty="0">
                <a:effectLst/>
                <a:latin typeface="Cambria" panose="02040503050406030204" pitchFamily="18" charset="0"/>
                <a:ea typeface="Cambria" panose="02040503050406030204" pitchFamily="18" charset="0"/>
              </a:rPr>
              <a:t>	Một loại thực phẩm khác nhau cung cấp hàm lượng dưỡng chất khác nhau, thực phẩm chứa nhiều chất nào thì ta có thể xếp chúng vào nhóm dinh dưỡng phù hợp.( VD: Gạo thuộc nhóm Chất bột đường) </a:t>
            </a:r>
            <a:endParaRPr lang="vi-VN" sz="45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xmlns=""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xmlns=""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35016"/>
            <a:ext cx="12964042" cy="3041858"/>
          </a:xfrm>
          <a:prstGeom prst="rect">
            <a:avLst/>
          </a:prstGeom>
          <a:noFill/>
        </p:spPr>
        <p:txBody>
          <a:bodyPr wrap="square" rtlCol="0">
            <a:spAutoFit/>
          </a:bodyPr>
          <a:lstStyle/>
          <a:p>
            <a:pPr algn="just">
              <a:lnSpc>
                <a:spcPct val="135000"/>
              </a:lnSpc>
              <a:spcAft>
                <a:spcPts val="800"/>
              </a:spcAft>
              <a:tabLst>
                <a:tab pos="255270" algn="l"/>
              </a:tabLst>
            </a:pPr>
            <a:r>
              <a:rPr lang="pt-BR" sz="5000" dirty="0">
                <a:latin typeface="Cambria" panose="02040503050406030204" pitchFamily="18" charset="0"/>
                <a:ea typeface="Cambria" panose="02040503050406030204" pitchFamily="18" charset="0"/>
              </a:rPr>
              <a:t>	</a:t>
            </a:r>
            <a:r>
              <a:rPr lang="pt-BR" sz="5000" dirty="0">
                <a:effectLst/>
                <a:latin typeface="Cambria" panose="02040503050406030204" pitchFamily="18" charset="0"/>
                <a:ea typeface="Cambria" panose="02040503050406030204" pitchFamily="18" charset="0"/>
              </a:rPr>
              <a:t>Dựa vào hàm lượng dinh dưỡng, thực phẩm được chia thành những nhóm dinh dưỡng nào?</a:t>
            </a:r>
            <a:endParaRPr lang="vi-VN" sz="5000" dirty="0">
              <a:effectLst/>
              <a:latin typeface="Cambria" panose="02040503050406030204" pitchFamily="18" charset="0"/>
              <a:ea typeface="Cambria" panose="02040503050406030204" pitchFamily="18" charset="0"/>
            </a:endParaRPr>
          </a:p>
          <a:p>
            <a:pPr algn="just"/>
            <a:endParaRPr lang="vi-VN" sz="50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851585"/>
          </a:xfrm>
          <a:prstGeom prst="rect">
            <a:avLst/>
          </a:prstGeom>
          <a:noFill/>
        </p:spPr>
        <p:txBody>
          <a:bodyPr wrap="square">
            <a:spAutoFit/>
          </a:bodyPr>
          <a:lstStyle/>
          <a:p>
            <a:pPr>
              <a:lnSpc>
                <a:spcPct val="115000"/>
              </a:lnSpc>
              <a:spcAft>
                <a:spcPts val="800"/>
              </a:spcAft>
            </a:pPr>
            <a:r>
              <a:rPr lang="en-US" sz="5000" b="1" dirty="0">
                <a:effectLst/>
                <a:latin typeface="Cambria" panose="02040503050406030204" pitchFamily="18" charset="0"/>
                <a:ea typeface="Cambria" panose="02040503050406030204" pitchFamily="18" charset="0"/>
              </a:rPr>
              <a:t>	1. Chất bột đường</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2. Chất đạm</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3. Chất béo</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4. Vi ta min và chất khoáng</a:t>
            </a:r>
            <a:endParaRPr lang="vi-VN" sz="5000" b="1" dirty="0">
              <a:effectLst/>
              <a:latin typeface="Cambria" panose="02040503050406030204" pitchFamily="18" charset="0"/>
              <a:ea typeface="Cambria" panose="02040503050406030204" pitchFamily="18" charset="0"/>
            </a:endParaRPr>
          </a:p>
          <a:p>
            <a:pPr algn="just">
              <a:lnSpc>
                <a:spcPct val="115000"/>
              </a:lnSpc>
              <a:spcAft>
                <a:spcPts val="800"/>
              </a:spcAft>
            </a:pPr>
            <a:endParaRPr lang="vi-VN" sz="50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extLst>
      <p:ext uri="{BB962C8B-B14F-4D97-AF65-F5344CB8AC3E}">
        <p14:creationId xmlns:p14="http://schemas.microsoft.com/office/powerpoint/2010/main" val="3444656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3429867" y="8085261"/>
            <a:ext cx="11428265" cy="2555628"/>
            <a:chOff x="0" y="0"/>
            <a:chExt cx="2882621" cy="644622"/>
          </a:xfrm>
        </p:grpSpPr>
        <p:sp>
          <p:nvSpPr>
            <p:cNvPr id="6" name="Freeform 6"/>
            <p:cNvSpPr/>
            <p:nvPr/>
          </p:nvSpPr>
          <p:spPr>
            <a:xfrm>
              <a:off x="0" y="0"/>
              <a:ext cx="2882621" cy="644622"/>
            </a:xfrm>
            <a:custGeom>
              <a:avLst/>
              <a:gdLst/>
              <a:ahLst/>
              <a:cxnLst/>
              <a:rect l="l" t="t" r="r" b="b"/>
              <a:pathLst>
                <a:path w="2882621" h="644622">
                  <a:moveTo>
                    <a:pt x="1441311" y="0"/>
                  </a:moveTo>
                  <a:cubicBezTo>
                    <a:pt x="645297" y="0"/>
                    <a:pt x="0" y="144303"/>
                    <a:pt x="0" y="322311"/>
                  </a:cubicBezTo>
                  <a:cubicBezTo>
                    <a:pt x="0" y="500318"/>
                    <a:pt x="645297" y="644622"/>
                    <a:pt x="1441311" y="644622"/>
                  </a:cubicBezTo>
                  <a:cubicBezTo>
                    <a:pt x="2237324" y="644622"/>
                    <a:pt x="2882621" y="500318"/>
                    <a:pt x="2882621" y="322311"/>
                  </a:cubicBezTo>
                  <a:cubicBezTo>
                    <a:pt x="2882621" y="144303"/>
                    <a:pt x="2237324" y="0"/>
                    <a:pt x="1441311" y="0"/>
                  </a:cubicBezTo>
                  <a:close/>
                </a:path>
              </a:pathLst>
            </a:custGeom>
            <a:solidFill>
              <a:srgbClr val="E8D496"/>
            </a:solidFill>
          </p:spPr>
          <p:txBody>
            <a:bodyPr/>
            <a:lstStyle/>
            <a:p>
              <a:endParaRPr lang="vi-VN"/>
            </a:p>
          </p:txBody>
        </p:sp>
        <p:sp>
          <p:nvSpPr>
            <p:cNvPr id="7" name="TextBox 7"/>
            <p:cNvSpPr txBox="1"/>
            <p:nvPr/>
          </p:nvSpPr>
          <p:spPr>
            <a:xfrm>
              <a:off x="270246" y="50908"/>
              <a:ext cx="2342130" cy="533280"/>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16916400" y="5724948"/>
            <a:ext cx="1176155" cy="1201179"/>
          </a:xfrm>
          <a:custGeom>
            <a:avLst/>
            <a:gdLst/>
            <a:ahLst/>
            <a:cxnLst/>
            <a:rect l="l" t="t" r="r" b="b"/>
            <a:pathLst>
              <a:path w="1176155" h="1201179">
                <a:moveTo>
                  <a:pt x="0" y="0"/>
                </a:moveTo>
                <a:lnTo>
                  <a:pt x="1176154" y="0"/>
                </a:lnTo>
                <a:lnTo>
                  <a:pt x="1176154" y="1201179"/>
                </a:lnTo>
                <a:lnTo>
                  <a:pt x="0" y="12011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3" name="Freeform 23"/>
          <p:cNvSpPr/>
          <p:nvPr/>
        </p:nvSpPr>
        <p:spPr>
          <a:xfrm>
            <a:off x="446234" y="8440616"/>
            <a:ext cx="1176155" cy="1201179"/>
          </a:xfrm>
          <a:custGeom>
            <a:avLst/>
            <a:gdLst/>
            <a:ahLst/>
            <a:cxnLst/>
            <a:rect l="l" t="t" r="r" b="b"/>
            <a:pathLst>
              <a:path w="1176155" h="1201179">
                <a:moveTo>
                  <a:pt x="0" y="0"/>
                </a:moveTo>
                <a:lnTo>
                  <a:pt x="1176155" y="0"/>
                </a:lnTo>
                <a:lnTo>
                  <a:pt x="1176155" y="1201179"/>
                </a:lnTo>
                <a:lnTo>
                  <a:pt x="0" y="12011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grpSp>
        <p:nvGrpSpPr>
          <p:cNvPr id="50" name="Group 15">
            <a:extLst>
              <a:ext uri="{FF2B5EF4-FFF2-40B4-BE49-F238E27FC236}">
                <a16:creationId xmlns:a16="http://schemas.microsoft.com/office/drawing/2014/main" id="{2F58DA74-93A3-E069-77FD-4AB37EC4FF58}"/>
              </a:ext>
            </a:extLst>
          </p:cNvPr>
          <p:cNvGrpSpPr/>
          <p:nvPr/>
        </p:nvGrpSpPr>
        <p:grpSpPr>
          <a:xfrm>
            <a:off x="457200" y="84716"/>
            <a:ext cx="17390178" cy="1858384"/>
            <a:chOff x="0" y="0"/>
            <a:chExt cx="14659296" cy="2937583"/>
          </a:xfrm>
        </p:grpSpPr>
        <p:sp>
          <p:nvSpPr>
            <p:cNvPr id="51" name="Freeform 16">
              <a:extLst>
                <a:ext uri="{FF2B5EF4-FFF2-40B4-BE49-F238E27FC236}">
                  <a16:creationId xmlns:a16="http://schemas.microsoft.com/office/drawing/2014/main" id="{2D14F453-9FB6-F4B4-259D-2CE5E4F83668}"/>
                </a:ext>
              </a:extLst>
            </p:cNvPr>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52" name="TextBox 51">
            <a:extLst>
              <a:ext uri="{FF2B5EF4-FFF2-40B4-BE49-F238E27FC236}">
                <a16:creationId xmlns:a16="http://schemas.microsoft.com/office/drawing/2014/main" id="{FE9F5BC3-602A-0F3F-CE57-3CE914A681C7}"/>
              </a:ext>
            </a:extLst>
          </p:cNvPr>
          <p:cNvSpPr txBox="1"/>
          <p:nvPr/>
        </p:nvSpPr>
        <p:spPr>
          <a:xfrm>
            <a:off x="778578" y="197655"/>
            <a:ext cx="17068800" cy="1631216"/>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Nói tên đồ uống, thức ăn trong hình 2 và cho biết thực phẩm chính để làm thức ăn đó. </a:t>
            </a:r>
            <a:endParaRPr lang="vi-VN" sz="5000" b="1"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094E6E2E-5FC2-17BF-6714-CC942E542A1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09600" y="2115887"/>
            <a:ext cx="17232166" cy="8171113"/>
          </a:xfrm>
          <a:prstGeom prst="rect">
            <a:avLst/>
          </a:prstGeom>
        </p:spPr>
      </p:pic>
      <p:sp>
        <p:nvSpPr>
          <p:cNvPr id="55" name="Rectangle: Rounded Corners 54">
            <a:extLst>
              <a:ext uri="{FF2B5EF4-FFF2-40B4-BE49-F238E27FC236}">
                <a16:creationId xmlns:a16="http://schemas.microsoft.com/office/drawing/2014/main" id="{5DBB3EBC-086C-246F-1136-45F1D493EA52}"/>
              </a:ext>
            </a:extLst>
          </p:cNvPr>
          <p:cNvSpPr/>
          <p:nvPr/>
        </p:nvSpPr>
        <p:spPr>
          <a:xfrm>
            <a:off x="1905000" y="4678409"/>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Bánh mì</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6" name="Rectangle: Rounded Corners 55">
            <a:extLst>
              <a:ext uri="{FF2B5EF4-FFF2-40B4-BE49-F238E27FC236}">
                <a16:creationId xmlns:a16="http://schemas.microsoft.com/office/drawing/2014/main" id="{6107D6E8-630B-59E8-A4E2-C132A849983E}"/>
              </a:ext>
            </a:extLst>
          </p:cNvPr>
          <p:cNvSpPr/>
          <p:nvPr/>
        </p:nvSpPr>
        <p:spPr>
          <a:xfrm>
            <a:off x="6248400" y="4658097"/>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Nấm xào</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7" name="Rectangle: Rounded Corners 56">
            <a:extLst>
              <a:ext uri="{FF2B5EF4-FFF2-40B4-BE49-F238E27FC236}">
                <a16:creationId xmlns:a16="http://schemas.microsoft.com/office/drawing/2014/main" id="{9C14A766-15F1-C37A-64F5-9FDA5083612E}"/>
              </a:ext>
            </a:extLst>
          </p:cNvPr>
          <p:cNvSpPr/>
          <p:nvPr/>
        </p:nvSpPr>
        <p:spPr>
          <a:xfrm>
            <a:off x="10439400" y="4695862"/>
            <a:ext cx="2454834" cy="102908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Lạc/ đậu phộng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8" name="Rectangle: Rounded Corners 57">
            <a:extLst>
              <a:ext uri="{FF2B5EF4-FFF2-40B4-BE49-F238E27FC236}">
                <a16:creationId xmlns:a16="http://schemas.microsoft.com/office/drawing/2014/main" id="{2CDBA730-A068-C309-D259-707E9605D6F8}"/>
              </a:ext>
            </a:extLst>
          </p:cNvPr>
          <p:cNvSpPr/>
          <p:nvPr/>
        </p:nvSpPr>
        <p:spPr>
          <a:xfrm>
            <a:off x="14483132" y="4918991"/>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Dầu ăn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8FC6E651-3ACB-81EB-C8D1-6A8A3104498B}"/>
              </a:ext>
            </a:extLst>
          </p:cNvPr>
          <p:cNvSpPr/>
          <p:nvPr/>
        </p:nvSpPr>
        <p:spPr>
          <a:xfrm>
            <a:off x="2046434" y="7421573"/>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Trứng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0" name="Rectangle: Rounded Corners 59">
            <a:extLst>
              <a:ext uri="{FF2B5EF4-FFF2-40B4-BE49-F238E27FC236}">
                <a16:creationId xmlns:a16="http://schemas.microsoft.com/office/drawing/2014/main" id="{12FCA67F-E373-48FD-7D27-F880030C599C}"/>
              </a:ext>
            </a:extLst>
          </p:cNvPr>
          <p:cNvSpPr/>
          <p:nvPr/>
        </p:nvSpPr>
        <p:spPr>
          <a:xfrm>
            <a:off x="6360818" y="7408191"/>
            <a:ext cx="1921434" cy="69712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Tôm</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1" name="Rectangle: Rounded Corners 60">
            <a:extLst>
              <a:ext uri="{FF2B5EF4-FFF2-40B4-BE49-F238E27FC236}">
                <a16:creationId xmlns:a16="http://schemas.microsoft.com/office/drawing/2014/main" id="{0EEDD884-2EB6-746F-471B-22E27A8C529E}"/>
              </a:ext>
            </a:extLst>
          </p:cNvPr>
          <p:cNvSpPr/>
          <p:nvPr/>
        </p:nvSpPr>
        <p:spPr>
          <a:xfrm>
            <a:off x="10820400" y="7449456"/>
            <a:ext cx="1921434" cy="62019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Cà rốt</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2" name="Rectangle: Rounded Corners 61">
            <a:extLst>
              <a:ext uri="{FF2B5EF4-FFF2-40B4-BE49-F238E27FC236}">
                <a16:creationId xmlns:a16="http://schemas.microsoft.com/office/drawing/2014/main" id="{3C825F58-AEEB-EED8-EAC5-F22C5F8ED7C0}"/>
              </a:ext>
            </a:extLst>
          </p:cNvPr>
          <p:cNvSpPr/>
          <p:nvPr/>
        </p:nvSpPr>
        <p:spPr>
          <a:xfrm>
            <a:off x="15169335" y="7465118"/>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Bún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3" name="Rectangle: Rounded Corners 62">
            <a:extLst>
              <a:ext uri="{FF2B5EF4-FFF2-40B4-BE49-F238E27FC236}">
                <a16:creationId xmlns:a16="http://schemas.microsoft.com/office/drawing/2014/main" id="{9EFDA75E-A4D4-1C34-22E3-F16049F71266}"/>
              </a:ext>
            </a:extLst>
          </p:cNvPr>
          <p:cNvSpPr/>
          <p:nvPr/>
        </p:nvSpPr>
        <p:spPr>
          <a:xfrm>
            <a:off x="2450313" y="9732055"/>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Đu đủ</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0A82751A-3EB8-E629-E147-42731B5F8D25}"/>
              </a:ext>
            </a:extLst>
          </p:cNvPr>
          <p:cNvSpPr/>
          <p:nvPr/>
        </p:nvSpPr>
        <p:spPr>
          <a:xfrm>
            <a:off x="6652279" y="9768220"/>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Cá</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5" name="Rectangle: Rounded Corners 64">
            <a:extLst>
              <a:ext uri="{FF2B5EF4-FFF2-40B4-BE49-F238E27FC236}">
                <a16:creationId xmlns:a16="http://schemas.microsoft.com/office/drawing/2014/main" id="{ED58FDFA-8190-C441-1594-9D1C16177211}"/>
              </a:ext>
            </a:extLst>
          </p:cNvPr>
          <p:cNvSpPr/>
          <p:nvPr/>
        </p:nvSpPr>
        <p:spPr>
          <a:xfrm>
            <a:off x="9988647" y="964179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Sữa chua</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6" name="Rectangle: Rounded Corners 65">
            <a:extLst>
              <a:ext uri="{FF2B5EF4-FFF2-40B4-BE49-F238E27FC236}">
                <a16:creationId xmlns:a16="http://schemas.microsoft.com/office/drawing/2014/main" id="{EC0D9C40-9A8B-A786-389F-7D53C38DE963}"/>
              </a:ext>
            </a:extLst>
          </p:cNvPr>
          <p:cNvSpPr/>
          <p:nvPr/>
        </p:nvSpPr>
        <p:spPr>
          <a:xfrm>
            <a:off x="14483132" y="969116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Cải luộc</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1000"/>
                                        <p:tgtEl>
                                          <p:spTgt spid="60"/>
                                        </p:tgtEl>
                                      </p:cBhvr>
                                    </p:animEffect>
                                    <p:anim calcmode="lin" valueType="num">
                                      <p:cBhvr>
                                        <p:cTn id="51" dur="1000" fill="hold"/>
                                        <p:tgtEl>
                                          <p:spTgt spid="60"/>
                                        </p:tgtEl>
                                        <p:attrNameLst>
                                          <p:attrName>ppt_x</p:attrName>
                                        </p:attrNameLst>
                                      </p:cBhvr>
                                      <p:tavLst>
                                        <p:tav tm="0">
                                          <p:val>
                                            <p:strVal val="#ppt_x"/>
                                          </p:val>
                                        </p:tav>
                                        <p:tav tm="100000">
                                          <p:val>
                                            <p:strVal val="#ppt_x"/>
                                          </p:val>
                                        </p:tav>
                                      </p:tavLst>
                                    </p:anim>
                                    <p:anim calcmode="lin" valueType="num">
                                      <p:cBhvr>
                                        <p:cTn id="5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165</Words>
  <Application>Microsoft Office PowerPoint</Application>
  <PresentationFormat>Custom</PresentationFormat>
  <Paragraphs>53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TT Fors Display Bold</vt:lpstr>
      <vt:lpstr>Calibri</vt:lpstr>
      <vt:lpstr>Cambria</vt:lpstr>
      <vt:lpstr>SVN-Newton</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cp:lastModifiedBy>
  <cp:revision>10</cp:revision>
  <dcterms:created xsi:type="dcterms:W3CDTF">2006-08-16T00:00:00Z</dcterms:created>
  <dcterms:modified xsi:type="dcterms:W3CDTF">2025-02-18T03:05:08Z</dcterms:modified>
  <dc:identifier>DAF5ivHl4eA</dc:identifier>
</cp:coreProperties>
</file>