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01" r:id="rId3"/>
    <p:sldId id="283" r:id="rId4"/>
    <p:sldId id="284" r:id="rId5"/>
    <p:sldId id="287" r:id="rId6"/>
    <p:sldId id="288" r:id="rId7"/>
    <p:sldId id="289" r:id="rId8"/>
    <p:sldId id="293" r:id="rId9"/>
    <p:sldId id="294" r:id="rId10"/>
    <p:sldId id="295" r:id="rId11"/>
    <p:sldId id="296" r:id="rId12"/>
    <p:sldId id="297" r:id="rId13"/>
    <p:sldId id="298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1D9"/>
    <a:srgbClr val="EF913A"/>
    <a:srgbClr val="5F8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7244-6D8A-451C-80FD-D6F7CB75B5B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963A-2C96-4424-AD22-3A85ABBB2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A10D5-6B2E-AAED-7286-3F3007D73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92A08-1768-888D-3A93-3B7301B63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68653-EF9D-8A7E-13E3-57100046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53EB3-C244-B593-626F-B32C411E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C6508-E84A-1E2D-356B-44425CFA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4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802A-FED4-8E24-665C-C75B2592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9F443-55FE-A2A7-80B4-2074E74A8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B48F4-E703-F5EE-C7FF-2B30652E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14BE4-9801-FBEE-B60A-56888A6C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95E74-F4B7-3ECF-AD77-DF36908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2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1774D-A600-86B7-37EE-5642DF111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A9868-EC60-08F9-1F1E-7DD8126A0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D85F6-C48B-EF6D-FE38-B90A129E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08F49-E93D-285D-5469-70A8B158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D6EE8-A35F-B18E-DB41-C92D6FDA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7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97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6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2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46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1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43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76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24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99FD-9824-129E-7FD3-0186068E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9DD6D-1DBD-B0E7-1608-87794F08B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452A7-3B79-8AB1-D2BC-ADDFD1CB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C135-37A4-70C4-62E1-24CE5535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FF75D-0AB3-6B92-C4F0-C9BA0CE4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01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0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75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21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435C-0694-8519-C643-A0C42B2E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5F9F5-DB2D-5699-7A49-73E639FF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53760-91CA-B770-C3E7-41FC1843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DC249-6F6A-5352-2AA0-9F3BC11B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3A6E9-752F-7D87-F405-43521CA2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1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94E-C4FE-3619-546F-31102EED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DAB30-61A8-6079-E4C8-21BA51EAF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5F19D-446A-A790-09E5-320C5D0D4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8FA63-66B3-0374-0FC7-1A429477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3E60F-4B56-4E8A-E9AB-265F57F9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E5D3A-2421-EA52-3DC0-BEECF51D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5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73C6-753A-7868-4CED-F3D81514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71A14-9940-A34F-CAD9-6F9FB5FF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3E30E-A109-DA83-62A8-55C7D4761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D9D99-343B-1ED7-A4BD-CF5F4EEBF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F529B-B4CF-9306-4C95-596CC8546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65D56-D48C-C8FD-50A5-7EA3623F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DB355-127C-8B85-E5A9-4D42CE16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D51D7-7524-8F17-F853-38C01C26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4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4763-E318-C112-EB45-1E2B47ED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78B3A-E091-4156-738D-7E691C29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2F74E-9A11-A63E-07C3-76813527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2CFB6-C51A-368B-2903-9D6C73D2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43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D4D85A-F4E2-9607-E854-3347BD2B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3CF00-F070-71F2-0AD2-7D7B6330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51C58-4A63-DF1B-9517-24714AED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5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3FD3-4055-134E-911F-90011E3D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2B03-8B00-5BE1-7C53-1A2070D38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49481-5055-43DB-3FEA-B695E12F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2B785-D255-3186-7090-21D514B0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35516-04A3-3A81-297B-67D8A5E1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FDA33-9B68-44B3-7C85-6A8DF8BB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1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3F2A-3A64-67D2-2921-3994348F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E13888-C063-9F53-E5FB-DCA86D1EC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E415F-B7B8-B596-E702-DA8CFDEE5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B8073-363E-C58B-262F-17E3D3CF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5F1D6-88EC-C51A-E524-973E3BAB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D3C28-26D0-CB05-2AAA-0864E56B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6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64D50-7E3F-B1CB-77C5-A6941FFD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89E08-FD99-EBE2-E815-8FCE6FF6E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53D3D-F7DC-7879-7782-CA06E595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6089B-AFAB-45A4-8E77-1D67DE4B6FD4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1DDCC-E339-043C-D30E-98F67DD3A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6298-DB94-2018-0416-9BCE8D412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383D-BD83-4EA4-B3F6-457BDA9C78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924621-C315-1398-EE45-03FAEC937B54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B8871-87F7-DFE0-4B48-CACD65531C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F3D466-7A82-CF32-EFE5-D6763253CB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A2A331-7498-D024-2063-A90B16D784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2D3956-4A61-AC8F-799D-F0937C4751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37AA11E-9699-A569-FC90-1EC31AD94CC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D05E34-920F-EEF6-480B-A507592B14A6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2358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0AE493-5981-E1C7-6B1D-C480F850830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1EEBA-0B7D-CA9F-C66F-1674E1F7627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F5252E-73FF-C150-6AFB-CDDB17D5D2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21C2DE-BC88-B376-EA1D-552B7C879D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F0A7C8-09D0-18D4-885B-BB7718E2953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073B417-CDED-48E4-1D03-170D2A8B7CA2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B7A77A-6A73-F0BD-53B4-DF839AA83B74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988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.png"/><Relationship Id="rId21" Type="http://schemas.openxmlformats.org/officeDocument/2006/relationships/image" Target="../media/image25.svg"/><Relationship Id="rId25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4.png"/><Relationship Id="rId23" Type="http://schemas.openxmlformats.org/officeDocument/2006/relationships/image" Target="../media/image27.svg"/><Relationship Id="rId22" Type="http://schemas.openxmlformats.org/officeDocument/2006/relationships/image" Target="../media/image3.png"/><Relationship Id="rId27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5" Type="http://schemas.openxmlformats.org/officeDocument/2006/relationships/image" Target="../media/image9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23.png"/><Relationship Id="rId23" Type="http://schemas.openxmlformats.org/officeDocument/2006/relationships/image" Target="../media/image89.svg"/><Relationship Id="rId27" Type="http://schemas.openxmlformats.org/officeDocument/2006/relationships/image" Target="../media/image93.svg"/></Relationships>
</file>

<file path=ppt/slides/_rels/slide11.xml.rels><?xml version="1.0" encoding="UTF-8" standalone="yes"?>
<Relationships xmlns="http://schemas.openxmlformats.org/package/2006/relationships"><Relationship Id="rId25" Type="http://schemas.openxmlformats.org/officeDocument/2006/relationships/image" Target="../media/image9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24.png"/><Relationship Id="rId23" Type="http://schemas.openxmlformats.org/officeDocument/2006/relationships/image" Target="../media/image9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9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2.png"/><Relationship Id="rId21" Type="http://schemas.openxmlformats.org/officeDocument/2006/relationships/image" Target="../media/image27.svg"/><Relationship Id="rId7" Type="http://schemas.openxmlformats.org/officeDocument/2006/relationships/image" Target="../media/image15.sv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19" Type="http://schemas.openxmlformats.org/officeDocument/2006/relationships/image" Target="../media/image25.sv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21" Type="http://schemas.openxmlformats.org/officeDocument/2006/relationships/image" Target="../media/image27.svg"/><Relationship Id="rId17" Type="http://schemas.openxmlformats.org/officeDocument/2006/relationships/image" Target="../media/image23.svg"/><Relationship Id="rId25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62.svg"/><Relationship Id="rId23" Type="http://schemas.openxmlformats.org/officeDocument/2006/relationships/image" Target="../media/image12.png"/><Relationship Id="rId19" Type="http://schemas.openxmlformats.org/officeDocument/2006/relationships/image" Target="../media/image25.svg"/><Relationship Id="rId2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5" Type="http://schemas.openxmlformats.org/officeDocument/2006/relationships/image" Target="../media/image7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15.png"/><Relationship Id="rId23" Type="http://schemas.openxmlformats.org/officeDocument/2006/relationships/image" Target="../media/image6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3" Type="http://schemas.openxmlformats.org/officeDocument/2006/relationships/image" Target="../media/image71.svg"/></Relationships>
</file>

<file path=ppt/slides/_rels/slide6.xml.rels><?xml version="1.0" encoding="UTF-8" standalone="yes"?>
<Relationships xmlns="http://schemas.openxmlformats.org/package/2006/relationships"><Relationship Id="rId25" Type="http://schemas.openxmlformats.org/officeDocument/2006/relationships/image" Target="../media/image7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24" Type="http://schemas.openxmlformats.org/officeDocument/2006/relationships/image" Target="../media/image17.png"/><Relationship Id="rId23" Type="http://schemas.openxmlformats.org/officeDocument/2006/relationships/image" Target="../media/image7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9.png"/><Relationship Id="rId2" Type="http://schemas.openxmlformats.org/officeDocument/2006/relationships/image" Target="../media/image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1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/>
          <p:nvPr/>
        </p:nvSpPr>
        <p:spPr>
          <a:xfrm>
            <a:off x="3932153" y="5412069"/>
            <a:ext cx="605147" cy="555222"/>
          </a:xfrm>
          <a:custGeom>
            <a:avLst/>
            <a:gdLst/>
            <a:ahLst/>
            <a:cxnLst/>
            <a:rect l="l" t="t" r="r" b="b"/>
            <a:pathLst>
              <a:path w="907720" h="832833">
                <a:moveTo>
                  <a:pt x="0" y="0"/>
                </a:moveTo>
                <a:lnTo>
                  <a:pt x="907720" y="0"/>
                </a:lnTo>
                <a:lnTo>
                  <a:pt x="907720" y="832833"/>
                </a:lnTo>
                <a:lnTo>
                  <a:pt x="0" y="832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16"/>
          <p:cNvSpPr/>
          <p:nvPr/>
        </p:nvSpPr>
        <p:spPr>
          <a:xfrm>
            <a:off x="9118382" y="4664848"/>
            <a:ext cx="574855" cy="583116"/>
          </a:xfrm>
          <a:custGeom>
            <a:avLst/>
            <a:gdLst/>
            <a:ahLst/>
            <a:cxnLst/>
            <a:rect l="l" t="t" r="r" b="b"/>
            <a:pathLst>
              <a:path w="862283" h="874674">
                <a:moveTo>
                  <a:pt x="0" y="0"/>
                </a:moveTo>
                <a:lnTo>
                  <a:pt x="862283" y="0"/>
                </a:lnTo>
                <a:lnTo>
                  <a:pt x="862283" y="874675"/>
                </a:lnTo>
                <a:lnTo>
                  <a:pt x="0" y="87467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17"/>
          <p:cNvSpPr/>
          <p:nvPr/>
        </p:nvSpPr>
        <p:spPr>
          <a:xfrm>
            <a:off x="7557901" y="627141"/>
            <a:ext cx="464315" cy="426009"/>
          </a:xfrm>
          <a:custGeom>
            <a:avLst/>
            <a:gdLst/>
            <a:ahLst/>
            <a:cxnLst/>
            <a:rect l="l" t="t" r="r" b="b"/>
            <a:pathLst>
              <a:path w="696472" h="639013">
                <a:moveTo>
                  <a:pt x="0" y="0"/>
                </a:moveTo>
                <a:lnTo>
                  <a:pt x="696473" y="0"/>
                </a:lnTo>
                <a:lnTo>
                  <a:pt x="696473" y="639014"/>
                </a:lnTo>
                <a:lnTo>
                  <a:pt x="0" y="63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93857-3C83-672E-4785-EFF55052A95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30171" y="1042895"/>
            <a:ext cx="3267739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732C7C-9223-A05D-4776-58E03DF89D8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8349" t="-1" r="16936" b="42577"/>
          <a:stretch/>
        </p:blipFill>
        <p:spPr>
          <a:xfrm>
            <a:off x="3676851" y="2025255"/>
            <a:ext cx="5342021" cy="1277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932FDB-5AAB-894E-37DB-242BADEF980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60863" y="4536773"/>
            <a:ext cx="1902117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67ACD6-8748-F99D-BC3B-C495DE9F1CB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1125" y="3104089"/>
            <a:ext cx="9321592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43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5"/>
          <p:cNvSpPr/>
          <p:nvPr/>
        </p:nvSpPr>
        <p:spPr>
          <a:xfrm>
            <a:off x="1706815" y="1187588"/>
            <a:ext cx="953998" cy="953998"/>
          </a:xfrm>
          <a:custGeom>
            <a:avLst/>
            <a:gdLst/>
            <a:ahLst/>
            <a:cxnLst/>
            <a:rect l="l" t="t" r="r" b="b"/>
            <a:pathLst>
              <a:path w="1231227" h="1231227">
                <a:moveTo>
                  <a:pt x="0" y="0"/>
                </a:moveTo>
                <a:lnTo>
                  <a:pt x="1231227" y="0"/>
                </a:lnTo>
                <a:lnTo>
                  <a:pt x="1231227" y="1231227"/>
                </a:lnTo>
                <a:lnTo>
                  <a:pt x="0" y="123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946386" y="1382177"/>
            <a:ext cx="7803386" cy="492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42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Thực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hiện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các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việc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theo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kế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hoạch</a:t>
            </a:r>
            <a:endParaRPr kumimoji="0" lang="en-US" sz="3029" b="1" i="0" u="none" strike="noStrike" kern="1200" cap="none" spc="0" normalizeH="0" baseline="0" noProof="0" dirty="0">
              <a:ln>
                <a:noFill/>
              </a:ln>
              <a:solidFill>
                <a:srgbClr val="405269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E950A6D-D7FC-073B-B06B-707BCBA15213}"/>
              </a:ext>
            </a:extLst>
          </p:cNvPr>
          <p:cNvSpPr/>
          <p:nvPr/>
        </p:nvSpPr>
        <p:spPr>
          <a:xfrm>
            <a:off x="1737401" y="2549637"/>
            <a:ext cx="953998" cy="953998"/>
          </a:xfrm>
          <a:custGeom>
            <a:avLst/>
            <a:gdLst/>
            <a:ahLst/>
            <a:cxnLst/>
            <a:rect l="l" t="t" r="r" b="b"/>
            <a:pathLst>
              <a:path w="1519824" h="1519824">
                <a:moveTo>
                  <a:pt x="0" y="0"/>
                </a:moveTo>
                <a:lnTo>
                  <a:pt x="1519825" y="0"/>
                </a:lnTo>
                <a:lnTo>
                  <a:pt x="1519825" y="1519825"/>
                </a:lnTo>
                <a:lnTo>
                  <a:pt x="0" y="151982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8B1E628-4D80-5016-37EB-59F77E258DB0}"/>
              </a:ext>
            </a:extLst>
          </p:cNvPr>
          <p:cNvSpPr txBox="1"/>
          <p:nvPr/>
        </p:nvSpPr>
        <p:spPr>
          <a:xfrm>
            <a:off x="2606653" y="2642234"/>
            <a:ext cx="8482851" cy="11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4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Nhận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xét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về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sự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thay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đổi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của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cây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trồng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hoặc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vật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nuôi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đó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sau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một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thời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gian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chăm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sóc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EB8528-30D6-FDC5-EA58-B135B8F53319}"/>
              </a:ext>
            </a:extLst>
          </p:cNvPr>
          <p:cNvGrpSpPr/>
          <p:nvPr/>
        </p:nvGrpSpPr>
        <p:grpSpPr>
          <a:xfrm>
            <a:off x="2357863" y="4207233"/>
            <a:ext cx="7766998" cy="1453385"/>
            <a:chOff x="2214400" y="4037618"/>
            <a:chExt cx="7766998" cy="1453385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DE05503-5E16-C153-8019-B35D6BCF3B18}"/>
                </a:ext>
              </a:extLst>
            </p:cNvPr>
            <p:cNvSpPr/>
            <p:nvPr/>
          </p:nvSpPr>
          <p:spPr>
            <a:xfrm>
              <a:off x="2214400" y="4037618"/>
              <a:ext cx="7766998" cy="1453385"/>
            </a:xfrm>
            <a:custGeom>
              <a:avLst/>
              <a:gdLst/>
              <a:ahLst/>
              <a:cxnLst/>
              <a:rect l="l" t="t" r="r" b="b"/>
              <a:pathLst>
                <a:path w="7315200" h="2011680">
                  <a:moveTo>
                    <a:pt x="0" y="0"/>
                  </a:moveTo>
                  <a:lnTo>
                    <a:pt x="7315200" y="0"/>
                  </a:lnTo>
                  <a:lnTo>
                    <a:pt x="7315200" y="2011680"/>
                  </a:lnTo>
                  <a:lnTo>
                    <a:pt x="0" y="2011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C7C569-A068-41CD-0B59-EB8C10A9513B}"/>
                </a:ext>
              </a:extLst>
            </p:cNvPr>
            <p:cNvSpPr txBox="1"/>
            <p:nvPr/>
          </p:nvSpPr>
          <p:spPr>
            <a:xfrm>
              <a:off x="2428818" y="4158459"/>
              <a:ext cx="7334363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ở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kế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hoạch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ghi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kết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quả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thay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đổi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ảnh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533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/>
          <p:nvPr/>
        </p:nvSpPr>
        <p:spPr>
          <a:xfrm>
            <a:off x="868293" y="2390413"/>
            <a:ext cx="10078612" cy="290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514350" algn="just" defTabSz="609630">
              <a:lnSpc>
                <a:spcPts val="5790"/>
              </a:lnSpc>
              <a:spcBef>
                <a:spcPct val="0"/>
              </a:spcBef>
            </a:pP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Cần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đúng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cách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đảm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bảo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nhu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cầu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sống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điều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kiện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sống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phù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hợp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giúp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sống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phát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triển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tốt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17"/>
          <p:cNvSpPr/>
          <p:nvPr/>
        </p:nvSpPr>
        <p:spPr>
          <a:xfrm>
            <a:off x="2387666" y="1122516"/>
            <a:ext cx="1175378" cy="946179"/>
          </a:xfrm>
          <a:custGeom>
            <a:avLst/>
            <a:gdLst/>
            <a:ahLst/>
            <a:cxnLst/>
            <a:rect l="l" t="t" r="r" b="b"/>
            <a:pathLst>
              <a:path w="1763067" h="1419269">
                <a:moveTo>
                  <a:pt x="0" y="0"/>
                </a:moveTo>
                <a:lnTo>
                  <a:pt x="1763067" y="0"/>
                </a:lnTo>
                <a:lnTo>
                  <a:pt x="1763067" y="1419269"/>
                </a:lnTo>
                <a:lnTo>
                  <a:pt x="0" y="1419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C46986-1541-1C07-02DA-E617899078B2}"/>
              </a:ext>
            </a:extLst>
          </p:cNvPr>
          <p:cNvGrpSpPr/>
          <p:nvPr/>
        </p:nvGrpSpPr>
        <p:grpSpPr>
          <a:xfrm>
            <a:off x="3564149" y="1060217"/>
            <a:ext cx="3980635" cy="1070776"/>
            <a:chOff x="3688895" y="848242"/>
            <a:chExt cx="4876800" cy="1341120"/>
          </a:xfrm>
        </p:grpSpPr>
        <p:sp>
          <p:nvSpPr>
            <p:cNvPr id="16" name="Freeform 15"/>
            <p:cNvSpPr/>
            <p:nvPr/>
          </p:nvSpPr>
          <p:spPr>
            <a:xfrm>
              <a:off x="3688895" y="848242"/>
              <a:ext cx="4876800" cy="1341120"/>
            </a:xfrm>
            <a:custGeom>
              <a:avLst/>
              <a:gdLst/>
              <a:ahLst/>
              <a:cxnLst/>
              <a:rect l="l" t="t" r="r" b="b"/>
              <a:pathLst>
                <a:path w="7315200" h="2011680">
                  <a:moveTo>
                    <a:pt x="0" y="0"/>
                  </a:moveTo>
                  <a:lnTo>
                    <a:pt x="7315200" y="0"/>
                  </a:lnTo>
                  <a:lnTo>
                    <a:pt x="7315200" y="2011680"/>
                  </a:lnTo>
                  <a:lnTo>
                    <a:pt x="0" y="2011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4060819" y="981292"/>
              <a:ext cx="4126788" cy="1055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7196"/>
                </a:lnSpc>
                <a:spcBef>
                  <a:spcPct val="0"/>
                </a:spcBef>
              </a:pPr>
              <a:r>
                <a:rPr lang="en-US" sz="5140" dirty="0">
                  <a:solidFill>
                    <a:srgbClr val="405269"/>
                  </a:solidFill>
                  <a:latin typeface="Cambria Bold"/>
                </a:rPr>
                <a:t>Em </a:t>
              </a:r>
              <a:r>
                <a:rPr lang="en-US" sz="5140" dirty="0" err="1">
                  <a:solidFill>
                    <a:srgbClr val="405269"/>
                  </a:solidFill>
                  <a:latin typeface="Cambria Bold"/>
                </a:rPr>
                <a:t>đã</a:t>
              </a:r>
              <a:r>
                <a:rPr lang="en-US" sz="514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5140" dirty="0" err="1">
                  <a:solidFill>
                    <a:srgbClr val="405269"/>
                  </a:solidFill>
                  <a:latin typeface="Cambria Bold"/>
                </a:rPr>
                <a:t>học</a:t>
              </a:r>
              <a:endParaRPr lang="en-US" sz="5140" dirty="0">
                <a:solidFill>
                  <a:srgbClr val="405269"/>
                </a:solidFill>
                <a:latin typeface="Cambria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958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7"/>
          <p:cNvSpPr txBox="1"/>
          <p:nvPr/>
        </p:nvSpPr>
        <p:spPr>
          <a:xfrm>
            <a:off x="4848443" y="2333149"/>
            <a:ext cx="5831097" cy="235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6347"/>
              </a:lnSpc>
              <a:spcBef>
                <a:spcPct val="0"/>
              </a:spcBef>
            </a:pP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Làm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được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một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số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việc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phù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hợp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990B88-3CA3-2036-B5DF-C8B88C7C2D12}"/>
              </a:ext>
            </a:extLst>
          </p:cNvPr>
          <p:cNvGrpSpPr/>
          <p:nvPr/>
        </p:nvGrpSpPr>
        <p:grpSpPr>
          <a:xfrm>
            <a:off x="2307125" y="811098"/>
            <a:ext cx="4197176" cy="1154223"/>
            <a:chOff x="5440069" y="1110901"/>
            <a:chExt cx="4197176" cy="1154223"/>
          </a:xfrm>
        </p:grpSpPr>
        <p:sp>
          <p:nvSpPr>
            <p:cNvPr id="13" name="Freeform 15"/>
            <p:cNvSpPr/>
            <p:nvPr/>
          </p:nvSpPr>
          <p:spPr>
            <a:xfrm>
              <a:off x="5440069" y="1110901"/>
              <a:ext cx="4197176" cy="1154223"/>
            </a:xfrm>
            <a:custGeom>
              <a:avLst/>
              <a:gdLst/>
              <a:ahLst/>
              <a:cxnLst/>
              <a:rect l="l" t="t" r="r" b="b"/>
              <a:pathLst>
                <a:path w="6295764" h="1731335">
                  <a:moveTo>
                    <a:pt x="0" y="0"/>
                  </a:moveTo>
                  <a:lnTo>
                    <a:pt x="6295764" y="0"/>
                  </a:lnTo>
                  <a:lnTo>
                    <a:pt x="6295764" y="1731335"/>
                  </a:lnTo>
                  <a:lnTo>
                    <a:pt x="0" y="1731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5634784" y="1133179"/>
              <a:ext cx="3533426" cy="842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196"/>
                </a:lnSpc>
                <a:spcBef>
                  <a:spcPct val="0"/>
                </a:spcBef>
              </a:pPr>
              <a:r>
                <a:rPr lang="en-US" sz="5140" dirty="0">
                  <a:solidFill>
                    <a:srgbClr val="405269"/>
                  </a:solidFill>
                  <a:latin typeface="Cambria Bold"/>
                </a:rPr>
                <a:t>Em </a:t>
              </a:r>
              <a:r>
                <a:rPr lang="en-US" sz="5140" dirty="0" err="1">
                  <a:solidFill>
                    <a:srgbClr val="405269"/>
                  </a:solidFill>
                  <a:latin typeface="Cambria Bold"/>
                </a:rPr>
                <a:t>có</a:t>
              </a:r>
              <a:r>
                <a:rPr lang="en-US" sz="514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5140" dirty="0" err="1">
                  <a:solidFill>
                    <a:srgbClr val="405269"/>
                  </a:solidFill>
                  <a:latin typeface="Cambria Bold"/>
                </a:rPr>
                <a:t>thể</a:t>
              </a:r>
              <a:endParaRPr lang="en-US" sz="5140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B47E3AF-E4F0-FF3A-64E5-F44A3FF341C4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6273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FB65FC-521F-694A-B7CC-203EBFC89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44" y="685800"/>
            <a:ext cx="8201890" cy="32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56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510517" y="4715581"/>
            <a:ext cx="1716795" cy="1838821"/>
            <a:chOff x="0" y="0"/>
            <a:chExt cx="3433590" cy="3677642"/>
          </a:xfrm>
        </p:grpSpPr>
        <p:sp>
          <p:nvSpPr>
            <p:cNvPr id="3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3316972" y="5871922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3"/>
          <p:cNvSpPr/>
          <p:nvPr/>
        </p:nvSpPr>
        <p:spPr>
          <a:xfrm>
            <a:off x="11152894" y="3070616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6768E0-263C-E66E-D36C-8D4D9003125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18287" y="716457"/>
            <a:ext cx="8547333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7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7909558" y="233651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15"/>
          <p:cNvSpPr/>
          <p:nvPr/>
        </p:nvSpPr>
        <p:spPr>
          <a:xfrm>
            <a:off x="1362269" y="1350455"/>
            <a:ext cx="521380" cy="627048"/>
          </a:xfrm>
          <a:custGeom>
            <a:avLst/>
            <a:gdLst/>
            <a:ahLst/>
            <a:cxnLst/>
            <a:rect l="l" t="t" r="r" b="b"/>
            <a:pathLst>
              <a:path w="1045373" h="1213786">
                <a:moveTo>
                  <a:pt x="0" y="0"/>
                </a:moveTo>
                <a:lnTo>
                  <a:pt x="1045374" y="0"/>
                </a:lnTo>
                <a:lnTo>
                  <a:pt x="1045374" y="1213786"/>
                </a:lnTo>
                <a:lnTo>
                  <a:pt x="0" y="121378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1752703" y="2293641"/>
            <a:ext cx="8774788" cy="142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41"/>
              </a:lnSpc>
              <a:spcBef>
                <a:spcPct val="0"/>
              </a:spcBef>
            </a:pPr>
            <a:r>
              <a:rPr lang="en-US" sz="2743" dirty="0">
                <a:solidFill>
                  <a:srgbClr val="405269"/>
                </a:solidFill>
                <a:latin typeface="Cambria Bold"/>
              </a:rPr>
              <a:t>Quan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sát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hình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3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nêu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công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việc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trong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hình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.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Giải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thích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vì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sao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cần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thực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hiện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công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việc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đó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A12BE3-35F2-8945-867C-BE0DCD8C5A4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88278" y="752995"/>
            <a:ext cx="6834208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5"/>
          <p:cNvSpPr/>
          <p:nvPr/>
        </p:nvSpPr>
        <p:spPr>
          <a:xfrm>
            <a:off x="1271258" y="954575"/>
            <a:ext cx="511306" cy="798915"/>
          </a:xfrm>
          <a:custGeom>
            <a:avLst/>
            <a:gdLst/>
            <a:ahLst/>
            <a:cxnLst/>
            <a:rect l="l" t="t" r="r" b="b"/>
            <a:pathLst>
              <a:path w="766959" h="1198373">
                <a:moveTo>
                  <a:pt x="0" y="0"/>
                </a:moveTo>
                <a:lnTo>
                  <a:pt x="766959" y="0"/>
                </a:lnTo>
                <a:lnTo>
                  <a:pt x="766959" y="1198374"/>
                </a:lnTo>
                <a:lnTo>
                  <a:pt x="0" y="1198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1750411" y="896826"/>
            <a:ext cx="8724795" cy="142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41"/>
              </a:lnSpc>
              <a:spcBef>
                <a:spcPct val="0"/>
              </a:spcBef>
            </a:pPr>
            <a:r>
              <a:rPr lang="en-US" sz="2743">
                <a:solidFill>
                  <a:srgbClr val="BE3E19"/>
                </a:solidFill>
                <a:latin typeface="Cambria Bold"/>
              </a:rPr>
              <a:t>Kể tên các công việc chăm sóc một vật nuôi của gia đình em hoặc người thân. Công việc chăm sóc đó đáp ứng nhu cầu sống nào của con vật?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DD091-2EA3-D45A-986F-3AB004D73793}"/>
              </a:ext>
            </a:extLst>
          </p:cNvPr>
          <p:cNvGrpSpPr/>
          <p:nvPr/>
        </p:nvGrpSpPr>
        <p:grpSpPr>
          <a:xfrm>
            <a:off x="1883656" y="2499389"/>
            <a:ext cx="8135481" cy="657258"/>
            <a:chOff x="1883656" y="2499389"/>
            <a:chExt cx="8135481" cy="657258"/>
          </a:xfrm>
        </p:grpSpPr>
        <p:sp>
          <p:nvSpPr>
            <p:cNvPr id="10" name="Freeform 16"/>
            <p:cNvSpPr/>
            <p:nvPr/>
          </p:nvSpPr>
          <p:spPr>
            <a:xfrm>
              <a:off x="2252262" y="2499389"/>
              <a:ext cx="7384983" cy="657258"/>
            </a:xfrm>
            <a:custGeom>
              <a:avLst/>
              <a:gdLst/>
              <a:ahLst/>
              <a:cxnLst/>
              <a:rect l="l" t="t" r="r" b="b"/>
              <a:pathLst>
                <a:path w="7520759" h="1598161">
                  <a:moveTo>
                    <a:pt x="0" y="0"/>
                  </a:moveTo>
                  <a:lnTo>
                    <a:pt x="7520759" y="0"/>
                  </a:lnTo>
                  <a:lnTo>
                    <a:pt x="7520759" y="1598161"/>
                  </a:lnTo>
                  <a:lnTo>
                    <a:pt x="0" y="1598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8"/>
            <p:cNvSpPr txBox="1"/>
            <p:nvPr/>
          </p:nvSpPr>
          <p:spPr>
            <a:xfrm>
              <a:off x="1883656" y="2540570"/>
              <a:ext cx="8135481" cy="503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40"/>
                </a:lnSpc>
                <a:spcBef>
                  <a:spcPct val="0"/>
                </a:spcBef>
              </a:pP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Một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số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công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việc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chăm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sóc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một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vật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nuôi</a:t>
              </a:r>
              <a:endParaRPr lang="en-US" sz="3099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sp>
        <p:nvSpPr>
          <p:cNvPr id="12" name="TextBox 19"/>
          <p:cNvSpPr txBox="1"/>
          <p:nvPr/>
        </p:nvSpPr>
        <p:spPr>
          <a:xfrm>
            <a:off x="1279351" y="3539837"/>
            <a:ext cx="9579919" cy="215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340"/>
              </a:lnSpc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Chuẩn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bị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chuồng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trại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một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cách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tốt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nhất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(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mát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ấm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ánh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sáng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thoáng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khí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…)</a:t>
            </a:r>
          </a:p>
          <a:p>
            <a:pPr algn="just" defTabSz="609630">
              <a:lnSpc>
                <a:spcPts val="4340"/>
              </a:lnSpc>
              <a:spcBef>
                <a:spcPct val="0"/>
              </a:spcBef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mẹ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tốt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có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nhiều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sữa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chất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lượng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tốt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đàn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664304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97390ED-BC77-6216-000E-4FE944A441A8}"/>
              </a:ext>
            </a:extLst>
          </p:cNvPr>
          <p:cNvGrpSpPr/>
          <p:nvPr/>
        </p:nvGrpSpPr>
        <p:grpSpPr>
          <a:xfrm>
            <a:off x="2028260" y="834579"/>
            <a:ext cx="8135481" cy="633367"/>
            <a:chOff x="2028260" y="834579"/>
            <a:chExt cx="8135481" cy="633367"/>
          </a:xfrm>
        </p:grpSpPr>
        <p:sp>
          <p:nvSpPr>
            <p:cNvPr id="9" name="Freeform 15"/>
            <p:cNvSpPr/>
            <p:nvPr/>
          </p:nvSpPr>
          <p:spPr>
            <a:xfrm>
              <a:off x="2280265" y="834579"/>
              <a:ext cx="7631470" cy="633367"/>
            </a:xfrm>
            <a:custGeom>
              <a:avLst/>
              <a:gdLst/>
              <a:ahLst/>
              <a:cxnLst/>
              <a:rect l="l" t="t" r="r" b="b"/>
              <a:pathLst>
                <a:path w="7520759" h="1598161">
                  <a:moveTo>
                    <a:pt x="0" y="0"/>
                  </a:moveTo>
                  <a:lnTo>
                    <a:pt x="7520759" y="0"/>
                  </a:lnTo>
                  <a:lnTo>
                    <a:pt x="7520759" y="1598161"/>
                  </a:lnTo>
                  <a:lnTo>
                    <a:pt x="0" y="1598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6"/>
            <p:cNvSpPr txBox="1"/>
            <p:nvPr/>
          </p:nvSpPr>
          <p:spPr>
            <a:xfrm>
              <a:off x="2028260" y="850915"/>
              <a:ext cx="8135481" cy="503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40"/>
                </a:lnSpc>
                <a:spcBef>
                  <a:spcPct val="0"/>
                </a:spcBef>
              </a:pP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Một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số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công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việc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chăm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sóc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một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vật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nuôi</a:t>
              </a:r>
              <a:endParaRPr lang="en-US" sz="3099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sp>
        <p:nvSpPr>
          <p:cNvPr id="11" name="TextBox 17"/>
          <p:cNvSpPr txBox="1"/>
          <p:nvPr/>
        </p:nvSpPr>
        <p:spPr>
          <a:xfrm>
            <a:off x="1210610" y="1677222"/>
            <a:ext cx="9966061" cy="436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40"/>
              </a:lnSpc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Tiêm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thuốc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phòng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bệnh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theo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đúng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từng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giai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đoạn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phòng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bệnh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4340"/>
              </a:lnSpc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Giữ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ấm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cơ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vào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mùa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đông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4340"/>
              </a:lnSpc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Cho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động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tiếp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xúc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với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nhiều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ánh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sáng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được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khỏe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mạnh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340"/>
              </a:lnSpc>
              <a:spcBef>
                <a:spcPct val="0"/>
              </a:spcBef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Thức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ăn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phải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có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năng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lượng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, protein,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chất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khoáng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vitamin,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thường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xuyên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bổ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sung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loại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thức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ăn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đảm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bảo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được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chất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443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/>
          <p:cNvSpPr/>
          <p:nvPr/>
        </p:nvSpPr>
        <p:spPr>
          <a:xfrm>
            <a:off x="1425921" y="848242"/>
            <a:ext cx="719574" cy="940061"/>
          </a:xfrm>
          <a:custGeom>
            <a:avLst/>
            <a:gdLst/>
            <a:ahLst/>
            <a:cxnLst/>
            <a:rect l="l" t="t" r="r" b="b"/>
            <a:pathLst>
              <a:path w="1079361" h="1410091">
                <a:moveTo>
                  <a:pt x="0" y="0"/>
                </a:moveTo>
                <a:lnTo>
                  <a:pt x="1079361" y="0"/>
                </a:lnTo>
                <a:lnTo>
                  <a:pt x="1079361" y="1410091"/>
                </a:lnTo>
                <a:lnTo>
                  <a:pt x="0" y="1410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2145495" y="896826"/>
            <a:ext cx="8329711" cy="142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41"/>
              </a:lnSpc>
              <a:spcBef>
                <a:spcPct val="0"/>
              </a:spcBef>
            </a:pP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Thảo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luận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nhu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cầu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sống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của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vật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nuôi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và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đề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xuất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các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công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việc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cần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làm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để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chăm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sóc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vật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nuôi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đó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trong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các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trường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hợp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sau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F32AD5-EA4E-8C57-E9CD-D313528D38C1}"/>
              </a:ext>
            </a:extLst>
          </p:cNvPr>
          <p:cNvGrpSpPr/>
          <p:nvPr/>
        </p:nvGrpSpPr>
        <p:grpSpPr>
          <a:xfrm>
            <a:off x="1425921" y="2704093"/>
            <a:ext cx="4527008" cy="1566008"/>
            <a:chOff x="1425921" y="2704093"/>
            <a:chExt cx="4527008" cy="1566008"/>
          </a:xfrm>
        </p:grpSpPr>
        <p:sp>
          <p:nvSpPr>
            <p:cNvPr id="13" name="Freeform 16"/>
            <p:cNvSpPr/>
            <p:nvPr/>
          </p:nvSpPr>
          <p:spPr>
            <a:xfrm>
              <a:off x="1425921" y="2704093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2"/>
                  </a:lnTo>
                  <a:lnTo>
                    <a:pt x="0" y="2196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163E22-F84F-F16F-436F-FC466FAF715E}"/>
                </a:ext>
              </a:extLst>
            </p:cNvPr>
            <p:cNvGrpSpPr/>
            <p:nvPr/>
          </p:nvGrpSpPr>
          <p:grpSpPr>
            <a:xfrm>
              <a:off x="1527521" y="2805693"/>
              <a:ext cx="4425408" cy="1464408"/>
              <a:chOff x="1527521" y="2805693"/>
              <a:chExt cx="4425408" cy="1464408"/>
            </a:xfrm>
          </p:grpSpPr>
          <p:sp>
            <p:nvSpPr>
              <p:cNvPr id="15" name="Freeform 20"/>
              <p:cNvSpPr/>
              <p:nvPr/>
            </p:nvSpPr>
            <p:spPr>
              <a:xfrm>
                <a:off x="1527521" y="2805693"/>
                <a:ext cx="4425408" cy="1464408"/>
              </a:xfrm>
              <a:custGeom>
                <a:avLst/>
                <a:gdLst/>
                <a:ahLst/>
                <a:cxnLst/>
                <a:rect l="l" t="t" r="r" b="b"/>
                <a:pathLst>
                  <a:path w="6638112" h="2196612">
                    <a:moveTo>
                      <a:pt x="0" y="0"/>
                    </a:moveTo>
                    <a:lnTo>
                      <a:pt x="6638112" y="0"/>
                    </a:lnTo>
                    <a:lnTo>
                      <a:pt x="6638112" y="2196612"/>
                    </a:lnTo>
                    <a:lnTo>
                      <a:pt x="0" y="21966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:asvg="http://schemas.microsoft.com/office/drawing/2016/SVG/main" xmlns="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23"/>
              <p:cNvSpPr txBox="1"/>
              <p:nvPr/>
            </p:nvSpPr>
            <p:spPr>
              <a:xfrm>
                <a:off x="1527521" y="2808516"/>
                <a:ext cx="3787844" cy="11769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4786"/>
                  </a:lnSpc>
                  <a:spcBef>
                    <a:spcPct val="0"/>
                  </a:spcBef>
                </a:pPr>
                <a:r>
                  <a:rPr lang="en-US" sz="3418" dirty="0">
                    <a:solidFill>
                      <a:srgbClr val="000000"/>
                    </a:solidFill>
                    <a:latin typeface="Cambria Bold"/>
                  </a:rPr>
                  <a:t>Khi </a:t>
                </a:r>
                <a:r>
                  <a:rPr lang="en-US" sz="3418" dirty="0" err="1">
                    <a:solidFill>
                      <a:srgbClr val="000000"/>
                    </a:solidFill>
                    <a:latin typeface="Cambria Bold"/>
                  </a:rPr>
                  <a:t>vật</a:t>
                </a:r>
                <a:r>
                  <a:rPr lang="en-US" sz="3418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3418" dirty="0" err="1">
                    <a:solidFill>
                      <a:srgbClr val="000000"/>
                    </a:solidFill>
                    <a:latin typeface="Cambria Bold"/>
                  </a:rPr>
                  <a:t>nuôi</a:t>
                </a:r>
                <a:r>
                  <a:rPr lang="en-US" sz="3418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3418" dirty="0" err="1">
                    <a:solidFill>
                      <a:srgbClr val="000000"/>
                    </a:solidFill>
                    <a:latin typeface="Cambria Bold"/>
                  </a:rPr>
                  <a:t>đói</a:t>
                </a:r>
                <a:r>
                  <a:rPr lang="en-US" sz="3418" dirty="0">
                    <a:solidFill>
                      <a:srgbClr val="000000"/>
                    </a:solidFill>
                    <a:latin typeface="Cambria Bold"/>
                  </a:rPr>
                  <a:t> hay </a:t>
                </a:r>
                <a:r>
                  <a:rPr lang="en-US" sz="3418" dirty="0" err="1">
                    <a:solidFill>
                      <a:srgbClr val="000000"/>
                    </a:solidFill>
                    <a:latin typeface="Cambria Bold"/>
                  </a:rPr>
                  <a:t>khát</a:t>
                </a:r>
                <a:endParaRPr lang="en-US" sz="3418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E2CE8-8025-4088-B628-90EDDE62F611}"/>
              </a:ext>
            </a:extLst>
          </p:cNvPr>
          <p:cNvGrpSpPr/>
          <p:nvPr/>
        </p:nvGrpSpPr>
        <p:grpSpPr>
          <a:xfrm>
            <a:off x="6477207" y="2704093"/>
            <a:ext cx="4527008" cy="1566008"/>
            <a:chOff x="6477207" y="2704093"/>
            <a:chExt cx="4527008" cy="1566008"/>
          </a:xfrm>
        </p:grpSpPr>
        <p:sp>
          <p:nvSpPr>
            <p:cNvPr id="18" name="Freeform 18"/>
            <p:cNvSpPr/>
            <p:nvPr/>
          </p:nvSpPr>
          <p:spPr>
            <a:xfrm>
              <a:off x="6477207" y="2704093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2"/>
                  </a:lnTo>
                  <a:lnTo>
                    <a:pt x="0" y="2196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1"/>
            <p:cNvSpPr/>
            <p:nvPr/>
          </p:nvSpPr>
          <p:spPr>
            <a:xfrm>
              <a:off x="6578807" y="2805693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2"/>
                  </a:lnTo>
                  <a:lnTo>
                    <a:pt x="0" y="2196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6897589" y="2808516"/>
              <a:ext cx="3318112" cy="117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86"/>
                </a:lnSpc>
                <a:spcBef>
                  <a:spcPct val="0"/>
                </a:spcBef>
              </a:pPr>
              <a:r>
                <a:rPr lang="en-US" sz="3418" dirty="0">
                  <a:solidFill>
                    <a:srgbClr val="000000"/>
                  </a:solidFill>
                  <a:latin typeface="Cambria Bold"/>
                </a:rPr>
                <a:t>Khi </a:t>
              </a:r>
              <a:r>
                <a:rPr lang="en-US" sz="3418" dirty="0" err="1">
                  <a:solidFill>
                    <a:srgbClr val="000000"/>
                  </a:solidFill>
                  <a:latin typeface="Cambria Bold"/>
                </a:rPr>
                <a:t>thời</a:t>
              </a:r>
              <a:r>
                <a:rPr lang="en-US" sz="3418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18" dirty="0" err="1">
                  <a:solidFill>
                    <a:srgbClr val="000000"/>
                  </a:solidFill>
                  <a:latin typeface="Cambria Bold"/>
                </a:rPr>
                <a:t>tiết</a:t>
              </a:r>
              <a:r>
                <a:rPr lang="en-US" sz="3418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18" dirty="0" err="1">
                  <a:solidFill>
                    <a:srgbClr val="000000"/>
                  </a:solidFill>
                  <a:latin typeface="Cambria Bold"/>
                </a:rPr>
                <a:t>nắng</a:t>
              </a:r>
              <a:r>
                <a:rPr lang="en-US" sz="3418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18" dirty="0" err="1">
                  <a:solidFill>
                    <a:srgbClr val="000000"/>
                  </a:solidFill>
                  <a:latin typeface="Cambria Bold"/>
                </a:rPr>
                <a:t>nóng</a:t>
              </a:r>
              <a:endParaRPr lang="en-US" sz="3418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8EF8AF-AB9E-73F5-6DFF-A35F5C45C2A2}"/>
              </a:ext>
            </a:extLst>
          </p:cNvPr>
          <p:cNvGrpSpPr/>
          <p:nvPr/>
        </p:nvGrpSpPr>
        <p:grpSpPr>
          <a:xfrm>
            <a:off x="3986473" y="4506899"/>
            <a:ext cx="4527008" cy="1566008"/>
            <a:chOff x="3986473" y="4506899"/>
            <a:chExt cx="4527008" cy="1566008"/>
          </a:xfrm>
        </p:grpSpPr>
        <p:sp>
          <p:nvSpPr>
            <p:cNvPr id="22" name="Freeform 19"/>
            <p:cNvSpPr/>
            <p:nvPr/>
          </p:nvSpPr>
          <p:spPr>
            <a:xfrm>
              <a:off x="3986473" y="4506899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1"/>
                  </a:lnTo>
                  <a:lnTo>
                    <a:pt x="0" y="2196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88073" y="4608499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1"/>
                  </a:lnTo>
                  <a:lnTo>
                    <a:pt x="0" y="2196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4583285" y="4581251"/>
              <a:ext cx="3153705" cy="117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86"/>
                </a:lnSpc>
                <a:spcBef>
                  <a:spcPct val="0"/>
                </a:spcBef>
              </a:pPr>
              <a:r>
                <a:rPr lang="en-US" sz="3418">
                  <a:solidFill>
                    <a:srgbClr val="000000"/>
                  </a:solidFill>
                  <a:latin typeface="Cambria Bold"/>
                </a:rPr>
                <a:t>Khi thời tiết lạnh giá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951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BDDD7E-73FF-AF8A-8571-F504ADA60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6" y="685800"/>
            <a:ext cx="8522947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5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/>
        </p:nvSpPr>
        <p:spPr>
          <a:xfrm>
            <a:off x="2171026" y="2951454"/>
            <a:ext cx="8287318" cy="3044309"/>
          </a:xfrm>
          <a:custGeom>
            <a:avLst/>
            <a:gdLst/>
            <a:ahLst/>
            <a:cxnLst/>
            <a:rect l="l" t="t" r="r" b="b"/>
            <a:pathLst>
              <a:path w="11179019" h="4326159">
                <a:moveTo>
                  <a:pt x="0" y="0"/>
                </a:moveTo>
                <a:lnTo>
                  <a:pt x="11179018" y="0"/>
                </a:lnTo>
                <a:lnTo>
                  <a:pt x="11179018" y="4326159"/>
                </a:lnTo>
                <a:lnTo>
                  <a:pt x="0" y="43261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1535122" y="1137489"/>
            <a:ext cx="9559126" cy="1569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241"/>
              </a:lnSpc>
              <a:spcBef>
                <a:spcPct val="0"/>
              </a:spcBef>
            </a:pP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Xây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dựng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kế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hoạch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hoặc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241"/>
              </a:lnSpc>
              <a:spcBef>
                <a:spcPct val="0"/>
              </a:spcBef>
            </a:pPr>
            <a:r>
              <a:rPr lang="en-US" sz="302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Thảo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luận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xây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dựng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kế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hoạch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hoặc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ở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nhà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theo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gợi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ý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sau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571451-1456-446C-2054-0ADAE8F1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8" y="238104"/>
            <a:ext cx="11315157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6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4C0363-3771-885C-D066-0E5B4016F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8829" r="7100" b="33204"/>
          <a:stretch/>
        </p:blipFill>
        <p:spPr>
          <a:xfrm>
            <a:off x="2697480" y="556619"/>
            <a:ext cx="6939765" cy="1425277"/>
          </a:xfrm>
          <a:prstGeom prst="rect">
            <a:avLst/>
          </a:prstGeom>
        </p:spPr>
      </p:pic>
      <p:sp>
        <p:nvSpPr>
          <p:cNvPr id="14" name="Freeform 16">
            <a:extLst>
              <a:ext uri="{FF2B5EF4-FFF2-40B4-BE49-F238E27FC236}">
                <a16:creationId xmlns:a16="http://schemas.microsoft.com/office/drawing/2014/main" id="{3AC253EA-E87A-4C75-9D3F-1897A38CB750}"/>
              </a:ext>
            </a:extLst>
          </p:cNvPr>
          <p:cNvSpPr/>
          <p:nvPr/>
        </p:nvSpPr>
        <p:spPr>
          <a:xfrm>
            <a:off x="1492111" y="2281371"/>
            <a:ext cx="9629945" cy="3537517"/>
          </a:xfrm>
          <a:custGeom>
            <a:avLst/>
            <a:gdLst/>
            <a:ahLst/>
            <a:cxnLst/>
            <a:rect l="l" t="t" r="r" b="b"/>
            <a:pathLst>
              <a:path w="11179019" h="4326159">
                <a:moveTo>
                  <a:pt x="0" y="0"/>
                </a:moveTo>
                <a:lnTo>
                  <a:pt x="11179018" y="0"/>
                </a:lnTo>
                <a:lnTo>
                  <a:pt x="11179018" y="4326159"/>
                </a:lnTo>
                <a:lnTo>
                  <a:pt x="0" y="432615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38C5CDF7-BC3C-F042-C850-8E7E131A3B2F}"/>
              </a:ext>
            </a:extLst>
          </p:cNvPr>
          <p:cNvSpPr txBox="1"/>
          <p:nvPr/>
        </p:nvSpPr>
        <p:spPr>
          <a:xfrm>
            <a:off x="2697480" y="1765150"/>
            <a:ext cx="9559126" cy="492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241"/>
              </a:lnSpc>
              <a:spcBef>
                <a:spcPct val="0"/>
              </a:spcBef>
            </a:pP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nhóm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lên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chia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sẻ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kế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hoạch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của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mình</a:t>
            </a:r>
            <a:endParaRPr lang="en-US" sz="3029" dirty="0">
              <a:solidFill>
                <a:srgbClr val="405269"/>
              </a:solidFill>
              <a:latin typeface="Cambria Bold"/>
            </a:endParaRPr>
          </a:p>
        </p:txBody>
      </p:sp>
    </p:spTree>
    <p:extLst>
      <p:ext uri="{BB962C8B-B14F-4D97-AF65-F5344CB8AC3E}">
        <p14:creationId xmlns:p14="http://schemas.microsoft.com/office/powerpoint/2010/main" val="1803527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393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#9Slide07 HoneyCream</vt:lpstr>
      <vt:lpstr>Arial</vt:lpstr>
      <vt:lpstr>Calibri</vt:lpstr>
      <vt:lpstr>Calibri Light</vt:lpstr>
      <vt:lpstr>Cambria Bold</vt:lpstr>
      <vt:lpstr>SVN-Ready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</cp:keywords>
  <cp:lastModifiedBy>WINDOWS</cp:lastModifiedBy>
  <cp:revision>28</cp:revision>
  <dcterms:created xsi:type="dcterms:W3CDTF">2023-10-18T08:33:39Z</dcterms:created>
  <dcterms:modified xsi:type="dcterms:W3CDTF">2025-01-09T04:29:34Z</dcterms:modified>
</cp:coreProperties>
</file>