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286" r:id="rId2"/>
    <p:sldId id="31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11" r:id="rId20"/>
    <p:sldId id="312" r:id="rId21"/>
    <p:sldId id="313" r:id="rId22"/>
    <p:sldId id="314" r:id="rId23"/>
    <p:sldId id="309" r:id="rId24"/>
    <p:sldId id="310" r:id="rId25"/>
    <p:sldId id="315" r:id="rId26"/>
    <p:sldId id="316" r:id="rId27"/>
    <p:sldId id="317" r:id="rId28"/>
  </p:sldIdLst>
  <p:sldSz cx="18288000" cy="10287000"/>
  <p:notesSz cx="6858000" cy="9144000"/>
  <p:embeddedFontLst>
    <p:embeddedFont>
      <p:font typeface="等线 Light" panose="020B0604020202020204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UTM Avo Bold" panose="020B0604020202020204"/>
      <p:regular r:id="rId35"/>
    </p:embeddedFont>
    <p:embeddedFont>
      <p:font typeface="UVN Hai Long" panose="020D0800030108070604" pitchFamily="34" charset="0"/>
      <p:regular r:id="rId36"/>
    </p:embeddedFont>
    <p:embeddedFont>
      <p:font typeface="#9Slide03 Bebas Neue Bold" panose="020B0604020202020204" charset="0"/>
      <p:bold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3" autoAdjust="0"/>
    <p:restoredTop sz="94364" autoAdjust="0"/>
  </p:normalViewPr>
  <p:slideViewPr>
    <p:cSldViewPr>
      <p:cViewPr varScale="1">
        <p:scale>
          <a:sx n="43" d="100"/>
          <a:sy n="43" d="100"/>
        </p:scale>
        <p:origin x="60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2E87-C71C-4CDB-8B7C-143CF0CE2F5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0936-5F1C-43C0-A1D1-C60DA02C6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3D6877-9B28-40EE-A0DB-EDFF9392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5CD595-FEE0-448D-9CBE-762FCED67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136B2-16EE-4DB9-B99C-52E82596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656188-2157-4324-81DD-DA93EAB3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2E928D-6E61-46EB-BCF8-3C150C5A9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7EDEBF-053B-4F8E-AE0B-3D16FE28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983704-4211-4EB6-B256-1745040C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68250-74AD-4214-B7F1-B57FE0C2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671E39B8-775E-495C-B531-426675F24F62}"/>
              </a:ext>
            </a:extLst>
          </p:cNvPr>
          <p:cNvSpPr txBox="1">
            <a:spLocks/>
          </p:cNvSpPr>
          <p:nvPr userDrawn="1"/>
        </p:nvSpPr>
        <p:spPr>
          <a:xfrm>
            <a:off x="16704945" y="9739313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accent6">
                    <a:lumMod val="20000"/>
                    <a:lumOff val="80000"/>
                  </a:schemeClr>
                </a:solidFill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rPr>
              <a:t>DIEUHIEN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UVN Hai Long" panose="020D0800030108070604" pitchFamily="34" charset="0"/>
              <a:ea typeface="迷你简卡通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B939F9-8D6A-4993-8CA6-F9E22064D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063E8F-77FB-4CA6-8D02-6CAA8B224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3E668E-210C-4113-985C-6F39EFA0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E93DBC-9D70-4550-83F3-81BBC0EF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48B93-BA56-48B6-811F-5E2A78D7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CCD9D811-D21B-4CDB-83ED-CF48A04D5217}"/>
              </a:ext>
            </a:extLst>
          </p:cNvPr>
          <p:cNvSpPr txBox="1">
            <a:spLocks/>
          </p:cNvSpPr>
          <p:nvPr userDrawn="1"/>
        </p:nvSpPr>
        <p:spPr>
          <a:xfrm>
            <a:off x="0" y="35243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accent6">
                    <a:lumMod val="20000"/>
                    <a:lumOff val="80000"/>
                  </a:schemeClr>
                </a:solidFill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rPr>
              <a:t>DIEUHIEN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UVN Hai Long" panose="020D0800030108070604" pitchFamily="34" charset="0"/>
              <a:ea typeface="迷你简卡通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5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852F10-B6D2-4D5B-8F75-FAB4DD78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6356E4-1CFC-4A83-B058-515B4F172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3D4403-7486-42E6-ABFB-9EB15037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86D0D5-4012-4AC8-8064-7F14F4502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16" y="417151"/>
            <a:ext cx="4291617" cy="11699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435017-43FF-4BFE-A32E-FEB73C542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8" t="75273" r="3830" b="-2463"/>
          <a:stretch/>
        </p:blipFill>
        <p:spPr>
          <a:xfrm>
            <a:off x="1" y="-137339"/>
            <a:ext cx="1456007" cy="202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BDF809-573F-4B95-A3CC-739A62778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6" r="32226" b="3745"/>
          <a:stretch/>
        </p:blipFill>
        <p:spPr>
          <a:xfrm>
            <a:off x="14258925" y="7013082"/>
            <a:ext cx="4029075" cy="3273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4F7CD5-3B66-479A-B475-397C913A6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7968" r="26979" b="40927"/>
          <a:stretch/>
        </p:blipFill>
        <p:spPr>
          <a:xfrm>
            <a:off x="8099708" y="7414345"/>
            <a:ext cx="6159218" cy="231457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49AC6F-7EFE-4562-AC7B-91579796A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7968" r="-1479" b="35838"/>
          <a:stretch/>
        </p:blipFill>
        <p:spPr>
          <a:xfrm>
            <a:off x="1" y="7414344"/>
            <a:ext cx="8528450" cy="28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07E0E5-0B2B-4573-8A9B-C72438F3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3E1ED8-1FA1-4393-94A4-EF2803BA0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A982CF-37A2-42E2-BAD2-E1354C4F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080C3E-22B1-44D7-B308-C223C65E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1DEAAD-082D-45CB-9A62-A7DAB461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B188B6-73C8-4DF2-8C11-30DD5421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A87277AD-DC11-4270-AF83-DB3C00B4F971}"/>
              </a:ext>
            </a:extLst>
          </p:cNvPr>
          <p:cNvSpPr txBox="1">
            <a:spLocks/>
          </p:cNvSpPr>
          <p:nvPr userDrawn="1"/>
        </p:nvSpPr>
        <p:spPr>
          <a:xfrm>
            <a:off x="17030700" y="38339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accent6">
                    <a:lumMod val="20000"/>
                    <a:lumOff val="80000"/>
                  </a:schemeClr>
                </a:solidFill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rPr>
              <a:t>DIEUHIEN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UVN Hai Long" panose="020D0800030108070604" pitchFamily="34" charset="0"/>
              <a:ea typeface="迷你简卡通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85513-BEFE-45AB-9695-AABCDA47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95C0BC-2F00-4B57-8DEE-CF80E07EE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ED37D9-C6D7-4797-BFD3-50940A70F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42A1CC-AE30-4E23-9043-EDDA8D2D0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95B575-0244-4537-958B-A6CD74C62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DC528B4-E11A-4985-8DD6-071625F2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68F854-183A-4004-BFA7-0D828D13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193C94-12EF-4D4F-8126-DDACDA54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7D8B06BE-CA38-4109-9FF8-F22B819DBA69}"/>
              </a:ext>
            </a:extLst>
          </p:cNvPr>
          <p:cNvSpPr txBox="1">
            <a:spLocks/>
          </p:cNvSpPr>
          <p:nvPr userDrawn="1"/>
        </p:nvSpPr>
        <p:spPr>
          <a:xfrm>
            <a:off x="0" y="9871234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accent6">
                    <a:lumMod val="20000"/>
                    <a:lumOff val="80000"/>
                  </a:schemeClr>
                </a:solidFill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rPr>
              <a:t>DIEUHIEN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UVN Hai Long" panose="020D0800030108070604" pitchFamily="34" charset="0"/>
              <a:ea typeface="迷你简卡通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7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E9C7E2-9966-42FF-A7D6-C52B7FE9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387001-6EB0-41AF-8EF7-3B7C0510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4087B4-2690-4A13-85BD-7E5A67FE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180123-36DE-457A-8F0A-522F354D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088B209-B849-4BB6-A538-8E6B399D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79F965B-A2FC-4C62-B7E0-24B88D13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B2780F-95B0-42AC-99FD-6DA19156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190A1C-C75E-44EC-BFC1-0557F063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43D4AA-D1A3-49E9-BB65-A2076AEF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B01143-C18B-4584-8548-94346B9C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D57E23-8798-48A1-935B-F9924783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01092B-B52D-44FD-8F3D-63F5A52E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1CF15-251D-41A1-BCE2-8168214D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9EBC7-0CDA-4344-B63E-96970C39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7FD072-D7C5-4368-89A7-5AC7896B9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6A99E5-C8D2-4E15-9EFB-D617116FA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04C7E-F111-4CC0-8CE1-9393C683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A5F78E1-BD66-4A48-9B2D-CF24F0BE4EF4}" type="datetimeFigureOut">
              <a:rPr lang="zh-CN" altLang="en-US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 defTabSz="1371600">
                <a:defRPr/>
              </a:pPr>
              <a:t>2025/1/23</a:t>
            </a:fld>
            <a:endParaRPr lang="zh-CN" altLang="en-US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AA8B45-BF32-43B2-9510-4ACC8BCC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0158AB-E182-41B6-A938-F2818C90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89A09FB8-0ADD-49A9-8201-1F8C40EDC6CF}"/>
              </a:ext>
            </a:extLst>
          </p:cNvPr>
          <p:cNvSpPr txBox="1">
            <a:spLocks/>
          </p:cNvSpPr>
          <p:nvPr userDrawn="1"/>
        </p:nvSpPr>
        <p:spPr>
          <a:xfrm>
            <a:off x="17030700" y="1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accent6">
                    <a:lumMod val="20000"/>
                    <a:lumOff val="80000"/>
                  </a:schemeClr>
                </a:solidFill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UVN Hai Long" panose="020D0800030108070604" pitchFamily="34" charset="0"/>
                <a:ea typeface="迷你简卡通" panose="03000509000000000000" pitchFamily="65" charset="-122"/>
                <a:cs typeface="+mn-cs"/>
              </a:rPr>
              <a:t>DIEUHIEN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UVN Hai Long" panose="020D0800030108070604" pitchFamily="34" charset="0"/>
              <a:ea typeface="迷你简卡通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0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FA224C-C2A9-4B97-B145-48DA9878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1087" y="1"/>
            <a:ext cx="3058223" cy="125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err="1"/>
              <a:t>mangnon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2A36AF-4096-4357-A5C4-290A87AF3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4A7AE0-2DF7-4FFB-AFC4-DF7C67EDE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>
                <a:solidFill>
                  <a:schemeClr val="accent6">
                    <a:lumMod val="20000"/>
                    <a:lumOff val="80000"/>
                  </a:schemeClr>
                </a:solidFill>
                <a:latin typeface="UVN Hai Long" panose="020D0800030108070604" pitchFamily="34" charset="0"/>
                <a:ea typeface="迷你简卡通" panose="03000509000000000000" pitchFamily="65" charset="-122"/>
              </a:defRPr>
            </a:lvl1pPr>
          </a:lstStyle>
          <a:p>
            <a:pPr defTabSz="1371600">
              <a:defRPr/>
            </a:pPr>
            <a:r>
              <a:rPr lang="en-US" altLang="zh-CN" smtClean="0">
                <a:solidFill>
                  <a:srgbClr val="70AD47">
                    <a:lumMod val="20000"/>
                    <a:lumOff val="80000"/>
                  </a:srgbClr>
                </a:solidFill>
              </a:rPr>
              <a:t>MANGNON</a:t>
            </a:r>
            <a:endParaRPr lang="zh-CN" altLang="en-US" dirty="0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600BA0-FAD9-465A-A499-89716DE33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519BE9-4093-4FC5-B3C8-0D7B1EE50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defRPr>
            </a:lvl1pPr>
          </a:lstStyle>
          <a:p>
            <a:pPr defTabSz="1371600">
              <a:defRPr/>
            </a:pPr>
            <a:fld id="{BB8B1722-75B1-420A-B968-ABA30A76E6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BA82F-7ECE-4FF7-905B-3A03D7A8F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4"/>
          <a:stretch/>
        </p:blipFill>
        <p:spPr>
          <a:xfrm>
            <a:off x="-4868878" y="-613611"/>
            <a:ext cx="4238678" cy="4395090"/>
          </a:xfrm>
          <a:prstGeom prst="rect">
            <a:avLst/>
          </a:prstGeom>
        </p:spPr>
      </p:pic>
      <p:sp>
        <p:nvSpPr>
          <p:cNvPr id="11" name="标题占位符 1">
            <a:extLst>
              <a:ext uri="{FF2B5EF4-FFF2-40B4-BE49-F238E27FC236}">
                <a16:creationId xmlns:a16="http://schemas.microsoft.com/office/drawing/2014/main" id="{5E4FF2E9-BDAE-4104-B124-C909F8E0AC89}"/>
              </a:ext>
            </a:extLst>
          </p:cNvPr>
          <p:cNvSpPr txBox="1">
            <a:spLocks/>
          </p:cNvSpPr>
          <p:nvPr userDrawn="1"/>
        </p:nvSpPr>
        <p:spPr>
          <a:xfrm>
            <a:off x="1" y="-237255"/>
            <a:ext cx="3058223" cy="1258811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6">
                    <a:lumMod val="20000"/>
                    <a:lumOff val="80000"/>
                  </a:schemeClr>
                </a:solidFill>
                <a:latin typeface="#9Slide03 Bebas Neue Bold" panose="020B0606020202050201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Bebas Neue Bold" panose="020B0606020202050201" pitchFamily="34" charset="0"/>
                <a:cs typeface="+mj-cs"/>
              </a:rPr>
              <a:t>mangnon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3 Bebas Neue Bold" panose="020B0606020202050201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457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accent6">
              <a:lumMod val="20000"/>
              <a:lumOff val="80000"/>
            </a:schemeClr>
          </a:solidFill>
          <a:latin typeface="#9Slide03 Bebas Neue Bold" panose="020B0606020202050201" pitchFamily="34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00181" y="3228653"/>
            <a:ext cx="17941580" cy="3920407"/>
            <a:chOff x="0" y="0"/>
            <a:chExt cx="63019218" cy="13778787"/>
          </a:xfrm>
        </p:grpSpPr>
        <p:sp>
          <p:nvSpPr>
            <p:cNvPr id="3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4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6"/>
          <p:cNvGrpSpPr/>
          <p:nvPr/>
        </p:nvGrpSpPr>
        <p:grpSpPr>
          <a:xfrm>
            <a:off x="1088492" y="3564600"/>
            <a:ext cx="17328943" cy="3248511"/>
            <a:chOff x="0" y="0"/>
            <a:chExt cx="57384530" cy="10764024"/>
          </a:xfrm>
        </p:grpSpPr>
        <p:sp>
          <p:nvSpPr>
            <p:cNvPr id="6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TextBox 9"/>
          <p:cNvSpPr txBox="1"/>
          <p:nvPr/>
        </p:nvSpPr>
        <p:spPr>
          <a:xfrm>
            <a:off x="2451469" y="4305300"/>
            <a:ext cx="15954371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95D40"/>
                </a:solidFill>
                <a:latin typeface="UTM Avo"/>
              </a:rPr>
              <a:t>Hãy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kể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tên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một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số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nấm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mà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em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biết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.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Làm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thế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nào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để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phân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biệt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được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 </a:t>
            </a:r>
            <a:r>
              <a:rPr lang="en-US" sz="6000" dirty="0" err="1">
                <a:solidFill>
                  <a:srgbClr val="095D40"/>
                </a:solidFill>
                <a:latin typeface="UTM Avo"/>
              </a:rPr>
              <a:t>chúng</a:t>
            </a:r>
            <a:r>
              <a:rPr lang="en-US" sz="6000" dirty="0">
                <a:solidFill>
                  <a:srgbClr val="095D40"/>
                </a:solidFill>
                <a:latin typeface="UTM Avo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39016"/>
            <a:ext cx="7608467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219200" y="876300"/>
            <a:ext cx="16230600" cy="8229600"/>
            <a:chOff x="0" y="0"/>
            <a:chExt cx="43074205" cy="21840442"/>
          </a:xfrm>
        </p:grpSpPr>
        <p:sp>
          <p:nvSpPr>
            <p:cNvPr id="3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9"/>
          <p:cNvSpPr/>
          <p:nvPr/>
        </p:nvSpPr>
        <p:spPr>
          <a:xfrm>
            <a:off x="6530270" y="1331918"/>
            <a:ext cx="5227459" cy="3919019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51" t="-248905" r="-119731" b="-416"/>
            </a:stretch>
          </a:blipFill>
        </p:spPr>
      </p:sp>
      <p:sp>
        <p:nvSpPr>
          <p:cNvPr id="6" name="TextBox 10"/>
          <p:cNvSpPr txBox="1"/>
          <p:nvPr/>
        </p:nvSpPr>
        <p:spPr>
          <a:xfrm>
            <a:off x="4167917" y="5241412"/>
            <a:ext cx="9952165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mũ nấm tròn và to, thân nấm tròn và to có màu trắng.</a:t>
            </a:r>
          </a:p>
        </p:txBody>
      </p:sp>
    </p:spTree>
    <p:extLst>
      <p:ext uri="{BB962C8B-B14F-4D97-AF65-F5344CB8AC3E}">
        <p14:creationId xmlns:p14="http://schemas.microsoft.com/office/powerpoint/2010/main" val="36115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3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9"/>
          <p:cNvSpPr/>
          <p:nvPr/>
        </p:nvSpPr>
        <p:spPr>
          <a:xfrm>
            <a:off x="11070024" y="2962500"/>
            <a:ext cx="5826934" cy="4362000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786" t="-248905" r="-19554" b="-416"/>
            </a:stretch>
          </a:blipFill>
        </p:spPr>
      </p:sp>
      <p:sp>
        <p:nvSpPr>
          <p:cNvPr id="6" name="TextBox 10"/>
          <p:cNvSpPr txBox="1"/>
          <p:nvPr/>
        </p:nvSpPr>
        <p:spPr>
          <a:xfrm>
            <a:off x="1117858" y="2680335"/>
            <a:ext cx="9952165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mũ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to,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xòe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tròn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đỏ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thân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BE1E2D"/>
                </a:solidFill>
                <a:latin typeface="UTM Avo Bold"/>
              </a:rPr>
              <a:t>trắng</a:t>
            </a:r>
            <a:r>
              <a:rPr lang="en-US" sz="8000" dirty="0">
                <a:solidFill>
                  <a:srgbClr val="BE1E2D"/>
                </a:solidFill>
                <a:latin typeface="UTM Avo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C00000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C00000"/>
                </a:solidFill>
                <a:latin typeface="UTM Avo"/>
              </a:rPr>
              <a:t>.</a:t>
            </a:r>
          </a:p>
        </p:txBody>
      </p:sp>
      <p:sp>
        <p:nvSpPr>
          <p:cNvPr id="3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797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5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6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0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C00000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C00000"/>
                </a:solidFill>
                <a:latin typeface="UTM Avo Bold"/>
              </a:rPr>
              <a:t>.</a:t>
            </a:r>
          </a:p>
        </p:txBody>
      </p:sp>
      <p:sp>
        <p:nvSpPr>
          <p:cNvPr id="3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668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/>
          <p:nvPr/>
        </p:nvSpPr>
        <p:spPr>
          <a:xfrm>
            <a:off x="8017611" y="2036855"/>
            <a:ext cx="3883552" cy="3155386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10"/>
          <p:cNvSpPr/>
          <p:nvPr/>
        </p:nvSpPr>
        <p:spPr>
          <a:xfrm>
            <a:off x="12463138" y="1787747"/>
            <a:ext cx="4574147" cy="3653600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11"/>
          <p:cNvSpPr/>
          <p:nvPr/>
        </p:nvSpPr>
        <p:spPr>
          <a:xfrm>
            <a:off x="1436346" y="1418096"/>
            <a:ext cx="6021306" cy="4392903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12"/>
          <p:cNvSpPr txBox="1"/>
          <p:nvPr/>
        </p:nvSpPr>
        <p:spPr>
          <a:xfrm>
            <a:off x="3640376" y="7164643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hương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đông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cô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36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3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9"/>
          <p:cNvSpPr/>
          <p:nvPr/>
        </p:nvSpPr>
        <p:spPr>
          <a:xfrm>
            <a:off x="4772215" y="133924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10"/>
          <p:cNvSpPr txBox="1"/>
          <p:nvPr/>
        </p:nvSpPr>
        <p:spPr>
          <a:xfrm>
            <a:off x="3640376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bào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ngư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sò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09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3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9"/>
          <p:cNvSpPr/>
          <p:nvPr/>
        </p:nvSpPr>
        <p:spPr>
          <a:xfrm>
            <a:off x="4736168" y="1549334"/>
            <a:ext cx="8815665" cy="5509791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mối (nấm tràm)</a:t>
            </a:r>
          </a:p>
        </p:txBody>
      </p:sp>
    </p:spTree>
    <p:extLst>
      <p:ext uri="{BB962C8B-B14F-4D97-AF65-F5344CB8AC3E}">
        <p14:creationId xmlns:p14="http://schemas.microsoft.com/office/powerpoint/2010/main" val="9787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3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9"/>
          <p:cNvSpPr/>
          <p:nvPr/>
        </p:nvSpPr>
        <p:spPr>
          <a:xfrm>
            <a:off x="4996588" y="149133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ngọc tẩm</a:t>
            </a:r>
          </a:p>
        </p:txBody>
      </p:sp>
    </p:spTree>
    <p:extLst>
      <p:ext uri="{BB962C8B-B14F-4D97-AF65-F5344CB8AC3E}">
        <p14:creationId xmlns:p14="http://schemas.microsoft.com/office/powerpoint/2010/main" val="27972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4918945" y="1813105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10"/>
          <p:cNvSpPr txBox="1"/>
          <p:nvPr/>
        </p:nvSpPr>
        <p:spPr>
          <a:xfrm>
            <a:off x="3886200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tuyết</a:t>
            </a:r>
          </a:p>
        </p:txBody>
      </p:sp>
    </p:spTree>
    <p:extLst>
      <p:ext uri="{BB962C8B-B14F-4D97-AF65-F5344CB8AC3E}">
        <p14:creationId xmlns:p14="http://schemas.microsoft.com/office/powerpoint/2010/main" val="38945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2476500"/>
            <a:ext cx="10287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+mj-lt"/>
              </a:rPr>
              <a:t>Đặc</a:t>
            </a:r>
            <a:r>
              <a:rPr lang="en-US" sz="5400" dirty="0" smtClean="0">
                <a:latin typeface="+mj-lt"/>
              </a:rPr>
              <a:t> </a:t>
            </a:r>
            <a:r>
              <a:rPr lang="en-US" sz="5400" dirty="0" err="1" smtClean="0">
                <a:latin typeface="+mj-lt"/>
              </a:rPr>
              <a:t>điểm</a:t>
            </a:r>
            <a:r>
              <a:rPr lang="en-US" sz="5400" dirty="0" smtClean="0">
                <a:latin typeface="+mj-lt"/>
              </a:rPr>
              <a:t> </a:t>
            </a:r>
            <a:r>
              <a:rPr lang="en-US" sz="5400" dirty="0" err="1" smtClean="0">
                <a:latin typeface="+mj-lt"/>
              </a:rPr>
              <a:t>chung</a:t>
            </a:r>
            <a:r>
              <a:rPr lang="en-US" sz="5400" dirty="0" smtClean="0">
                <a:latin typeface="+mj-lt"/>
              </a:rPr>
              <a:t> </a:t>
            </a:r>
            <a:r>
              <a:rPr lang="en-US" sz="5400" dirty="0" err="1" smtClean="0">
                <a:latin typeface="+mj-lt"/>
              </a:rPr>
              <a:t>của</a:t>
            </a:r>
            <a:r>
              <a:rPr lang="en-US" sz="5400" dirty="0" smtClean="0">
                <a:latin typeface="+mj-lt"/>
              </a:rPr>
              <a:t> </a:t>
            </a:r>
            <a:r>
              <a:rPr lang="en-US" sz="5400" dirty="0" err="1" smtClean="0">
                <a:latin typeface="+mj-lt"/>
              </a:rPr>
              <a:t>nấm</a:t>
            </a:r>
            <a:r>
              <a:rPr lang="en-US" sz="5400" dirty="0" smtClean="0">
                <a:latin typeface="+mj-lt"/>
              </a:rPr>
              <a:t> (</a:t>
            </a:r>
            <a:r>
              <a:rPr lang="en-US" sz="5400" dirty="0" err="1" smtClean="0">
                <a:latin typeface="+mj-lt"/>
              </a:rPr>
              <a:t>tiết</a:t>
            </a:r>
            <a:r>
              <a:rPr lang="en-US" sz="5400" dirty="0" smtClean="0">
                <a:latin typeface="+mj-lt"/>
              </a:rPr>
              <a:t> 1)</a:t>
            </a:r>
            <a:endParaRPr lang="en-US" sz="5400" dirty="0">
              <a:latin typeface="+mj-lt"/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2362200" y="4838700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>
            <a:off x="11430000" y="5676900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868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1513530" y="1567774"/>
            <a:ext cx="5846442" cy="7151451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10"/>
          <p:cNvSpPr txBox="1"/>
          <p:nvPr/>
        </p:nvSpPr>
        <p:spPr>
          <a:xfrm>
            <a:off x="7695680" y="4682490"/>
            <a:ext cx="8729229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tán trắng</a:t>
            </a:r>
          </a:p>
        </p:txBody>
      </p:sp>
    </p:spTree>
    <p:extLst>
      <p:ext uri="{BB962C8B-B14F-4D97-AF65-F5344CB8AC3E}">
        <p14:creationId xmlns:p14="http://schemas.microsoft.com/office/powerpoint/2010/main" val="17545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8691049" y="2346421"/>
            <a:ext cx="7733860" cy="5594159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10"/>
          <p:cNvSpPr txBox="1"/>
          <p:nvPr/>
        </p:nvSpPr>
        <p:spPr>
          <a:xfrm>
            <a:off x="2832038" y="4485251"/>
            <a:ext cx="4796648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trắng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nón</a:t>
            </a:r>
            <a:endParaRPr lang="en-US" sz="6000" dirty="0">
              <a:solidFill>
                <a:srgbClr val="BE1E2D"/>
              </a:solidFill>
              <a:latin typeface="UTM Avo Bold"/>
            </a:endParaRPr>
          </a:p>
        </p:txBody>
      </p:sp>
    </p:spTree>
    <p:extLst>
      <p:ext uri="{BB962C8B-B14F-4D97-AF65-F5344CB8AC3E}">
        <p14:creationId xmlns:p14="http://schemas.microsoft.com/office/powerpoint/2010/main" val="2365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29274"/>
            <a:ext cx="1630680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124200" y="2072326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10"/>
          <p:cNvSpPr txBox="1"/>
          <p:nvPr/>
        </p:nvSpPr>
        <p:spPr>
          <a:xfrm>
            <a:off x="3561941" y="3510147"/>
            <a:ext cx="11007248" cy="276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tự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nhiên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dạng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kích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thước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và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sắc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khác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nhau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9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915597" y="190500"/>
            <a:ext cx="8189107" cy="9753600"/>
            <a:chOff x="0" y="0"/>
            <a:chExt cx="21732977" cy="34668744"/>
          </a:xfrm>
        </p:grpSpPr>
        <p:sp>
          <p:nvSpPr>
            <p:cNvPr id="3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10"/>
          <p:cNvSpPr/>
          <p:nvPr/>
        </p:nvSpPr>
        <p:spPr>
          <a:xfrm>
            <a:off x="10535613" y="2476500"/>
            <a:ext cx="4046564" cy="6781800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60" y="3390900"/>
            <a:ext cx="8086956" cy="26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6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TextBox 11"/>
          <p:cNvSpPr txBox="1"/>
          <p:nvPr/>
        </p:nvSpPr>
        <p:spPr>
          <a:xfrm>
            <a:off x="4261656" y="2672892"/>
            <a:ext cx="12757852" cy="642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mũ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chóp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nón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cầu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sợi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nâu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trắng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Một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số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kích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thước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chỉ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được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hiển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vi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mốc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men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4038" y="1496021"/>
            <a:ext cx="1126844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định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sau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đây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đúng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60123" y="8337531"/>
            <a:ext cx="4136277" cy="77759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4501448" y="1999583"/>
            <a:ext cx="11652112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mũ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chóp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cầu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sợi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,…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thể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hiện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: 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4501448" y="4111641"/>
            <a:ext cx="12757852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thể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mắt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thường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10200" y="4093632"/>
            <a:ext cx="11658600" cy="77759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341806"/>
            <a:ext cx="1055918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1028700" y="2932602"/>
            <a:ext cx="2495818" cy="3810409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15" y="3057396"/>
            <a:ext cx="15015749" cy="3974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952500"/>
            <a:ext cx="7358510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952500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.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0000"/>
                </a:solidFill>
                <a:latin typeface="UTM Avo"/>
              </a:rPr>
              <a:t>.</a:t>
            </a:r>
          </a:p>
        </p:txBody>
      </p:sp>
      <p:sp>
        <p:nvSpPr>
          <p:cNvPr id="8" name="Freeform 6"/>
          <p:cNvSpPr/>
          <p:nvPr/>
        </p:nvSpPr>
        <p:spPr>
          <a:xfrm>
            <a:off x="9372600" y="342900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017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1726783" y="2193280"/>
            <a:ext cx="4061317" cy="5900441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48" r="-217955" b="-153253"/>
            </a:stretch>
          </a:blipFill>
        </p:spPr>
      </p:sp>
      <p:sp>
        <p:nvSpPr>
          <p:cNvPr id="3" name="TextBox 10"/>
          <p:cNvSpPr txBox="1"/>
          <p:nvPr/>
        </p:nvSpPr>
        <p:spPr>
          <a:xfrm>
            <a:off x="6999509" y="3293745"/>
            <a:ext cx="9496562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75411C"/>
                </a:solidFill>
                <a:latin typeface="UTM Avo Bold"/>
              </a:rPr>
              <a:t>thân to, mũ nấm nhỏ và thường có màu nâu sẫm.</a:t>
            </a:r>
          </a:p>
        </p:txBody>
      </p:sp>
    </p:spTree>
    <p:extLst>
      <p:ext uri="{BB962C8B-B14F-4D97-AF65-F5344CB8AC3E}">
        <p14:creationId xmlns:p14="http://schemas.microsoft.com/office/powerpoint/2010/main" val="66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3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9"/>
          <p:cNvSpPr/>
          <p:nvPr/>
        </p:nvSpPr>
        <p:spPr>
          <a:xfrm>
            <a:off x="12301589" y="2339343"/>
            <a:ext cx="3735328" cy="5608313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124" r="-128264" b="-153253"/>
            </a:stretch>
          </a:blipFill>
        </p:spPr>
      </p:sp>
      <p:sp>
        <p:nvSpPr>
          <p:cNvPr id="6" name="TextBox 10"/>
          <p:cNvSpPr txBox="1"/>
          <p:nvPr/>
        </p:nvSpPr>
        <p:spPr>
          <a:xfrm>
            <a:off x="1556241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 mũ nấm to có hình mào gà và thường có màu vàng.</a:t>
            </a:r>
          </a:p>
        </p:txBody>
      </p:sp>
    </p:spTree>
    <p:extLst>
      <p:ext uri="{BB962C8B-B14F-4D97-AF65-F5344CB8AC3E}">
        <p14:creationId xmlns:p14="http://schemas.microsoft.com/office/powerpoint/2010/main" val="19089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1687421" y="2164525"/>
            <a:ext cx="4010385" cy="5957951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256" r="-26593" b="-153253"/>
            </a:stretch>
          </a:blipFill>
        </p:spPr>
      </p:sp>
      <p:sp>
        <p:nvSpPr>
          <p:cNvPr id="3" name="TextBox 10"/>
          <p:cNvSpPr txBox="1"/>
          <p:nvPr/>
        </p:nvSpPr>
        <p:spPr>
          <a:xfrm>
            <a:off x="6591863" y="2680335"/>
            <a:ext cx="10167978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Thân nấm dài, mũ nấm nhỏ tròn, thường có màu trắng đục.</a:t>
            </a:r>
          </a:p>
        </p:txBody>
      </p:sp>
    </p:spTree>
    <p:extLst>
      <p:ext uri="{BB962C8B-B14F-4D97-AF65-F5344CB8AC3E}">
        <p14:creationId xmlns:p14="http://schemas.microsoft.com/office/powerpoint/2010/main" val="42013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10927041" y="3118365"/>
            <a:ext cx="5856779" cy="4338020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4" t="-145256" r="-119108" b="-105996"/>
            </a:stretch>
          </a:blipFill>
        </p:spPr>
      </p:sp>
      <p:sp>
        <p:nvSpPr>
          <p:cNvPr id="3" name="TextBox 10"/>
          <p:cNvSpPr txBox="1"/>
          <p:nvPr/>
        </p:nvSpPr>
        <p:spPr>
          <a:xfrm>
            <a:off x="1028700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mũ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 to, </a:t>
            </a: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có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sẫm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thân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có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757542"/>
                </a:solidFill>
                <a:latin typeface="UTM Avo Bold"/>
              </a:rPr>
              <a:t>trắng</a:t>
            </a:r>
            <a:r>
              <a:rPr lang="en-US" sz="8000" dirty="0">
                <a:solidFill>
                  <a:srgbClr val="757542"/>
                </a:solidFill>
                <a:latin typeface="UTM Avo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9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6306769" y="1095945"/>
            <a:ext cx="5674463" cy="4338020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519" t="-145256" r="-23038" b="-105996"/>
            </a:stretch>
          </a:blipFill>
        </p:spPr>
      </p:sp>
      <p:sp>
        <p:nvSpPr>
          <p:cNvPr id="3" name="TextBox 10"/>
          <p:cNvSpPr txBox="1"/>
          <p:nvPr/>
        </p:nvSpPr>
        <p:spPr>
          <a:xfrm>
            <a:off x="1494242" y="5424440"/>
            <a:ext cx="15299516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413620"/>
                </a:solidFill>
                <a:latin typeface="UTM Avo Bold"/>
              </a:rPr>
              <a:t>thân gỗ, nấm non có màu đỏ bóng ở mặt trên và màu trắng ở mặt dưới.</a:t>
            </a:r>
          </a:p>
        </p:txBody>
      </p:sp>
    </p:spTree>
    <p:extLst>
      <p:ext uri="{BB962C8B-B14F-4D97-AF65-F5344CB8AC3E}">
        <p14:creationId xmlns:p14="http://schemas.microsoft.com/office/powerpoint/2010/main" val="388445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390</Words>
  <Application>Microsoft Office PowerPoint</Application>
  <PresentationFormat>Custom</PresentationFormat>
  <Paragraphs>31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等线 Light</vt:lpstr>
      <vt:lpstr>Calibri</vt:lpstr>
      <vt:lpstr>UTM Avo Bold</vt:lpstr>
      <vt:lpstr>UVN Hai Long</vt:lpstr>
      <vt:lpstr>Arial</vt:lpstr>
      <vt:lpstr>#9Slide03 Bebas Neue Bold</vt:lpstr>
      <vt:lpstr>UTM Avo</vt:lpstr>
      <vt:lpstr>迷你简卡通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cp:lastModifiedBy>WINDOWS</cp:lastModifiedBy>
  <cp:revision>37</cp:revision>
  <dcterms:created xsi:type="dcterms:W3CDTF">2006-08-16T00:00:00Z</dcterms:created>
  <dcterms:modified xsi:type="dcterms:W3CDTF">2025-01-23T04:41:20Z</dcterms:modified>
  <dc:identifier>DAF157ZmgDA</dc:identifier>
</cp:coreProperties>
</file>