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56" r:id="rId3"/>
    <p:sldId id="258" r:id="rId4"/>
    <p:sldId id="272" r:id="rId5"/>
    <p:sldId id="259" r:id="rId6"/>
    <p:sldId id="292" r:id="rId7"/>
    <p:sldId id="293" r:id="rId8"/>
    <p:sldId id="274" r:id="rId9"/>
    <p:sldId id="260" r:id="rId10"/>
    <p:sldId id="277" r:id="rId11"/>
    <p:sldId id="294" r:id="rId12"/>
    <p:sldId id="295" r:id="rId13"/>
    <p:sldId id="296" r:id="rId14"/>
    <p:sldId id="297" r:id="rId15"/>
    <p:sldId id="278" r:id="rId16"/>
    <p:sldId id="265" r:id="rId17"/>
    <p:sldId id="271" r:id="rId18"/>
    <p:sldId id="267" r:id="rId19"/>
    <p:sldId id="298" r:id="rId20"/>
    <p:sldId id="28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33" d="100"/>
          <a:sy n="33" d="100"/>
        </p:scale>
        <p:origin x="1308" y="8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78BFC-8847-446F-89AE-975F7F49AD75}"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A6F16-4465-4E5B-B189-EC85680F5D3E}" type="slidenum">
              <a:rPr lang="en-US" smtClean="0"/>
              <a:t>‹#›</a:t>
            </a:fld>
            <a:endParaRPr lang="en-US"/>
          </a:p>
        </p:txBody>
      </p:sp>
    </p:spTree>
    <p:extLst>
      <p:ext uri="{BB962C8B-B14F-4D97-AF65-F5344CB8AC3E}">
        <p14:creationId xmlns:p14="http://schemas.microsoft.com/office/powerpoint/2010/main" val="423447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2</a:t>
            </a:fld>
            <a:endParaRPr lang="en-US"/>
          </a:p>
        </p:txBody>
      </p:sp>
    </p:spTree>
    <p:extLst>
      <p:ext uri="{BB962C8B-B14F-4D97-AF65-F5344CB8AC3E}">
        <p14:creationId xmlns:p14="http://schemas.microsoft.com/office/powerpoint/2010/main" val="582579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3</a:t>
            </a:fld>
            <a:endParaRPr lang="en-US"/>
          </a:p>
        </p:txBody>
      </p:sp>
    </p:spTree>
    <p:extLst>
      <p:ext uri="{BB962C8B-B14F-4D97-AF65-F5344CB8AC3E}">
        <p14:creationId xmlns:p14="http://schemas.microsoft.com/office/powerpoint/2010/main" val="3856922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68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3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8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extBox 3">
            <a:extLst>
              <a:ext uri="{FF2B5EF4-FFF2-40B4-BE49-F238E27FC236}">
                <a16:creationId xmlns:a16="http://schemas.microsoft.com/office/drawing/2014/main" id="{A84C2E36-7385-9C2A-4629-383BAF009DD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62614747-DB62-C76C-9CA7-975136C8D7B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230B5FC-8506-3ECE-73C1-A54A324819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F7FB5B5-14BF-F5FF-8BCE-CCB9493939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8AF86AD-93C4-A163-4FC3-D1CD20F9B87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4D0876B0-29D8-EE4E-3C67-D20ADF8B380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id="{7E390F15-796D-8D7C-5EB0-CF0CBE651CA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id="{050B9417-9662-C626-1494-35D93EAFD16F}"/>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845266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98237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4434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4683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64410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33825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06033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14539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53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4485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49562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08311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522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51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107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91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56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461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58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1F16FEEF-8F58-B2EE-7C20-8083341457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848607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910551D9-D5BE-AEF7-038A-485C7A3443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253025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54.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54.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54.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54.sv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36.png"/><Relationship Id="rId4" Type="http://schemas.openxmlformats.org/officeDocument/2006/relationships/image" Target="../media/image75.svg"/></Relationships>
</file>

<file path=ppt/slides/_rels/slide15.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25.png"/><Relationship Id="rId10" Type="http://schemas.openxmlformats.org/officeDocument/2006/relationships/image" Target="../media/image82.svg"/><Relationship Id="rId4" Type="http://schemas.openxmlformats.org/officeDocument/2006/relationships/image" Target="../media/image65.sv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1.png"/><Relationship Id="rId4" Type="http://schemas.openxmlformats.org/officeDocument/2006/relationships/image" Target="../media/image54.sv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44.png"/><Relationship Id="rId7" Type="http://schemas.openxmlformats.org/officeDocument/2006/relationships/image" Target="../media/image45.png"/><Relationship Id="rId12" Type="http://schemas.openxmlformats.org/officeDocument/2006/relationships/image" Target="../media/image28.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47.png"/><Relationship Id="rId5" Type="http://schemas.openxmlformats.org/officeDocument/2006/relationships/image" Target="../media/image30.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5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58.sv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25.png"/><Relationship Id="rId4" Type="http://schemas.openxmlformats.org/officeDocument/2006/relationships/image" Target="../media/image65.sv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30.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11" name="Picture 10">
            <a:extLst>
              <a:ext uri="{FF2B5EF4-FFF2-40B4-BE49-F238E27FC236}">
                <a16:creationId xmlns:a16="http://schemas.microsoft.com/office/drawing/2014/main" id="{308E9852-9BEB-C56E-EC30-DE8A15F421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05762" y="5565507"/>
            <a:ext cx="1284721" cy="1324635"/>
          </a:xfrm>
          <a:prstGeom prst="rect">
            <a:avLst/>
          </a:prstGeom>
        </p:spPr>
      </p:pic>
      <p:pic>
        <p:nvPicPr>
          <p:cNvPr id="2" name="Picture 1">
            <a:extLst>
              <a:ext uri="{FF2B5EF4-FFF2-40B4-BE49-F238E27FC236}">
                <a16:creationId xmlns:a16="http://schemas.microsoft.com/office/drawing/2014/main" id="{FD0A5E12-904A-1119-8DA9-EF73CEF14BBE}"/>
              </a:ext>
            </a:extLst>
          </p:cNvPr>
          <p:cNvPicPr>
            <a:picLocks noChangeAspect="1"/>
          </p:cNvPicPr>
          <p:nvPr/>
        </p:nvPicPr>
        <p:blipFill>
          <a:blip r:embed="rId11"/>
          <a:stretch>
            <a:fillRect/>
          </a:stretch>
        </p:blipFill>
        <p:spPr>
          <a:xfrm>
            <a:off x="5469811" y="1201194"/>
            <a:ext cx="2030144" cy="755970"/>
          </a:xfrm>
          <a:prstGeom prst="rect">
            <a:avLst/>
          </a:prstGeom>
        </p:spPr>
      </p:pic>
      <p:pic>
        <p:nvPicPr>
          <p:cNvPr id="9" name="Picture 8">
            <a:extLst>
              <a:ext uri="{FF2B5EF4-FFF2-40B4-BE49-F238E27FC236}">
                <a16:creationId xmlns:a16="http://schemas.microsoft.com/office/drawing/2014/main" id="{625D93AA-7623-F14F-FDB1-787BB95EF042}"/>
              </a:ext>
            </a:extLst>
          </p:cNvPr>
          <p:cNvPicPr>
            <a:picLocks noChangeAspect="1"/>
          </p:cNvPicPr>
          <p:nvPr/>
        </p:nvPicPr>
        <p:blipFill>
          <a:blip r:embed="rId12"/>
          <a:stretch>
            <a:fillRect/>
          </a:stretch>
        </p:blipFill>
        <p:spPr>
          <a:xfrm>
            <a:off x="3068853" y="1928619"/>
            <a:ext cx="6285521" cy="3084843"/>
          </a:xfrm>
          <a:prstGeom prst="rect">
            <a:avLst/>
          </a:prstGeom>
        </p:spPr>
      </p:pic>
      <p:pic>
        <p:nvPicPr>
          <p:cNvPr id="13" name="Picture 12">
            <a:extLst>
              <a:ext uri="{FF2B5EF4-FFF2-40B4-BE49-F238E27FC236}">
                <a16:creationId xmlns:a16="http://schemas.microsoft.com/office/drawing/2014/main" id="{A3F7341C-B008-B9EC-0D9D-DBBFD2ED712C}"/>
              </a:ext>
            </a:extLst>
          </p:cNvPr>
          <p:cNvPicPr>
            <a:picLocks noChangeAspect="1"/>
          </p:cNvPicPr>
          <p:nvPr/>
        </p:nvPicPr>
        <p:blipFill>
          <a:blip r:embed="rId13"/>
          <a:stretch>
            <a:fillRect/>
          </a:stretch>
        </p:blipFill>
        <p:spPr>
          <a:xfrm>
            <a:off x="2391600" y="954978"/>
            <a:ext cx="1475360" cy="1432684"/>
          </a:xfrm>
          <a:prstGeom prst="rect">
            <a:avLst/>
          </a:prstGeom>
        </p:spPr>
      </p:pic>
      <p:sp>
        <p:nvSpPr>
          <p:cNvPr id="14" name="Oval 13"/>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5377543" y="740229"/>
            <a:ext cx="6491071" cy="6041571"/>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5562600" y="978917"/>
            <a:ext cx="6204857" cy="5632311"/>
          </a:xfrm>
          <a:prstGeom prst="rect">
            <a:avLst/>
          </a:prstGeom>
          <a:noFill/>
        </p:spPr>
        <p:txBody>
          <a:bodyPr wrap="square" rtlCol="0">
            <a:spAutoFit/>
          </a:bodyPr>
          <a:lstStyle/>
          <a:p>
            <a:pPr lvl="0" algn="just"/>
            <a:r>
              <a:rPr lang="vi-VN" sz="3000" b="1" dirty="0">
                <a:solidFill>
                  <a:srgbClr val="FF0000"/>
                </a:solidFill>
                <a:latin typeface="Cambria" panose="02040503050406030204" pitchFamily="18" charset="0"/>
                <a:ea typeface="Cambria" panose="02040503050406030204" pitchFamily="18" charset="0"/>
              </a:rPr>
              <a:t>Tem mua thực phẩm thời bao cấp: </a:t>
            </a:r>
            <a:r>
              <a:rPr lang="vi-VN" sz="3000" dirty="0">
                <a:solidFill>
                  <a:srgbClr val="FF0000"/>
                </a:solidFill>
                <a:latin typeface="Cambria" panose="02040503050406030204" pitchFamily="18" charset="0"/>
                <a:ea typeface="Cambria" panose="02040503050406030204" pitchFamily="18" charset="0"/>
              </a:rPr>
              <a:t>Thời bao cấp, để đảm bảo nhu cầu về lương thực, thực phẩm cho cán bộ, công nhân viên, ngoài việc cấp số gạo. Nhà nước còn cấp phát các loại tem, phiếu khác nhau. Trong hình là một mẫu tem dùng để mua thực phẩm (thịt). Trên tem ghi rõ khối lượng thịt được mua hàng tháng. Ngoài tem mua thịt còn có các loại tem khác như: tem mua đường, sữa và cả tem mua chất đốt,...</a:t>
            </a:r>
            <a:endParaRPr kumimoji="0" lang="en-US" sz="3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C1FAD5E6-C09C-CC63-C99D-2BBF051F3116}"/>
              </a:ext>
            </a:extLst>
          </p:cNvPr>
          <p:cNvPicPr>
            <a:picLocks noChangeAspect="1"/>
          </p:cNvPicPr>
          <p:nvPr/>
        </p:nvPicPr>
        <p:blipFill>
          <a:blip r:embed="rId5"/>
          <a:stretch>
            <a:fillRect/>
          </a:stretch>
        </p:blipFill>
        <p:spPr>
          <a:xfrm>
            <a:off x="525235" y="2009774"/>
            <a:ext cx="4531871" cy="3389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Oval 7"/>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71821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4541999" y="2533365"/>
            <a:ext cx="7185102" cy="2713550"/>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4876534" y="2905689"/>
            <a:ext cx="6668429" cy="1938992"/>
          </a:xfrm>
          <a:prstGeom prst="rect">
            <a:avLst/>
          </a:prstGeom>
          <a:noFill/>
        </p:spPr>
        <p:txBody>
          <a:bodyPr wrap="square" rtlCol="0">
            <a:spAutoFit/>
          </a:bodyPr>
          <a:lstStyle/>
          <a:p>
            <a:pPr lvl="0" algn="just"/>
            <a:r>
              <a:rPr lang="vi-VN" sz="4000" b="1" dirty="0">
                <a:solidFill>
                  <a:srgbClr val="FF0000"/>
                </a:solidFill>
                <a:latin typeface="Cambria" panose="02040503050406030204" pitchFamily="18" charset="0"/>
                <a:ea typeface="Cambria" panose="02040503050406030204" pitchFamily="18" charset="0"/>
              </a:rPr>
              <a:t>Đèn đốt bằng dầu</a:t>
            </a:r>
            <a:r>
              <a:rPr lang="en-US" sz="4000" b="1" dirty="0">
                <a:solidFill>
                  <a:srgbClr val="FF0000"/>
                </a:solidFill>
                <a:latin typeface="Cambria" panose="02040503050406030204" pitchFamily="18" charset="0"/>
                <a:ea typeface="Cambria" panose="02040503050406030204" pitchFamily="18" charset="0"/>
              </a:rPr>
              <a:t>:</a:t>
            </a:r>
            <a:r>
              <a:rPr lang="vi-VN" sz="4000" b="1" dirty="0">
                <a:solidFill>
                  <a:srgbClr val="FF0000"/>
                </a:solidFill>
                <a:latin typeface="Cambria" panose="02040503050406030204" pitchFamily="18" charset="0"/>
                <a:ea typeface="Cambria" panose="02040503050406030204" pitchFamily="18" charset="0"/>
              </a:rPr>
              <a:t> </a:t>
            </a:r>
            <a:r>
              <a:rPr lang="vi-VN" sz="4000" dirty="0">
                <a:solidFill>
                  <a:srgbClr val="FF0000"/>
                </a:solidFill>
                <a:latin typeface="Cambria" panose="02040503050406030204" pitchFamily="18" charset="0"/>
                <a:ea typeface="Cambria" panose="02040503050406030204" pitchFamily="18" charset="0"/>
              </a:rPr>
              <a:t>còn gọi là đèn bão (vì ra gió to như bão vấn không bị tắt).</a:t>
            </a:r>
            <a:endParaRPr kumimoji="0" lang="en-US"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CD1AB78-A4C0-E862-AE59-C7952B3B1AF5}"/>
              </a:ext>
            </a:extLst>
          </p:cNvPr>
          <p:cNvPicPr>
            <a:picLocks noChangeAspect="1"/>
          </p:cNvPicPr>
          <p:nvPr/>
        </p:nvPicPr>
        <p:blipFill>
          <a:blip r:embed="rId5"/>
          <a:stretch>
            <a:fillRect/>
          </a:stretch>
        </p:blipFill>
        <p:spPr>
          <a:xfrm>
            <a:off x="969508" y="1620055"/>
            <a:ext cx="2938463" cy="46031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Oval 7"/>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891974" y="-60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00276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4683514" y="2217679"/>
            <a:ext cx="7185102" cy="2713550"/>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5018049" y="2677089"/>
            <a:ext cx="6668429" cy="1938992"/>
          </a:xfrm>
          <a:prstGeom prst="rect">
            <a:avLst/>
          </a:prstGeom>
          <a:noFill/>
        </p:spPr>
        <p:txBody>
          <a:bodyPr wrap="square" rtlCol="0">
            <a:spAutoFit/>
          </a:bodyPr>
          <a:lstStyle/>
          <a:p>
            <a:pPr lvl="0" algn="just"/>
            <a:r>
              <a:rPr lang="vi-VN" sz="4000" b="1" dirty="0">
                <a:solidFill>
                  <a:srgbClr val="FF0000"/>
                </a:solidFill>
                <a:latin typeface="Cambria" panose="02040503050406030204" pitchFamily="18" charset="0"/>
                <a:ea typeface="Cambria" panose="02040503050406030204" pitchFamily="18" charset="0"/>
              </a:rPr>
              <a:t>Ti vi màn hình đen trắng </a:t>
            </a:r>
            <a:r>
              <a:rPr lang="en-US" sz="4000" b="1" dirty="0">
                <a:solidFill>
                  <a:srgbClr val="FF0000"/>
                </a:solidFill>
                <a:latin typeface="Cambria" panose="02040503050406030204" pitchFamily="18" charset="0"/>
                <a:ea typeface="Cambria" panose="02040503050406030204" pitchFamily="18" charset="0"/>
              </a:rPr>
              <a:t>: </a:t>
            </a:r>
            <a:r>
              <a:rPr lang="vi-VN" sz="4000" dirty="0">
                <a:solidFill>
                  <a:srgbClr val="FF0000"/>
                </a:solidFill>
                <a:latin typeface="Cambria" panose="02040503050406030204" pitchFamily="18" charset="0"/>
                <a:ea typeface="Cambria" panose="02040503050406030204" pitchFamily="18" charset="0"/>
              </a:rPr>
              <a:t>(gia đình có điều kiện kinh tế khá mới mua được).</a:t>
            </a:r>
            <a:endParaRPr kumimoji="0" lang="en-US"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9F738730-36CD-7755-C219-6B17F8B67B99}"/>
              </a:ext>
            </a:extLst>
          </p:cNvPr>
          <p:cNvPicPr>
            <a:picLocks noChangeAspect="1"/>
          </p:cNvPicPr>
          <p:nvPr/>
        </p:nvPicPr>
        <p:blipFill>
          <a:blip r:embed="rId5"/>
          <a:stretch>
            <a:fillRect/>
          </a:stretch>
        </p:blipFill>
        <p:spPr>
          <a:xfrm>
            <a:off x="398689" y="2059440"/>
            <a:ext cx="4057650" cy="3457575"/>
          </a:xfrm>
          <a:prstGeom prst="rect">
            <a:avLst/>
          </a:prstGeom>
        </p:spPr>
      </p:pic>
      <p:sp>
        <p:nvSpPr>
          <p:cNvPr id="8" name="Oval 7"/>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3331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4531114" y="1382485"/>
            <a:ext cx="7185102" cy="5040086"/>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4811221" y="1882431"/>
            <a:ext cx="6668429" cy="4185761"/>
          </a:xfrm>
          <a:prstGeom prst="rect">
            <a:avLst/>
          </a:prstGeom>
          <a:noFill/>
        </p:spPr>
        <p:txBody>
          <a:bodyPr wrap="square" rtlCol="0">
            <a:spAutoFit/>
          </a:bodyPr>
          <a:lstStyle/>
          <a:p>
            <a:pPr lvl="0" algn="just"/>
            <a:r>
              <a:rPr lang="vi-VN" sz="3800" b="1" dirty="0">
                <a:solidFill>
                  <a:srgbClr val="FF0000"/>
                </a:solidFill>
                <a:latin typeface="Cambria" panose="02040503050406030204" pitchFamily="18" charset="0"/>
                <a:ea typeface="Cambria" panose="02040503050406030204" pitchFamily="18" charset="0"/>
              </a:rPr>
              <a:t>Quạt con cóc (quạt có hình dáng nhỏ gọn, giống như con cóc): </a:t>
            </a:r>
            <a:r>
              <a:rPr lang="vi-VN" sz="3800" dirty="0">
                <a:solidFill>
                  <a:srgbClr val="FF0000"/>
                </a:solidFill>
                <a:latin typeface="Cambria" panose="02040503050406030204" pitchFamily="18" charset="0"/>
                <a:ea typeface="Cambria" panose="02040503050406030204" pitchFamily="18" charset="0"/>
              </a:rPr>
              <a:t>Quạt này do Việt Nam sản xuất, rất bền, chạy được lâu mà máy không bị nóng... được dùng phố biến trong các hộ gia đình thời bao cấp.</a:t>
            </a:r>
            <a:endParaRPr kumimoji="0" lang="en-US" sz="3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8265609-85D9-F49E-1B97-4E9D283825A7}"/>
              </a:ext>
            </a:extLst>
          </p:cNvPr>
          <p:cNvPicPr>
            <a:picLocks noChangeAspect="1"/>
          </p:cNvPicPr>
          <p:nvPr/>
        </p:nvPicPr>
        <p:blipFill>
          <a:blip r:embed="rId5"/>
          <a:stretch>
            <a:fillRect/>
          </a:stretch>
        </p:blipFill>
        <p:spPr>
          <a:xfrm>
            <a:off x="863373" y="2079171"/>
            <a:ext cx="3011942" cy="3804558"/>
          </a:xfrm>
          <a:prstGeom prst="rect">
            <a:avLst/>
          </a:prstGeom>
        </p:spPr>
      </p:pic>
      <p:sp>
        <p:nvSpPr>
          <p:cNvPr id="8" name="Oval 7"/>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9137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8" name="Picture 8"/>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56835" y="-1052123"/>
            <a:ext cx="3407405" cy="3433154"/>
          </a:xfrm>
          <a:prstGeom prst="rect">
            <a:avLst/>
          </a:prstGeom>
        </p:spPr>
      </p:pic>
      <p:grpSp>
        <p:nvGrpSpPr>
          <p:cNvPr id="9" name="Group 9"/>
          <p:cNvGrpSpPr/>
          <p:nvPr/>
        </p:nvGrpSpPr>
        <p:grpSpPr>
          <a:xfrm>
            <a:off x="2030607" y="1824465"/>
            <a:ext cx="9815705" cy="3792869"/>
            <a:chOff x="0" y="0"/>
            <a:chExt cx="6804840" cy="3424034"/>
          </a:xfrm>
        </p:grpSpPr>
        <p:sp>
          <p:nvSpPr>
            <p:cNvPr id="10" name="Freeform 10"/>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solidFill>
              <a:srgbClr val="FCEBB8"/>
            </a:solidFill>
          </p:spPr>
          <p:txBody>
            <a:bodyPr/>
            <a:lstStyle/>
            <a:p>
              <a:endParaRPr lang="en-US"/>
            </a:p>
          </p:txBody>
        </p:sp>
      </p:grpSp>
      <p:sp>
        <p:nvSpPr>
          <p:cNvPr id="15" name="TextBox 15"/>
          <p:cNvSpPr txBox="1"/>
          <p:nvPr/>
        </p:nvSpPr>
        <p:spPr>
          <a:xfrm>
            <a:off x="1120657" y="5351720"/>
            <a:ext cx="2374523" cy="384721"/>
          </a:xfrm>
          <a:prstGeom prst="rect">
            <a:avLst/>
          </a:prstGeom>
        </p:spPr>
        <p:txBody>
          <a:bodyPr lIns="0" tIns="0" rIns="0" bIns="0" rtlCol="0" anchor="t">
            <a:spAutoFit/>
          </a:bodyPr>
          <a:lstStyle/>
          <a:p>
            <a:pPr defTabSz="609630">
              <a:lnSpc>
                <a:spcPts val="3040"/>
              </a:lnSpc>
            </a:pPr>
            <a:r>
              <a:rPr lang="en-US" sz="2533" spc="-152">
                <a:solidFill>
                  <a:srgbClr val="3D1E22"/>
                </a:solidFill>
                <a:latin typeface="Gaegu Light Bold"/>
              </a:rPr>
              <a:t>Answer 1:</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9826" y="3649278"/>
            <a:ext cx="3436121" cy="3404883"/>
          </a:xfrm>
          <a:prstGeom prst="rect">
            <a:avLst/>
          </a:prstGeom>
        </p:spPr>
      </p:pic>
      <p:sp>
        <p:nvSpPr>
          <p:cNvPr id="20" name="Rectangle 19"/>
          <p:cNvSpPr/>
          <p:nvPr/>
        </p:nvSpPr>
        <p:spPr>
          <a:xfrm>
            <a:off x="2601328" y="2360112"/>
            <a:ext cx="8850974" cy="2554545"/>
          </a:xfrm>
          <a:prstGeom prst="rect">
            <a:avLst/>
          </a:prstGeom>
        </p:spPr>
        <p:txBody>
          <a:bodyPr wrap="square">
            <a:spAutoFit/>
          </a:bodyPr>
          <a:lstStyle/>
          <a:p>
            <a:pPr algn="just" defTabSz="609630"/>
            <a:r>
              <a:rPr lang="en-US" sz="4000" dirty="0">
                <a:solidFill>
                  <a:srgbClr val="FF0000"/>
                </a:solidFill>
                <a:latin typeface="Calibri"/>
              </a:rPr>
              <a:t>   T</a:t>
            </a:r>
            <a:r>
              <a:rPr lang="vi-VN" sz="4000" dirty="0">
                <a:solidFill>
                  <a:srgbClr val="FF0000"/>
                </a:solidFill>
                <a:latin typeface="Calibri"/>
              </a:rPr>
              <a:t>hời kì đặc biệt của đất nước với nhiều khó khăn thử thách tưởng như khó có thể vượt qua. Vậy nhờ đâu đất nước ta phát triển như bây giờ cùng tìm hiểu tiếp </a:t>
            </a:r>
            <a:endParaRPr lang="en-US" sz="4000" dirty="0">
              <a:solidFill>
                <a:srgbClr val="FF0000"/>
              </a:solidFill>
              <a:latin typeface="Calibri"/>
            </a:endParaRPr>
          </a:p>
        </p:txBody>
      </p:sp>
      <p:sp>
        <p:nvSpPr>
          <p:cNvPr id="21" name="Rounded Rectangle 20"/>
          <p:cNvSpPr/>
          <p:nvPr/>
        </p:nvSpPr>
        <p:spPr>
          <a:xfrm>
            <a:off x="2030607" y="1817255"/>
            <a:ext cx="9815705" cy="3828375"/>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5" name="Picture 4" descr="A close up of a logo&#10;&#10;Description automatically generated">
            <a:extLst>
              <a:ext uri="{FF2B5EF4-FFF2-40B4-BE49-F238E27FC236}">
                <a16:creationId xmlns:a16="http://schemas.microsoft.com/office/drawing/2014/main" id="{DEE5A003-4778-F3F4-44F6-DD34BF6F88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4259" y="356095"/>
            <a:ext cx="4893528" cy="1410513"/>
          </a:xfrm>
          <a:prstGeom prst="rect">
            <a:avLst/>
          </a:prstGeom>
        </p:spPr>
      </p:pic>
      <p:sp>
        <p:nvSpPr>
          <p:cNvPr id="11" name="Oval 10"/>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221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119531">
            <a:off x="9140693" y="-2261288"/>
            <a:ext cx="4312461" cy="5399011"/>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168281" flipH="1">
            <a:off x="-1206576" y="4747714"/>
            <a:ext cx="4198307" cy="2671173"/>
          </a:xfrm>
          <a:prstGeom prst="rect">
            <a:avLst/>
          </a:prstGeom>
        </p:spPr>
      </p:pic>
      <p:grpSp>
        <p:nvGrpSpPr>
          <p:cNvPr id="6" name="Group 6"/>
          <p:cNvGrpSpPr/>
          <p:nvPr/>
        </p:nvGrpSpPr>
        <p:grpSpPr>
          <a:xfrm>
            <a:off x="1320752" y="1008738"/>
            <a:ext cx="5690594" cy="1734237"/>
            <a:chOff x="0" y="0"/>
            <a:chExt cx="7273063" cy="2216503"/>
          </a:xfrm>
        </p:grpSpPr>
        <p:sp>
          <p:nvSpPr>
            <p:cNvPr id="7" name="Freeform 7"/>
            <p:cNvSpPr/>
            <p:nvPr/>
          </p:nvSpPr>
          <p:spPr>
            <a:xfrm>
              <a:off x="-9098" y="-6509"/>
              <a:ext cx="7287394" cy="2248556"/>
            </a:xfrm>
            <a:custGeom>
              <a:avLst/>
              <a:gdLst/>
              <a:ahLst/>
              <a:cxnLst/>
              <a:rect l="l" t="t" r="r" b="b"/>
              <a:pathLst>
                <a:path w="7287394"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6394320" y="6965"/>
                  </a:cubicBezTo>
                  <a:lnTo>
                    <a:pt x="6394321" y="6965"/>
                  </a:lnTo>
                  <a:cubicBezTo>
                    <a:pt x="6611069" y="16819"/>
                    <a:pt x="6815383" y="36481"/>
                    <a:pt x="6949572" y="101690"/>
                  </a:cubicBezTo>
                  <a:cubicBezTo>
                    <a:pt x="7205618" y="226120"/>
                    <a:pt x="7287393" y="459160"/>
                    <a:pt x="7281905" y="704684"/>
                  </a:cubicBezTo>
                  <a:cubicBezTo>
                    <a:pt x="7281905" y="704684"/>
                    <a:pt x="7238617" y="1013073"/>
                    <a:pt x="7246051" y="1248607"/>
                  </a:cubicBezTo>
                  <a:cubicBezTo>
                    <a:pt x="7253174" y="1396804"/>
                    <a:pt x="7260331" y="1592407"/>
                    <a:pt x="7260331" y="1592407"/>
                  </a:cubicBezTo>
                  <a:cubicBezTo>
                    <a:pt x="7243649" y="1808139"/>
                    <a:pt x="7129004" y="2018751"/>
                    <a:pt x="6932136" y="2130375"/>
                  </a:cubicBezTo>
                  <a:cubicBezTo>
                    <a:pt x="6781785" y="2215624"/>
                    <a:pt x="6583753" y="2230722"/>
                    <a:pt x="5231251" y="2219980"/>
                  </a:cubicBezTo>
                  <a:lnTo>
                    <a:pt x="5231180"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sp>
        <p:nvSpPr>
          <p:cNvPr id="10" name="TextBox 10"/>
          <p:cNvSpPr txBox="1"/>
          <p:nvPr/>
        </p:nvSpPr>
        <p:spPr>
          <a:xfrm>
            <a:off x="1880490" y="1502210"/>
            <a:ext cx="4571118" cy="641073"/>
          </a:xfrm>
          <a:prstGeom prst="rect">
            <a:avLst/>
          </a:prstGeom>
        </p:spPr>
        <p:txBody>
          <a:bodyPr lIns="0" tIns="0" rIns="0" bIns="0" rtlCol="0" anchor="t">
            <a:spAutoFit/>
          </a:bodyPr>
          <a:lstStyle/>
          <a:p>
            <a:pPr algn="ctr" defTabSz="609630">
              <a:lnSpc>
                <a:spcPts val="4620"/>
              </a:lnSpc>
            </a:pPr>
            <a:r>
              <a:rPr lang="en-GB" sz="5867" b="1" spc="-51" dirty="0">
                <a:solidFill>
                  <a:srgbClr val="75441B"/>
                </a:solidFill>
                <a:effectLst>
                  <a:outerShdw blurRad="38100" dist="38100" dir="2700000" algn="tl">
                    <a:srgbClr val="000000">
                      <a:alpha val="43137"/>
                    </a:srgbClr>
                  </a:outerShdw>
                </a:effectLst>
                <a:latin typeface="Calibri"/>
              </a:rPr>
              <a:t>HOẠT ĐỘNG 2</a:t>
            </a:r>
            <a:endParaRPr lang="en-US" sz="5867" b="1" spc="-51" dirty="0">
              <a:solidFill>
                <a:srgbClr val="75441B"/>
              </a:solidFill>
              <a:effectLst>
                <a:outerShdw blurRad="38100" dist="38100" dir="2700000" algn="tl">
                  <a:srgbClr val="000000">
                    <a:alpha val="43137"/>
                  </a:srgbClr>
                </a:outerShdw>
              </a:effectLst>
              <a:latin typeface="Calibri"/>
            </a:endParaRPr>
          </a:p>
        </p:txBody>
      </p:sp>
      <p:grpSp>
        <p:nvGrpSpPr>
          <p:cNvPr id="11" name="Group 11"/>
          <p:cNvGrpSpPr/>
          <p:nvPr/>
        </p:nvGrpSpPr>
        <p:grpSpPr>
          <a:xfrm>
            <a:off x="1111651" y="3397916"/>
            <a:ext cx="9796047" cy="3069982"/>
            <a:chOff x="0" y="0"/>
            <a:chExt cx="11720224" cy="5536753"/>
          </a:xfrm>
        </p:grpSpPr>
        <p:sp>
          <p:nvSpPr>
            <p:cNvPr id="12" name="Freeform 12"/>
            <p:cNvSpPr/>
            <p:nvPr/>
          </p:nvSpPr>
          <p:spPr>
            <a:xfrm>
              <a:off x="-9098" y="-6509"/>
              <a:ext cx="11734555" cy="5568806"/>
            </a:xfrm>
            <a:custGeom>
              <a:avLst/>
              <a:gdLst/>
              <a:ahLst/>
              <a:cxnLst/>
              <a:rect l="l" t="t" r="r" b="b"/>
              <a:pathLst>
                <a:path w="11734555" h="5568806">
                  <a:moveTo>
                    <a:pt x="63030" y="4975253"/>
                  </a:moveTo>
                  <a:cubicBezTo>
                    <a:pt x="63030" y="4975253"/>
                    <a:pt x="0" y="4728689"/>
                    <a:pt x="10218" y="1214762"/>
                  </a:cubicBezTo>
                  <a:cubicBezTo>
                    <a:pt x="18651" y="990971"/>
                    <a:pt x="65033" y="645332"/>
                    <a:pt x="65033" y="645332"/>
                  </a:cubicBezTo>
                  <a:cubicBezTo>
                    <a:pt x="82233" y="502466"/>
                    <a:pt x="56685" y="337866"/>
                    <a:pt x="181385" y="223925"/>
                  </a:cubicBezTo>
                  <a:cubicBezTo>
                    <a:pt x="346794" y="72788"/>
                    <a:pt x="621643" y="0"/>
                    <a:pt x="10841482" y="6965"/>
                  </a:cubicBezTo>
                  <a:lnTo>
                    <a:pt x="10841483" y="6965"/>
                  </a:lnTo>
                  <a:cubicBezTo>
                    <a:pt x="11058230" y="16819"/>
                    <a:pt x="11262545" y="36481"/>
                    <a:pt x="11396733" y="101690"/>
                  </a:cubicBezTo>
                  <a:cubicBezTo>
                    <a:pt x="11652780" y="226120"/>
                    <a:pt x="11734554" y="459160"/>
                    <a:pt x="11729067" y="704684"/>
                  </a:cubicBezTo>
                  <a:cubicBezTo>
                    <a:pt x="11729067" y="704684"/>
                    <a:pt x="11685779" y="1013073"/>
                    <a:pt x="11693212" y="1248607"/>
                  </a:cubicBezTo>
                  <a:cubicBezTo>
                    <a:pt x="11700336" y="4717054"/>
                    <a:pt x="11707492" y="4912658"/>
                    <a:pt x="11707492" y="4912658"/>
                  </a:cubicBezTo>
                  <a:cubicBezTo>
                    <a:pt x="11690811" y="5128390"/>
                    <a:pt x="11576166" y="5339002"/>
                    <a:pt x="11379297" y="5450626"/>
                  </a:cubicBezTo>
                  <a:cubicBezTo>
                    <a:pt x="11228946" y="5535874"/>
                    <a:pt x="11030915" y="5550972"/>
                    <a:pt x="8772970" y="5540231"/>
                  </a:cubicBezTo>
                  <a:lnTo>
                    <a:pt x="8772842" y="5540231"/>
                  </a:lnTo>
                  <a:cubicBezTo>
                    <a:pt x="645952" y="5534954"/>
                    <a:pt x="384604" y="5568807"/>
                    <a:pt x="254278" y="5459649"/>
                  </a:cubicBezTo>
                  <a:cubicBezTo>
                    <a:pt x="145767" y="5368764"/>
                    <a:pt x="81795" y="5175452"/>
                    <a:pt x="63030" y="4975253"/>
                  </a:cubicBezTo>
                  <a:close/>
                </a:path>
              </a:pathLst>
            </a:custGeom>
            <a:solidFill>
              <a:srgbClr val="FCE5A5"/>
            </a:solidFill>
          </p:spPr>
          <p:txBody>
            <a:bodyPr/>
            <a:lstStyle/>
            <a:p>
              <a:endParaRPr lang="en-US"/>
            </a:p>
          </p:txBody>
        </p:sp>
      </p:grpSp>
      <p:pic>
        <p:nvPicPr>
          <p:cNvPr id="14" name="Picture 14"/>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56919">
            <a:off x="952170" y="812999"/>
            <a:ext cx="407791" cy="391479"/>
          </a:xfrm>
          <a:prstGeom prst="rect">
            <a:avLst/>
          </a:prstGeom>
        </p:spPr>
      </p:pic>
      <p:pic>
        <p:nvPicPr>
          <p:cNvPr id="5" name="Picture 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206617" y="564236"/>
            <a:ext cx="3623527" cy="3247997"/>
          </a:xfrm>
          <a:prstGeom prst="rect">
            <a:avLst/>
          </a:prstGeom>
        </p:spPr>
      </p:pic>
      <p:sp>
        <p:nvSpPr>
          <p:cNvPr id="16" name="Rectangle 15"/>
          <p:cNvSpPr/>
          <p:nvPr/>
        </p:nvSpPr>
        <p:spPr>
          <a:xfrm>
            <a:off x="1534605" y="4238787"/>
            <a:ext cx="9201967" cy="1938992"/>
          </a:xfrm>
          <a:prstGeom prst="rect">
            <a:avLst/>
          </a:prstGeom>
        </p:spPr>
        <p:txBody>
          <a:bodyPr wrap="square">
            <a:spAutoFit/>
          </a:bodyPr>
          <a:lstStyle/>
          <a:p>
            <a:pPr algn="ctr" defTabSz="609630"/>
            <a:r>
              <a:rPr lang="en-GB" sz="6000" b="1" dirty="0" err="1">
                <a:solidFill>
                  <a:srgbClr val="C00000"/>
                </a:solidFill>
                <a:latin typeface="Calibri"/>
              </a:rPr>
              <a:t>Kể</a:t>
            </a:r>
            <a:r>
              <a:rPr lang="en-GB" sz="6000" b="1" dirty="0">
                <a:solidFill>
                  <a:srgbClr val="C00000"/>
                </a:solidFill>
                <a:latin typeface="Calibri"/>
              </a:rPr>
              <a:t> </a:t>
            </a:r>
            <a:r>
              <a:rPr lang="en-GB" sz="6000" b="1" dirty="0" err="1">
                <a:solidFill>
                  <a:srgbClr val="C00000"/>
                </a:solidFill>
                <a:latin typeface="Calibri"/>
              </a:rPr>
              <a:t>chuyện</a:t>
            </a:r>
            <a:r>
              <a:rPr lang="en-GB" sz="6000" b="1" dirty="0">
                <a:solidFill>
                  <a:srgbClr val="C00000"/>
                </a:solidFill>
                <a:latin typeface="Calibri"/>
              </a:rPr>
              <a:t> </a:t>
            </a:r>
            <a:r>
              <a:rPr lang="en-GB" sz="6000" b="1" dirty="0" err="1">
                <a:solidFill>
                  <a:srgbClr val="C00000"/>
                </a:solidFill>
                <a:latin typeface="Calibri"/>
              </a:rPr>
              <a:t>về</a:t>
            </a:r>
            <a:r>
              <a:rPr lang="en-GB" sz="6000" b="1" dirty="0">
                <a:solidFill>
                  <a:srgbClr val="C00000"/>
                </a:solidFill>
                <a:latin typeface="Calibri"/>
              </a:rPr>
              <a:t> </a:t>
            </a:r>
            <a:r>
              <a:rPr lang="en-GB" sz="6000" b="1" dirty="0" err="1">
                <a:solidFill>
                  <a:srgbClr val="C00000"/>
                </a:solidFill>
                <a:latin typeface="Calibri"/>
              </a:rPr>
              <a:t>thời</a:t>
            </a:r>
            <a:r>
              <a:rPr lang="en-GB" sz="6000" b="1" dirty="0">
                <a:solidFill>
                  <a:srgbClr val="C00000"/>
                </a:solidFill>
                <a:latin typeface="Calibri"/>
              </a:rPr>
              <a:t> bao </a:t>
            </a:r>
            <a:r>
              <a:rPr lang="en-GB" sz="6000" b="1" dirty="0" err="1">
                <a:solidFill>
                  <a:srgbClr val="C00000"/>
                </a:solidFill>
                <a:latin typeface="Calibri"/>
              </a:rPr>
              <a:t>cấp</a:t>
            </a:r>
            <a:r>
              <a:rPr lang="en-GB" sz="6000" b="1" dirty="0">
                <a:solidFill>
                  <a:srgbClr val="C00000"/>
                </a:solidFill>
                <a:latin typeface="Calibri"/>
              </a:rPr>
              <a:t> ở </a:t>
            </a:r>
            <a:r>
              <a:rPr lang="en-GB" sz="6000" b="1" dirty="0" err="1">
                <a:solidFill>
                  <a:srgbClr val="C00000"/>
                </a:solidFill>
                <a:latin typeface="Calibri"/>
              </a:rPr>
              <a:t>Việt</a:t>
            </a:r>
            <a:r>
              <a:rPr lang="en-GB" sz="6000" b="1" dirty="0">
                <a:solidFill>
                  <a:srgbClr val="C00000"/>
                </a:solidFill>
                <a:latin typeface="Calibri"/>
              </a:rPr>
              <a:t> Nam </a:t>
            </a:r>
            <a:endParaRPr lang="en-US" sz="6000" b="1" dirty="0">
              <a:solidFill>
                <a:srgbClr val="C00000"/>
              </a:solidFill>
              <a:latin typeface="Calibri"/>
            </a:endParaRPr>
          </a:p>
        </p:txBody>
      </p:sp>
      <p:sp>
        <p:nvSpPr>
          <p:cNvPr id="13" name="Oval 12"/>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25835" y="-11217"/>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942900" y="2931823"/>
            <a:ext cx="4864375" cy="6089984"/>
          </a:xfrm>
          <a:prstGeom prst="rect">
            <a:avLst/>
          </a:prstGeom>
        </p:spPr>
      </p:pic>
      <p:pic>
        <p:nvPicPr>
          <p:cNvPr id="11" name="Picture 11"/>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30892">
            <a:off x="909950" y="475691"/>
            <a:ext cx="407791" cy="391479"/>
          </a:xfrm>
          <a:prstGeom prst="rect">
            <a:avLst/>
          </a:prstGeom>
        </p:spPr>
      </p:pic>
      <p:pic>
        <p:nvPicPr>
          <p:cNvPr id="6" name="Picture 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550849" flipH="1">
            <a:off x="8495502" y="-649786"/>
            <a:ext cx="4198307" cy="2671173"/>
          </a:xfrm>
          <a:prstGeom prst="rect">
            <a:avLst/>
          </a:prstGeom>
        </p:spPr>
      </p:pic>
      <p:grpSp>
        <p:nvGrpSpPr>
          <p:cNvPr id="12" name="Group 11">
            <a:extLst>
              <a:ext uri="{FF2B5EF4-FFF2-40B4-BE49-F238E27FC236}">
                <a16:creationId xmlns:a16="http://schemas.microsoft.com/office/drawing/2014/main" id="{FEAE8A11-CB54-5EC7-95C9-36936E17A424}"/>
              </a:ext>
            </a:extLst>
          </p:cNvPr>
          <p:cNvGrpSpPr/>
          <p:nvPr/>
        </p:nvGrpSpPr>
        <p:grpSpPr>
          <a:xfrm>
            <a:off x="524910" y="955722"/>
            <a:ext cx="6099048" cy="4419643"/>
            <a:chOff x="524910" y="955722"/>
            <a:chExt cx="6099048" cy="4419643"/>
          </a:xfrm>
        </p:grpSpPr>
        <p:pic>
          <p:nvPicPr>
            <p:cNvPr id="9" name="Picture 8">
              <a:extLst>
                <a:ext uri="{FF2B5EF4-FFF2-40B4-BE49-F238E27FC236}">
                  <a16:creationId xmlns:a16="http://schemas.microsoft.com/office/drawing/2014/main" id="{114B7ACD-EAD1-D7E0-FCEC-8B53DC044A32}"/>
                </a:ext>
              </a:extLst>
            </p:cNvPr>
            <p:cNvPicPr>
              <a:picLocks noChangeAspect="1"/>
            </p:cNvPicPr>
            <p:nvPr/>
          </p:nvPicPr>
          <p:blipFill>
            <a:blip r:embed="rId9"/>
            <a:stretch>
              <a:fillRect/>
            </a:stretch>
          </p:blipFill>
          <p:spPr>
            <a:xfrm>
              <a:off x="952137" y="2164034"/>
              <a:ext cx="4054764" cy="3211331"/>
            </a:xfrm>
            <a:prstGeom prst="rect">
              <a:avLst/>
            </a:prstGeom>
          </p:spPr>
        </p:pic>
        <p:sp>
          <p:nvSpPr>
            <p:cNvPr id="10" name="TextBox 9">
              <a:extLst>
                <a:ext uri="{FF2B5EF4-FFF2-40B4-BE49-F238E27FC236}">
                  <a16:creationId xmlns:a16="http://schemas.microsoft.com/office/drawing/2014/main" id="{0698052B-71B1-C93A-5B0C-5B2B75229138}"/>
                </a:ext>
              </a:extLst>
            </p:cNvPr>
            <p:cNvSpPr txBox="1"/>
            <p:nvPr/>
          </p:nvSpPr>
          <p:spPr>
            <a:xfrm>
              <a:off x="524910" y="955722"/>
              <a:ext cx="6099048" cy="1015663"/>
            </a:xfrm>
            <a:prstGeom prst="rect">
              <a:avLst/>
            </a:prstGeom>
            <a:noFill/>
          </p:spPr>
          <p:txBody>
            <a:bodyPr wrap="square">
              <a:spAutoFit/>
            </a:bodyPr>
            <a:lstStyle/>
            <a:p>
              <a:r>
                <a:rPr lang="en-US" sz="6000" b="1" i="0" dirty="0" err="1">
                  <a:solidFill>
                    <a:srgbClr val="C00000"/>
                  </a:solidFill>
                  <a:effectLst/>
                  <a:latin typeface="#9Slide07 TALUHLA" pitchFamily="2" charset="-93"/>
                </a:rPr>
                <a:t>Thảo</a:t>
              </a:r>
              <a:r>
                <a:rPr lang="en-US" sz="6000" b="1" i="0" dirty="0">
                  <a:solidFill>
                    <a:srgbClr val="C00000"/>
                  </a:solidFill>
                  <a:effectLst/>
                  <a:latin typeface="#9Slide07 TALUHLA" pitchFamily="2" charset="-93"/>
                </a:rPr>
                <a:t> </a:t>
              </a:r>
              <a:r>
                <a:rPr lang="en-US" sz="6000" b="1" i="0" dirty="0" err="1">
                  <a:solidFill>
                    <a:srgbClr val="C00000"/>
                  </a:solidFill>
                  <a:effectLst/>
                  <a:latin typeface="#9Slide07 TALUHLA" pitchFamily="2" charset="-93"/>
                </a:rPr>
                <a:t>luận</a:t>
              </a:r>
              <a:r>
                <a:rPr lang="en-US" sz="6000" b="1" i="0" dirty="0">
                  <a:solidFill>
                    <a:srgbClr val="C00000"/>
                  </a:solidFill>
                  <a:effectLst/>
                  <a:latin typeface="#9Slide07 TALUHLA" pitchFamily="2" charset="-93"/>
                </a:rPr>
                <a:t> </a:t>
              </a:r>
              <a:r>
                <a:rPr lang="en-US" sz="6000" b="1" i="0" dirty="0" err="1">
                  <a:solidFill>
                    <a:srgbClr val="C00000"/>
                  </a:solidFill>
                  <a:effectLst/>
                  <a:latin typeface="#9Slide07 TALUHLA" pitchFamily="2" charset="-93"/>
                </a:rPr>
                <a:t>nhóm</a:t>
              </a:r>
              <a:endParaRPr lang="vi-VN" sz="6000" b="1" dirty="0">
                <a:solidFill>
                  <a:srgbClr val="C00000"/>
                </a:solidFill>
                <a:latin typeface="#9Slide07 TALUHLA" pitchFamily="2" charset="-93"/>
              </a:endParaRPr>
            </a:p>
          </p:txBody>
        </p:sp>
      </p:grpSp>
      <p:grpSp>
        <p:nvGrpSpPr>
          <p:cNvPr id="13" name="Group 5">
            <a:extLst>
              <a:ext uri="{FF2B5EF4-FFF2-40B4-BE49-F238E27FC236}">
                <a16:creationId xmlns:a16="http://schemas.microsoft.com/office/drawing/2014/main" id="{5B462534-141C-5292-FDE7-434E1C799076}"/>
              </a:ext>
            </a:extLst>
          </p:cNvPr>
          <p:cNvGrpSpPr/>
          <p:nvPr/>
        </p:nvGrpSpPr>
        <p:grpSpPr>
          <a:xfrm>
            <a:off x="5252225" y="2018182"/>
            <a:ext cx="6573326" cy="3100227"/>
            <a:chOff x="0" y="0"/>
            <a:chExt cx="5243316" cy="2996937"/>
          </a:xfrm>
        </p:grpSpPr>
        <p:sp>
          <p:nvSpPr>
            <p:cNvPr id="14" name="Freeform 6">
              <a:extLst>
                <a:ext uri="{FF2B5EF4-FFF2-40B4-BE49-F238E27FC236}">
                  <a16:creationId xmlns:a16="http://schemas.microsoft.com/office/drawing/2014/main" id="{AB00DE10-9C03-02F6-8F05-52534F4FDFBA}"/>
                </a:ext>
              </a:extLst>
            </p:cNvPr>
            <p:cNvSpPr/>
            <p:nvPr/>
          </p:nvSpPr>
          <p:spPr>
            <a:xfrm>
              <a:off x="-9098" y="-6509"/>
              <a:ext cx="5257647" cy="3028991"/>
            </a:xfrm>
            <a:custGeom>
              <a:avLst/>
              <a:gdLst/>
              <a:ahLst/>
              <a:cxnLst/>
              <a:rect l="l" t="t" r="r" b="b"/>
              <a:pathLst>
                <a:path w="5257647" h="3028991">
                  <a:moveTo>
                    <a:pt x="63030" y="2435437"/>
                  </a:moveTo>
                  <a:cubicBezTo>
                    <a:pt x="63030" y="2435437"/>
                    <a:pt x="0" y="2188873"/>
                    <a:pt x="10218" y="1214762"/>
                  </a:cubicBezTo>
                  <a:cubicBezTo>
                    <a:pt x="18651" y="990971"/>
                    <a:pt x="65033" y="645332"/>
                    <a:pt x="65033" y="645332"/>
                  </a:cubicBezTo>
                  <a:cubicBezTo>
                    <a:pt x="82233" y="502466"/>
                    <a:pt x="56685" y="337866"/>
                    <a:pt x="181385" y="223925"/>
                  </a:cubicBezTo>
                  <a:cubicBezTo>
                    <a:pt x="346794" y="72788"/>
                    <a:pt x="621643" y="0"/>
                    <a:pt x="4364573" y="6965"/>
                  </a:cubicBezTo>
                  <a:lnTo>
                    <a:pt x="4364574" y="6965"/>
                  </a:lnTo>
                  <a:cubicBezTo>
                    <a:pt x="4581322" y="16819"/>
                    <a:pt x="4785637" y="36481"/>
                    <a:pt x="4919825" y="101690"/>
                  </a:cubicBezTo>
                  <a:cubicBezTo>
                    <a:pt x="5175871" y="226120"/>
                    <a:pt x="5257646" y="459160"/>
                    <a:pt x="5252159" y="704684"/>
                  </a:cubicBezTo>
                  <a:cubicBezTo>
                    <a:pt x="5252159" y="704684"/>
                    <a:pt x="5208871" y="1013073"/>
                    <a:pt x="5216304" y="1248607"/>
                  </a:cubicBezTo>
                  <a:cubicBezTo>
                    <a:pt x="5223427" y="2177239"/>
                    <a:pt x="5230584" y="2372842"/>
                    <a:pt x="5230584" y="2372842"/>
                  </a:cubicBezTo>
                  <a:cubicBezTo>
                    <a:pt x="5213902" y="2588574"/>
                    <a:pt x="5099258" y="2799186"/>
                    <a:pt x="4902389" y="2910810"/>
                  </a:cubicBezTo>
                  <a:cubicBezTo>
                    <a:pt x="4752038" y="2996059"/>
                    <a:pt x="4554006" y="3011157"/>
                    <a:pt x="3614761" y="3000415"/>
                  </a:cubicBezTo>
                  <a:lnTo>
                    <a:pt x="3614716" y="3000415"/>
                  </a:lnTo>
                  <a:cubicBezTo>
                    <a:pt x="645952" y="2995138"/>
                    <a:pt x="384604" y="3028991"/>
                    <a:pt x="254278" y="2919833"/>
                  </a:cubicBezTo>
                  <a:cubicBezTo>
                    <a:pt x="145767" y="2828948"/>
                    <a:pt x="81795" y="2635637"/>
                    <a:pt x="63030" y="2435437"/>
                  </a:cubicBezTo>
                  <a:close/>
                </a:path>
              </a:pathLst>
            </a:custGeom>
            <a:solidFill>
              <a:srgbClr val="75441B"/>
            </a:solidFill>
          </p:spPr>
          <p:txBody>
            <a:bodyPr/>
            <a:lstStyle/>
            <a:p>
              <a:endParaRPr lang="en-US"/>
            </a:p>
          </p:txBody>
        </p:sp>
      </p:grpSp>
      <p:sp>
        <p:nvSpPr>
          <p:cNvPr id="17" name="Rectangle 16">
            <a:extLst>
              <a:ext uri="{FF2B5EF4-FFF2-40B4-BE49-F238E27FC236}">
                <a16:creationId xmlns:a16="http://schemas.microsoft.com/office/drawing/2014/main" id="{9ACC6EE3-D461-6BB6-74EB-08C9D690FB30}"/>
              </a:ext>
            </a:extLst>
          </p:cNvPr>
          <p:cNvSpPr/>
          <p:nvPr/>
        </p:nvSpPr>
        <p:spPr>
          <a:xfrm>
            <a:off x="5486662" y="2158449"/>
            <a:ext cx="5932188" cy="3046988"/>
          </a:xfrm>
          <a:prstGeom prst="rect">
            <a:avLst/>
          </a:prstGeom>
        </p:spPr>
        <p:txBody>
          <a:bodyPr wrap="square">
            <a:spAutoFit/>
          </a:bodyPr>
          <a:lstStyle/>
          <a:p>
            <a:pPr algn="ctr" defTabSz="609630"/>
            <a:r>
              <a:rPr lang="en-GB" sz="4800" b="1" dirty="0" err="1">
                <a:solidFill>
                  <a:srgbClr val="FCE5A5"/>
                </a:solidFill>
              </a:rPr>
              <a:t>Thảo</a:t>
            </a:r>
            <a:r>
              <a:rPr lang="en-GB" sz="4800" b="1" dirty="0">
                <a:solidFill>
                  <a:srgbClr val="FCE5A5"/>
                </a:solidFill>
              </a:rPr>
              <a:t> </a:t>
            </a:r>
            <a:r>
              <a:rPr lang="en-GB" sz="4800" b="1" dirty="0" err="1">
                <a:solidFill>
                  <a:srgbClr val="FCE5A5"/>
                </a:solidFill>
              </a:rPr>
              <a:t>luận</a:t>
            </a:r>
            <a:r>
              <a:rPr lang="en-GB" sz="4800" b="1" dirty="0">
                <a:solidFill>
                  <a:srgbClr val="FCE5A5"/>
                </a:solidFill>
              </a:rPr>
              <a:t> </a:t>
            </a:r>
            <a:r>
              <a:rPr lang="en-GB" sz="4800" b="1" dirty="0" err="1">
                <a:solidFill>
                  <a:srgbClr val="FCE5A5"/>
                </a:solidFill>
              </a:rPr>
              <a:t>nhóm</a:t>
            </a:r>
            <a:r>
              <a:rPr lang="en-GB" sz="4800" b="1" dirty="0">
                <a:solidFill>
                  <a:srgbClr val="FCE5A5"/>
                </a:solidFill>
              </a:rPr>
              <a:t> </a:t>
            </a:r>
            <a:r>
              <a:rPr lang="en-GB" sz="4800" b="1" dirty="0" err="1">
                <a:solidFill>
                  <a:srgbClr val="FCE5A5"/>
                </a:solidFill>
              </a:rPr>
              <a:t>bàn</a:t>
            </a:r>
            <a:r>
              <a:rPr lang="en-GB" sz="4800" b="1" dirty="0">
                <a:solidFill>
                  <a:srgbClr val="FCE5A5"/>
                </a:solidFill>
              </a:rPr>
              <a:t>, </a:t>
            </a:r>
            <a:r>
              <a:rPr lang="en-GB" sz="4800" b="1" dirty="0" err="1">
                <a:solidFill>
                  <a:srgbClr val="FCE5A5"/>
                </a:solidFill>
              </a:rPr>
              <a:t>chuẩn</a:t>
            </a:r>
            <a:r>
              <a:rPr lang="en-GB" sz="4800" b="1" dirty="0">
                <a:solidFill>
                  <a:srgbClr val="FCE5A5"/>
                </a:solidFill>
              </a:rPr>
              <a:t> </a:t>
            </a:r>
            <a:r>
              <a:rPr lang="en-GB" sz="4800" b="1" dirty="0" err="1">
                <a:solidFill>
                  <a:srgbClr val="FCE5A5"/>
                </a:solidFill>
              </a:rPr>
              <a:t>bị</a:t>
            </a:r>
            <a:r>
              <a:rPr lang="en-GB" sz="4800" b="1" dirty="0">
                <a:solidFill>
                  <a:srgbClr val="FCE5A5"/>
                </a:solidFill>
              </a:rPr>
              <a:t> </a:t>
            </a:r>
            <a:r>
              <a:rPr lang="en-GB" sz="4800" b="1" dirty="0" err="1">
                <a:solidFill>
                  <a:srgbClr val="FCE5A5"/>
                </a:solidFill>
              </a:rPr>
              <a:t>nội</a:t>
            </a:r>
            <a:r>
              <a:rPr lang="en-GB" sz="4800" b="1" dirty="0">
                <a:solidFill>
                  <a:srgbClr val="FCE5A5"/>
                </a:solidFill>
              </a:rPr>
              <a:t> dung </a:t>
            </a:r>
            <a:r>
              <a:rPr lang="en-GB" sz="4800" b="1" dirty="0" err="1">
                <a:solidFill>
                  <a:srgbClr val="FCE5A5"/>
                </a:solidFill>
              </a:rPr>
              <a:t>một</a:t>
            </a:r>
            <a:r>
              <a:rPr lang="en-GB" sz="4800" b="1" dirty="0">
                <a:solidFill>
                  <a:srgbClr val="FCE5A5"/>
                </a:solidFill>
              </a:rPr>
              <a:t> </a:t>
            </a:r>
            <a:r>
              <a:rPr lang="en-GB" sz="4800" b="1" dirty="0" err="1">
                <a:solidFill>
                  <a:srgbClr val="FCE5A5"/>
                </a:solidFill>
              </a:rPr>
              <a:t>câu</a:t>
            </a:r>
            <a:r>
              <a:rPr lang="en-GB" sz="4800" b="1" dirty="0">
                <a:solidFill>
                  <a:srgbClr val="FCE5A5"/>
                </a:solidFill>
              </a:rPr>
              <a:t> </a:t>
            </a:r>
            <a:r>
              <a:rPr lang="en-GB" sz="4800" b="1" dirty="0" err="1">
                <a:solidFill>
                  <a:srgbClr val="FCE5A5"/>
                </a:solidFill>
              </a:rPr>
              <a:t>chuyện</a:t>
            </a:r>
            <a:r>
              <a:rPr lang="en-GB" sz="4800" b="1" dirty="0">
                <a:solidFill>
                  <a:srgbClr val="FCE5A5"/>
                </a:solidFill>
              </a:rPr>
              <a:t> </a:t>
            </a:r>
            <a:r>
              <a:rPr lang="en-GB" sz="4800" b="1" dirty="0" err="1">
                <a:solidFill>
                  <a:srgbClr val="FCE5A5"/>
                </a:solidFill>
              </a:rPr>
              <a:t>về</a:t>
            </a:r>
            <a:r>
              <a:rPr lang="en-GB" sz="4800" b="1" dirty="0">
                <a:solidFill>
                  <a:srgbClr val="FCE5A5"/>
                </a:solidFill>
              </a:rPr>
              <a:t> </a:t>
            </a:r>
            <a:r>
              <a:rPr lang="en-GB" sz="4800" b="1" dirty="0" err="1">
                <a:solidFill>
                  <a:srgbClr val="FCE5A5"/>
                </a:solidFill>
              </a:rPr>
              <a:t>thời</a:t>
            </a:r>
            <a:r>
              <a:rPr lang="en-GB" sz="4800" b="1" dirty="0">
                <a:solidFill>
                  <a:srgbClr val="FCE5A5"/>
                </a:solidFill>
              </a:rPr>
              <a:t> bao </a:t>
            </a:r>
            <a:r>
              <a:rPr lang="en-GB" sz="4800" b="1" dirty="0" err="1">
                <a:solidFill>
                  <a:srgbClr val="FCE5A5"/>
                </a:solidFill>
              </a:rPr>
              <a:t>cấp</a:t>
            </a:r>
            <a:endParaRPr lang="en-US" sz="4800" b="1" dirty="0">
              <a:solidFill>
                <a:srgbClr val="FCE5A5"/>
              </a:solidFill>
              <a:latin typeface="Calibri"/>
            </a:endParaRPr>
          </a:p>
        </p:txBody>
      </p:sp>
      <p:sp>
        <p:nvSpPr>
          <p:cNvPr id="15" name="Oval 14"/>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222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75BB1F2-7B41-7FAB-4A30-43971FC7BE67}"/>
              </a:ext>
            </a:extLst>
          </p:cNvPr>
          <p:cNvPicPr>
            <a:picLocks noChangeAspect="1"/>
          </p:cNvPicPr>
          <p:nvPr/>
        </p:nvPicPr>
        <p:blipFill>
          <a:blip r:embed="rId3"/>
          <a:stretch>
            <a:fillRect/>
          </a:stretch>
        </p:blipFill>
        <p:spPr>
          <a:xfrm>
            <a:off x="282845" y="0"/>
            <a:ext cx="10857223" cy="6647046"/>
          </a:xfrm>
          <a:prstGeom prst="rect">
            <a:avLst/>
          </a:prstGeom>
        </p:spPr>
      </p:pic>
      <p:sp>
        <p:nvSpPr>
          <p:cNvPr id="4" name="Oval 3"/>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250649">
            <a:off x="9976938" y="-168315"/>
            <a:ext cx="4311513" cy="2743200"/>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2998" y="4951638"/>
            <a:ext cx="3136027" cy="3159725"/>
          </a:xfrm>
          <a:prstGeom prst="rect">
            <a:avLst/>
          </a:prstGeom>
        </p:spPr>
      </p:pic>
      <p:pic>
        <p:nvPicPr>
          <p:cNvPr id="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987145" flipH="1">
            <a:off x="-855425" y="-1485891"/>
            <a:ext cx="3469277" cy="4343382"/>
          </a:xfrm>
          <a:prstGeom prst="rect">
            <a:avLst/>
          </a:prstGeom>
        </p:spPr>
      </p:pic>
      <p:grpSp>
        <p:nvGrpSpPr>
          <p:cNvPr id="6" name="Group 6"/>
          <p:cNvGrpSpPr/>
          <p:nvPr/>
        </p:nvGrpSpPr>
        <p:grpSpPr>
          <a:xfrm>
            <a:off x="1690847" y="362458"/>
            <a:ext cx="7028787" cy="2315428"/>
            <a:chOff x="0" y="0"/>
            <a:chExt cx="3773388" cy="2216503"/>
          </a:xfrm>
        </p:grpSpPr>
        <p:sp>
          <p:nvSpPr>
            <p:cNvPr id="7" name="Freeform 7"/>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14414" y="1837458"/>
            <a:ext cx="2000251" cy="5093233"/>
          </a:xfrm>
          <a:prstGeom prst="rect">
            <a:avLst/>
          </a:prstGeom>
        </p:spPr>
      </p:pic>
      <p:pic>
        <p:nvPicPr>
          <p:cNvPr id="9" name="Picture 9"/>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856050">
            <a:off x="8315003" y="935917"/>
            <a:ext cx="557015" cy="534735"/>
          </a:xfrm>
          <a:prstGeom prst="rect">
            <a:avLst/>
          </a:prstGeom>
        </p:spPr>
      </p:pic>
      <p:sp>
        <p:nvSpPr>
          <p:cNvPr id="14" name="Rectangle 13"/>
          <p:cNvSpPr/>
          <p:nvPr/>
        </p:nvSpPr>
        <p:spPr>
          <a:xfrm>
            <a:off x="2203989" y="808501"/>
            <a:ext cx="6211461" cy="1446550"/>
          </a:xfrm>
          <a:prstGeom prst="rect">
            <a:avLst/>
          </a:prstGeom>
        </p:spPr>
        <p:txBody>
          <a:bodyPr wrap="square">
            <a:spAutoFit/>
          </a:bodyPr>
          <a:lstStyle/>
          <a:p>
            <a:pPr lvl="0" algn="ctr" defTabSz="609630"/>
            <a:r>
              <a:rPr lang="vi-VN" sz="4400" b="1" dirty="0">
                <a:solidFill>
                  <a:prstClr val="white"/>
                </a:solidFill>
                <a:latin typeface="Calibri"/>
              </a:rPr>
              <a:t>Chi tiết nào trong câu chuyện ấn tượng nhất? </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0" name="Group 6">
            <a:extLst>
              <a:ext uri="{FF2B5EF4-FFF2-40B4-BE49-F238E27FC236}">
                <a16:creationId xmlns:a16="http://schemas.microsoft.com/office/drawing/2014/main" id="{86FF4F28-8049-4ED5-A5D6-24FA51DDB543}"/>
              </a:ext>
            </a:extLst>
          </p:cNvPr>
          <p:cNvGrpSpPr/>
          <p:nvPr/>
        </p:nvGrpSpPr>
        <p:grpSpPr>
          <a:xfrm>
            <a:off x="1869523" y="3389437"/>
            <a:ext cx="7028787" cy="2065432"/>
            <a:chOff x="0" y="0"/>
            <a:chExt cx="3773388" cy="2216503"/>
          </a:xfrm>
        </p:grpSpPr>
        <p:sp>
          <p:nvSpPr>
            <p:cNvPr id="11" name="Freeform 7">
              <a:extLst>
                <a:ext uri="{FF2B5EF4-FFF2-40B4-BE49-F238E27FC236}">
                  <a16:creationId xmlns:a16="http://schemas.microsoft.com/office/drawing/2014/main" id="{ACF74CE9-D335-126D-A053-9DB8822976D0}"/>
                </a:ext>
              </a:extLst>
            </p:cNvPr>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1B04DCA4-E40B-E3FD-FA7B-DD6CEFA8286B}"/>
              </a:ext>
            </a:extLst>
          </p:cNvPr>
          <p:cNvSpPr/>
          <p:nvPr/>
        </p:nvSpPr>
        <p:spPr>
          <a:xfrm>
            <a:off x="2382665" y="3835480"/>
            <a:ext cx="6211461" cy="1446550"/>
          </a:xfrm>
          <a:prstGeom prst="rect">
            <a:avLst/>
          </a:prstGeom>
        </p:spPr>
        <p:txBody>
          <a:bodyPr wrap="square">
            <a:spAutoFit/>
          </a:bodyPr>
          <a:lstStyle/>
          <a:p>
            <a:pPr lvl="0" algn="ctr" defTabSz="609630"/>
            <a:r>
              <a:rPr lang="vi-VN" sz="4400" b="1" dirty="0">
                <a:solidFill>
                  <a:prstClr val="white"/>
                </a:solidFill>
                <a:latin typeface="Calibri"/>
              </a:rPr>
              <a:t>Câu chuyện gửi đến thông điệp gì?</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15"/>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4912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B21F"/>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endParaRPr lang="en-US"/>
            </a:p>
          </p:txBody>
        </p:sp>
      </p:grpSp>
      <p:pic>
        <p:nvPicPr>
          <p:cNvPr id="4" name="Picture 11"/>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55600" y="4445000"/>
            <a:ext cx="2274362" cy="2743200"/>
          </a:xfrm>
          <a:prstGeom prst="rect">
            <a:avLst/>
          </a:prstGeom>
        </p:spPr>
      </p:pic>
      <p:sp>
        <p:nvSpPr>
          <p:cNvPr id="6" name="WordArt 3"/>
          <p:cNvSpPr>
            <a:spLocks noChangeArrowheads="1" noChangeShapeType="1" noTextEdit="1"/>
          </p:cNvSpPr>
          <p:nvPr/>
        </p:nvSpPr>
        <p:spPr bwMode="auto">
          <a:xfrm>
            <a:off x="3493496" y="635000"/>
            <a:ext cx="5286897" cy="1677920"/>
          </a:xfrm>
          <a:prstGeom prst="rect">
            <a:avLst/>
          </a:prstGeom>
        </p:spPr>
        <p:txBody>
          <a:bodyPr wrap="none" fromWordArt="1">
            <a:prstTxWarp prst="textDeflate">
              <a:avLst>
                <a:gd name="adj" fmla="val 22620"/>
              </a:avLst>
            </a:prstTxWarp>
          </a:bodyPr>
          <a:lstStyle/>
          <a:p>
            <a:pPr algn="ctr" defTabSz="609630"/>
            <a:r>
              <a:rPr lang="en-US" sz="2400" b="1" kern="10" dirty="0" err="1">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Ghi</a:t>
            </a:r>
            <a:r>
              <a:rPr lang="en-US" sz="24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 </a:t>
            </a:r>
            <a:r>
              <a:rPr lang="en-US" sz="2400" b="1" kern="10" dirty="0" err="1">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nhớ</a:t>
            </a:r>
            <a:endParaRPr lang="en-US" sz="24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endParaRPr>
          </a:p>
        </p:txBody>
      </p:sp>
      <p:sp>
        <p:nvSpPr>
          <p:cNvPr id="7" name="AutoShape 5"/>
          <p:cNvSpPr>
            <a:spLocks noChangeArrowheads="1"/>
          </p:cNvSpPr>
          <p:nvPr/>
        </p:nvSpPr>
        <p:spPr bwMode="auto">
          <a:xfrm>
            <a:off x="1940534" y="1843584"/>
            <a:ext cx="9054038" cy="4471920"/>
          </a:xfrm>
          <a:prstGeom prst="horizontalScroll">
            <a:avLst>
              <a:gd name="adj" fmla="val 16620"/>
            </a:avLst>
          </a:prstGeom>
          <a:solidFill>
            <a:srgbClr val="FFD985"/>
          </a:solidFill>
          <a:ln w="28575">
            <a:solidFill>
              <a:srgbClr val="FFD985"/>
            </a:solidFill>
            <a:round/>
            <a:headEnd/>
            <a:tailEnd/>
          </a:ln>
        </p:spPr>
        <p:txBody>
          <a:bodyPr wrap="none" anchor="ctr"/>
          <a:lstStyle>
            <a:lvl1pPr defTabSz="917575" eaLnBrk="0" hangingPunct="0">
              <a:defRPr>
                <a:solidFill>
                  <a:schemeClr val="tx1"/>
                </a:solidFill>
                <a:latin typeface="Arial" panose="020B0604020202020204" pitchFamily="34" charset="0"/>
                <a:cs typeface="Arial" panose="020B0604020202020204" pitchFamily="34" charset="0"/>
              </a:defRPr>
            </a:lvl1pPr>
            <a:lvl2pPr marL="742950" indent="-285750" defTabSz="917575" eaLnBrk="0" hangingPunct="0">
              <a:defRPr>
                <a:solidFill>
                  <a:schemeClr val="tx1"/>
                </a:solidFill>
                <a:latin typeface="Arial" panose="020B0604020202020204" pitchFamily="34" charset="0"/>
                <a:cs typeface="Arial" panose="020B0604020202020204" pitchFamily="34" charset="0"/>
              </a:defRPr>
            </a:lvl2pPr>
            <a:lvl3pPr marL="1143000" indent="-228600" defTabSz="917575" eaLnBrk="0" hangingPunct="0">
              <a:defRPr>
                <a:solidFill>
                  <a:schemeClr val="tx1"/>
                </a:solidFill>
                <a:latin typeface="Arial" panose="020B0604020202020204" pitchFamily="34" charset="0"/>
                <a:cs typeface="Arial" panose="020B0604020202020204" pitchFamily="34" charset="0"/>
              </a:defRPr>
            </a:lvl3pPr>
            <a:lvl4pPr marL="1600200" indent="-228600" defTabSz="917575" eaLnBrk="0" hangingPunct="0">
              <a:defRPr>
                <a:solidFill>
                  <a:schemeClr val="tx1"/>
                </a:solidFill>
                <a:latin typeface="Arial" panose="020B0604020202020204" pitchFamily="34" charset="0"/>
                <a:cs typeface="Arial" panose="020B0604020202020204" pitchFamily="34" charset="0"/>
              </a:defRPr>
            </a:lvl4pPr>
            <a:lvl5pPr marL="2057400" indent="-228600" defTabSz="917575" eaLnBrk="0" hangingPunct="0">
              <a:defRPr>
                <a:solidFill>
                  <a:schemeClr val="tx1"/>
                </a:solidFill>
                <a:latin typeface="Arial" panose="020B0604020202020204" pitchFamily="34" charset="0"/>
                <a:cs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11747" eaLnBrk="1" hangingPunct="1"/>
            <a:r>
              <a:rPr lang="en-US" sz="3200" b="1" dirty="0" err="1"/>
              <a:t>Dù</a:t>
            </a:r>
            <a:r>
              <a:rPr lang="en-US" sz="3200" b="1" dirty="0"/>
              <a:t> </a:t>
            </a:r>
            <a:r>
              <a:rPr lang="en-US" sz="3200" b="1" dirty="0" err="1"/>
              <a:t>trong</a:t>
            </a:r>
            <a:r>
              <a:rPr lang="en-US" sz="3200" b="1" dirty="0"/>
              <a:t> </a:t>
            </a:r>
            <a:r>
              <a:rPr lang="en-US" sz="3200" b="1" dirty="0" err="1"/>
              <a:t>hoàn</a:t>
            </a:r>
            <a:r>
              <a:rPr lang="en-US" sz="3200" b="1" dirty="0"/>
              <a:t> </a:t>
            </a:r>
            <a:r>
              <a:rPr lang="en-US" sz="3200" b="1" dirty="0" err="1"/>
              <a:t>cảnh</a:t>
            </a:r>
            <a:r>
              <a:rPr lang="en-US" sz="3200" b="1" dirty="0"/>
              <a:t> </a:t>
            </a:r>
            <a:r>
              <a:rPr lang="en-US" sz="3200" b="1" dirty="0" err="1"/>
              <a:t>khó</a:t>
            </a:r>
            <a:r>
              <a:rPr lang="en-US" sz="3200" b="1" dirty="0"/>
              <a:t> </a:t>
            </a:r>
            <a:r>
              <a:rPr lang="en-US" sz="3200" b="1" dirty="0" err="1"/>
              <a:t>khăn</a:t>
            </a:r>
            <a:r>
              <a:rPr lang="en-US" sz="3200" b="1" dirty="0"/>
              <a:t> </a:t>
            </a:r>
            <a:r>
              <a:rPr lang="en-US" sz="3200" b="1" dirty="0" err="1"/>
              <a:t>về</a:t>
            </a:r>
            <a:r>
              <a:rPr lang="en-US" sz="3200" b="1" dirty="0"/>
              <a:t> </a:t>
            </a:r>
            <a:r>
              <a:rPr lang="en-US" sz="3200" b="1" dirty="0" err="1"/>
              <a:t>kinh</a:t>
            </a:r>
            <a:r>
              <a:rPr lang="en-US" sz="3200" b="1" dirty="0"/>
              <a:t> </a:t>
            </a:r>
            <a:r>
              <a:rPr lang="en-US" sz="3200" b="1" dirty="0" err="1"/>
              <a:t>tế</a:t>
            </a:r>
            <a:r>
              <a:rPr lang="en-US" sz="3200" b="1" dirty="0"/>
              <a:t>, </a:t>
            </a:r>
          </a:p>
          <a:p>
            <a:pPr algn="ctr" defTabSz="611747" eaLnBrk="1" hangingPunct="1"/>
            <a:r>
              <a:rPr lang="en-US" sz="3200" b="1" dirty="0"/>
              <a:t>con </a:t>
            </a:r>
            <a:r>
              <a:rPr lang="en-US" sz="3200" b="1" dirty="0" err="1"/>
              <a:t>người</a:t>
            </a:r>
            <a:r>
              <a:rPr lang="en-US" sz="3200" b="1" dirty="0"/>
              <a:t> </a:t>
            </a:r>
            <a:r>
              <a:rPr lang="en-US" sz="3200" b="1" dirty="0" err="1"/>
              <a:t>Việt</a:t>
            </a:r>
            <a:r>
              <a:rPr lang="en-US" sz="3200" b="1" dirty="0"/>
              <a:t> Nam </a:t>
            </a:r>
            <a:r>
              <a:rPr lang="en-US" sz="3200" b="1" dirty="0" err="1"/>
              <a:t>vẫn</a:t>
            </a:r>
            <a:r>
              <a:rPr lang="en-US" sz="3200" b="1" dirty="0"/>
              <a:t> </a:t>
            </a:r>
            <a:r>
              <a:rPr lang="en-US" sz="3200" b="1" dirty="0" err="1"/>
              <a:t>luôn</a:t>
            </a:r>
            <a:r>
              <a:rPr lang="en-US" sz="3200" b="1" dirty="0"/>
              <a:t> </a:t>
            </a:r>
            <a:r>
              <a:rPr lang="en-US" sz="3200" b="1" dirty="0" err="1"/>
              <a:t>giữ</a:t>
            </a:r>
            <a:r>
              <a:rPr lang="en-US" sz="3200" b="1" dirty="0"/>
              <a:t> </a:t>
            </a:r>
            <a:r>
              <a:rPr lang="en-US" sz="3200" b="1" dirty="0" err="1"/>
              <a:t>vững</a:t>
            </a:r>
            <a:endParaRPr lang="en-US" sz="3200" b="1" dirty="0"/>
          </a:p>
          <a:p>
            <a:pPr algn="ctr" defTabSz="611747" eaLnBrk="1" hangingPunct="1"/>
            <a:r>
              <a:rPr lang="en-US" sz="3200" b="1" dirty="0"/>
              <a:t> </a:t>
            </a:r>
            <a:r>
              <a:rPr lang="en-US" sz="3200" b="1" dirty="0" err="1"/>
              <a:t>tinh</a:t>
            </a:r>
            <a:r>
              <a:rPr lang="en-US" sz="3200" b="1" dirty="0"/>
              <a:t> </a:t>
            </a:r>
            <a:r>
              <a:rPr lang="en-US" sz="3200" b="1" dirty="0" err="1"/>
              <a:t>thần</a:t>
            </a:r>
            <a:r>
              <a:rPr lang="en-US" sz="3200" b="1" dirty="0"/>
              <a:t> </a:t>
            </a:r>
            <a:r>
              <a:rPr lang="en-US" sz="3200" b="1" dirty="0" err="1"/>
              <a:t>đoàn</a:t>
            </a:r>
            <a:r>
              <a:rPr lang="en-US" sz="3200" b="1" dirty="0"/>
              <a:t> </a:t>
            </a:r>
            <a:r>
              <a:rPr lang="en-US" sz="3200" b="1" dirty="0" err="1"/>
              <a:t>kết</a:t>
            </a:r>
            <a:r>
              <a:rPr lang="en-US" sz="3200" b="1" dirty="0"/>
              <a:t>, </a:t>
            </a:r>
            <a:r>
              <a:rPr lang="en-US" sz="3200" b="1" dirty="0" err="1"/>
              <a:t>lạc</a:t>
            </a:r>
            <a:r>
              <a:rPr lang="en-US" sz="3200" b="1" dirty="0"/>
              <a:t> </a:t>
            </a:r>
            <a:r>
              <a:rPr lang="en-US" sz="3200" b="1" dirty="0" err="1"/>
              <a:t>quan</a:t>
            </a:r>
            <a:r>
              <a:rPr lang="en-US" sz="3200" b="1" dirty="0"/>
              <a:t>, </a:t>
            </a:r>
            <a:r>
              <a:rPr lang="en-US" sz="3200" b="1" dirty="0" err="1"/>
              <a:t>cần</a:t>
            </a:r>
            <a:r>
              <a:rPr lang="en-US" sz="3200" b="1" dirty="0"/>
              <a:t> </a:t>
            </a:r>
            <a:r>
              <a:rPr lang="en-US" sz="3200" b="1" dirty="0" err="1"/>
              <a:t>cù</a:t>
            </a:r>
            <a:endParaRPr lang="en-US" sz="3200" b="1" dirty="0"/>
          </a:p>
          <a:p>
            <a:pPr algn="ctr" defTabSz="611747" eaLnBrk="1" hangingPunct="1"/>
            <a:r>
              <a:rPr lang="en-US" sz="3200" b="1" dirty="0"/>
              <a:t> </a:t>
            </a:r>
            <a:r>
              <a:rPr lang="en-US" sz="3200" b="1" dirty="0" err="1"/>
              <a:t>và</a:t>
            </a:r>
            <a:r>
              <a:rPr lang="en-US" sz="3200" b="1" dirty="0"/>
              <a:t> </a:t>
            </a:r>
            <a:r>
              <a:rPr lang="en-US" sz="3200" b="1" dirty="0" err="1"/>
              <a:t>quyết</a:t>
            </a:r>
            <a:r>
              <a:rPr lang="en-US" sz="3200" b="1" dirty="0"/>
              <a:t> </a:t>
            </a:r>
            <a:r>
              <a:rPr lang="en-US" sz="3200" b="1" dirty="0" err="1"/>
              <a:t>tâm</a:t>
            </a:r>
            <a:r>
              <a:rPr lang="en-US" sz="3200" b="1" dirty="0"/>
              <a:t> </a:t>
            </a:r>
            <a:r>
              <a:rPr lang="en-US" sz="3200" b="1" dirty="0" err="1"/>
              <a:t>vượt</a:t>
            </a:r>
            <a:r>
              <a:rPr lang="en-US" sz="3200" b="1" dirty="0"/>
              <a:t> qua </a:t>
            </a:r>
            <a:r>
              <a:rPr lang="en-US" sz="3200" b="1" dirty="0" err="1"/>
              <a:t>mọi</a:t>
            </a:r>
            <a:r>
              <a:rPr lang="en-US" sz="3200" b="1" dirty="0"/>
              <a:t> </a:t>
            </a:r>
            <a:r>
              <a:rPr lang="en-US" sz="3200" b="1" dirty="0" err="1"/>
              <a:t>gian</a:t>
            </a:r>
            <a:r>
              <a:rPr lang="en-US" sz="3200" b="1" dirty="0"/>
              <a:t> </a:t>
            </a:r>
            <a:r>
              <a:rPr lang="en-US" sz="3200" b="1" dirty="0" err="1"/>
              <a:t>khổ</a:t>
            </a:r>
            <a:r>
              <a:rPr lang="en-US" sz="3200" b="1" dirty="0"/>
              <a:t> </a:t>
            </a:r>
          </a:p>
          <a:p>
            <a:pPr algn="ctr" defTabSz="611747" eaLnBrk="1" hangingPunct="1"/>
            <a:r>
              <a:rPr lang="en-US" sz="3200" b="1" dirty="0" err="1"/>
              <a:t>để</a:t>
            </a:r>
            <a:r>
              <a:rPr lang="en-US" sz="3200" b="1" dirty="0"/>
              <a:t> </a:t>
            </a:r>
            <a:r>
              <a:rPr lang="en-US" sz="3200" b="1" dirty="0" err="1"/>
              <a:t>xây</a:t>
            </a:r>
            <a:r>
              <a:rPr lang="en-US" sz="3200" b="1" dirty="0"/>
              <a:t> </a:t>
            </a:r>
            <a:r>
              <a:rPr lang="en-US" sz="3200" b="1" dirty="0" err="1"/>
              <a:t>dựng</a:t>
            </a:r>
            <a:r>
              <a:rPr lang="en-US" sz="3200" b="1" dirty="0"/>
              <a:t> </a:t>
            </a:r>
            <a:r>
              <a:rPr lang="en-US" sz="3200" b="1" dirty="0" err="1"/>
              <a:t>đất</a:t>
            </a:r>
            <a:r>
              <a:rPr lang="en-US" sz="3200" b="1" dirty="0"/>
              <a:t> </a:t>
            </a:r>
            <a:r>
              <a:rPr lang="en-US" sz="3200" b="1" dirty="0" err="1"/>
              <a:t>nước</a:t>
            </a:r>
            <a:r>
              <a:rPr lang="en-US" sz="3200" b="1" dirty="0"/>
              <a:t>.</a:t>
            </a:r>
            <a:endParaRPr lang="en-US" altLang="en-US" sz="4400" b="1" dirty="0">
              <a:solidFill>
                <a:prstClr val="black"/>
              </a:solidFill>
              <a:latin typeface="Calibri"/>
              <a:cs typeface="Times New Roman" panose="02020603050405020304" pitchFamily="18" charset="0"/>
            </a:endParaRPr>
          </a:p>
        </p:txBody>
      </p:sp>
      <p:sp>
        <p:nvSpPr>
          <p:cNvPr id="8" name="Oval 7"/>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358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785509" flipH="1">
            <a:off x="-502679" y="-1882711"/>
            <a:ext cx="4864375" cy="6089984"/>
          </a:xfrm>
          <a:prstGeom prst="rect">
            <a:avLst/>
          </a:prstGeom>
        </p:spPr>
      </p:pic>
      <p:grpSp>
        <p:nvGrpSpPr>
          <p:cNvPr id="4" name="Group 4"/>
          <p:cNvGrpSpPr/>
          <p:nvPr/>
        </p:nvGrpSpPr>
        <p:grpSpPr>
          <a:xfrm>
            <a:off x="1341009" y="685800"/>
            <a:ext cx="9509982" cy="1734237"/>
            <a:chOff x="0" y="0"/>
            <a:chExt cx="12154565" cy="2216503"/>
          </a:xfrm>
        </p:grpSpPr>
        <p:sp>
          <p:nvSpPr>
            <p:cNvPr id="5" name="Freeform 5"/>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75441B"/>
            </a:solidFill>
          </p:spPr>
          <p:txBody>
            <a:bodyPr/>
            <a:lstStyle/>
            <a:p>
              <a:endParaRPr lang="en-US"/>
            </a:p>
          </p:txBody>
        </p:sp>
      </p:grpSp>
      <p:pic>
        <p:nvPicPr>
          <p:cNvPr id="6" name="Picture 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812727" y="5209350"/>
            <a:ext cx="3505095" cy="3531582"/>
          </a:xfrm>
          <a:prstGeom prst="rect">
            <a:avLst/>
          </a:prstGeom>
        </p:spPr>
      </p:pic>
      <p:grpSp>
        <p:nvGrpSpPr>
          <p:cNvPr id="7" name="Group 7"/>
          <p:cNvGrpSpPr/>
          <p:nvPr/>
        </p:nvGrpSpPr>
        <p:grpSpPr>
          <a:xfrm>
            <a:off x="1341009" y="2644432"/>
            <a:ext cx="9509982" cy="3460575"/>
            <a:chOff x="0" y="0"/>
            <a:chExt cx="12154565" cy="4422909"/>
          </a:xfrm>
        </p:grpSpPr>
        <p:sp>
          <p:nvSpPr>
            <p:cNvPr id="8"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pic>
        <p:nvPicPr>
          <p:cNvPr id="9"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18893">
            <a:off x="-1712024" y="1958672"/>
            <a:ext cx="3767325" cy="2623428"/>
          </a:xfrm>
          <a:prstGeom prst="rect">
            <a:avLst/>
          </a:prstGeom>
        </p:spPr>
      </p:pic>
      <p:pic>
        <p:nvPicPr>
          <p:cNvPr id="10" name="Picture 10"/>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77776" flipH="1">
            <a:off x="10417879" y="3803286"/>
            <a:ext cx="3137263" cy="2812128"/>
          </a:xfrm>
          <a:prstGeom prst="rect">
            <a:avLst/>
          </a:prstGeom>
        </p:spPr>
      </p:pic>
      <p:sp>
        <p:nvSpPr>
          <p:cNvPr id="11" name="TextBox 11"/>
          <p:cNvSpPr txBox="1"/>
          <p:nvPr/>
        </p:nvSpPr>
        <p:spPr>
          <a:xfrm>
            <a:off x="1706048" y="1419888"/>
            <a:ext cx="8776879" cy="753861"/>
          </a:xfrm>
          <a:prstGeom prst="rect">
            <a:avLst/>
          </a:prstGeom>
        </p:spPr>
        <p:txBody>
          <a:bodyPr lIns="0" tIns="0" rIns="0" bIns="0" rtlCol="0" anchor="t">
            <a:spAutoFit/>
          </a:bodyPr>
          <a:lstStyle/>
          <a:p>
            <a:pPr algn="ctr" defTabSz="609630">
              <a:lnSpc>
                <a:spcPts val="4620"/>
              </a:lnSpc>
            </a:pPr>
            <a:r>
              <a:rPr lang="en-GB" sz="9200" b="1" spc="-51" dirty="0">
                <a:solidFill>
                  <a:srgbClr val="FFF5D8"/>
                </a:solidFill>
                <a:effectLst>
                  <a:outerShdw blurRad="50800" dist="38100" dir="10800000" algn="r" rotWithShape="0">
                    <a:prstClr val="black">
                      <a:alpha val="40000"/>
                    </a:prstClr>
                  </a:outerShdw>
                </a:effectLst>
                <a:latin typeface="Calibri"/>
              </a:rPr>
              <a:t>HOẠT ĐỘNG 1</a:t>
            </a:r>
            <a:endParaRPr lang="en-US" sz="9200" b="1" spc="-51" dirty="0">
              <a:solidFill>
                <a:srgbClr val="FFF5D8"/>
              </a:solidFill>
              <a:effectLst>
                <a:outerShdw blurRad="50800" dist="38100" dir="10800000" algn="r" rotWithShape="0">
                  <a:prstClr val="black">
                    <a:alpha val="40000"/>
                  </a:prstClr>
                </a:outerShdw>
              </a:effectLst>
              <a:latin typeface="Calibri"/>
            </a:endParaRPr>
          </a:p>
        </p:txBody>
      </p:sp>
      <p:sp>
        <p:nvSpPr>
          <p:cNvPr id="12" name="TextBox 12"/>
          <p:cNvSpPr txBox="1"/>
          <p:nvPr/>
        </p:nvSpPr>
        <p:spPr>
          <a:xfrm>
            <a:off x="2259447" y="3429001"/>
            <a:ext cx="7854589" cy="1477327"/>
          </a:xfrm>
          <a:prstGeom prst="rect">
            <a:avLst/>
          </a:prstGeom>
        </p:spPr>
        <p:txBody>
          <a:bodyPr lIns="0" tIns="0" rIns="0" bIns="0" numCol="1" rtlCol="0" anchor="t">
            <a:prstTxWarp prst="textWave4">
              <a:avLst/>
            </a:prstTxWarp>
            <a:spAutoFit/>
          </a:bodyPr>
          <a:lstStyle/>
          <a:p>
            <a:pPr algn="ctr" defTabSz="609630" eaLnBrk="0" hangingPunct="0">
              <a:lnSpc>
                <a:spcPct val="120000"/>
              </a:lnSpc>
            </a:pPr>
            <a:r>
              <a:rPr lang="vi-VN" sz="6000" b="1" dirty="0">
                <a:solidFill>
                  <a:srgbClr val="F79646">
                    <a:lumMod val="50000"/>
                  </a:srgbClr>
                </a:solidFill>
                <a:latin typeface="Calibri"/>
                <a:cs typeface="Times New Roman" pitchFamily="18" charset="0"/>
              </a:rPr>
              <a:t>Tìm hiểu đất nước trước thời kì Đổi mới </a:t>
            </a:r>
            <a:endParaRPr lang="en-US" sz="6000" b="1" dirty="0">
              <a:solidFill>
                <a:srgbClr val="F79646">
                  <a:lumMod val="50000"/>
                </a:srgbClr>
              </a:solidFill>
              <a:latin typeface="Calibri"/>
              <a:cs typeface="Times New Roman" pitchFamily="18" charset="0"/>
            </a:endParaRPr>
          </a:p>
        </p:txBody>
      </p:sp>
      <p:sp>
        <p:nvSpPr>
          <p:cNvPr id="13" name="Oval 12"/>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grpSp>
        <p:nvGrpSpPr>
          <p:cNvPr id="13" name="Group 7"/>
          <p:cNvGrpSpPr/>
          <p:nvPr/>
        </p:nvGrpSpPr>
        <p:grpSpPr>
          <a:xfrm>
            <a:off x="508000" y="406400"/>
            <a:ext cx="11125200" cy="6045200"/>
            <a:chOff x="0" y="0"/>
            <a:chExt cx="12154565" cy="4422909"/>
          </a:xfrm>
        </p:grpSpPr>
        <p:sp>
          <p:nvSpPr>
            <p:cNvPr id="14"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sp>
        <p:nvSpPr>
          <p:cNvPr id="16" name="Rectangle 4"/>
          <p:cNvSpPr>
            <a:spLocks noChangeArrowheads="1"/>
          </p:cNvSpPr>
          <p:nvPr/>
        </p:nvSpPr>
        <p:spPr bwMode="auto">
          <a:xfrm>
            <a:off x="839296" y="764912"/>
            <a:ext cx="10296789"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609630"/>
            <a:r>
              <a:rPr lang="en-US" altLang="vi-VN" sz="3300" b="1" dirty="0">
                <a:solidFill>
                  <a:srgbClr val="F79646">
                    <a:lumMod val="50000"/>
                  </a:srgbClr>
                </a:solidFill>
                <a:latin typeface="Calibri"/>
                <a:ea typeface="SimSun" pitchFamily="2" charset="-122"/>
                <a:sym typeface="Arial" charset="0"/>
              </a:rPr>
              <a:t>   </a:t>
            </a:r>
            <a:r>
              <a:rPr lang="vi-VN" altLang="vi-VN" sz="3300" b="1" dirty="0">
                <a:solidFill>
                  <a:srgbClr val="F79646">
                    <a:lumMod val="50000"/>
                  </a:srgbClr>
                </a:solidFill>
                <a:latin typeface="Calibri"/>
                <a:ea typeface="SimSun" pitchFamily="2" charset="-122"/>
                <a:sym typeface="Arial" charset="0"/>
              </a:rPr>
              <a:t>Đất nước trước thời kì </a:t>
            </a:r>
            <a:r>
              <a:rPr lang="en-US" altLang="vi-VN" sz="3300" b="1">
                <a:solidFill>
                  <a:srgbClr val="F79646">
                    <a:lumMod val="50000"/>
                  </a:srgbClr>
                </a:solidFill>
                <a:latin typeface="Calibri"/>
                <a:ea typeface="SimSun" pitchFamily="2" charset="-122"/>
                <a:sym typeface="Arial" charset="0"/>
              </a:rPr>
              <a:t>đ</a:t>
            </a:r>
            <a:r>
              <a:rPr lang="vi-VN" altLang="vi-VN" sz="3300" b="1">
                <a:solidFill>
                  <a:srgbClr val="F79646">
                    <a:lumMod val="50000"/>
                  </a:srgbClr>
                </a:solidFill>
                <a:latin typeface="Calibri"/>
                <a:ea typeface="SimSun" pitchFamily="2" charset="-122"/>
                <a:sym typeface="Arial" charset="0"/>
              </a:rPr>
              <a:t>ổi </a:t>
            </a:r>
            <a:r>
              <a:rPr lang="vi-VN" altLang="vi-VN" sz="3300" b="1" dirty="0">
                <a:solidFill>
                  <a:srgbClr val="F79646">
                    <a:lumMod val="50000"/>
                  </a:srgbClr>
                </a:solidFill>
                <a:latin typeface="Calibri"/>
                <a:ea typeface="SimSun" pitchFamily="2" charset="-122"/>
                <a:sym typeface="Arial" charset="0"/>
              </a:rPr>
              <a:t>mới là thời kì bao cấp, diễn ra trên phạm vi cả nước từ sau khi đất nước thống nhất đến khi Đổi mới (1976 – 1986). Trong thời kì này, Nhà nước nắm quyền phân phối hầu hết các loại hàng hoá, hạn chế trao đổi bằng tiền mặt . Hàng hoá được cung cấp cho những người làm việc trong các cơ quan nhà nước, các nhà máy, xí nghiệp</a:t>
            </a:r>
            <a:r>
              <a:rPr lang="en-US" altLang="vi-VN" sz="3300" b="1" dirty="0">
                <a:solidFill>
                  <a:srgbClr val="F79646">
                    <a:lumMod val="50000"/>
                  </a:srgbClr>
                </a:solidFill>
                <a:latin typeface="Calibri"/>
                <a:ea typeface="SimSun" pitchFamily="2" charset="-122"/>
                <a:sym typeface="Arial" charset="0"/>
              </a:rPr>
              <a:t>,… </a:t>
            </a:r>
            <a:r>
              <a:rPr lang="vi-VN" altLang="vi-VN" sz="3300" b="1" dirty="0">
                <a:solidFill>
                  <a:srgbClr val="F79646">
                    <a:lumMod val="50000"/>
                  </a:srgbClr>
                </a:solidFill>
                <a:latin typeface="Calibri"/>
                <a:ea typeface="SimSun" pitchFamily="2" charset="-122"/>
                <a:sym typeface="Arial" charset="0"/>
              </a:rPr>
              <a:t>chủ yếu qua chế độ tem, phiếu . Lương thực, thực phẩm được phân phối theo đầu người, thông qua tem, phiếu, sổ, bìa, trong đó quan trọng nhất là sổ lương thực</a:t>
            </a:r>
          </a:p>
        </p:txBody>
      </p:sp>
      <p:sp>
        <p:nvSpPr>
          <p:cNvPr id="6" name="Oval 5"/>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4534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5" name="Group 4">
            <a:extLst>
              <a:ext uri="{FF2B5EF4-FFF2-40B4-BE49-F238E27FC236}">
                <a16:creationId xmlns:a16="http://schemas.microsoft.com/office/drawing/2014/main" id="{0ECF8F2C-2FFB-B860-2A3F-D6076040797B}"/>
              </a:ext>
            </a:extLst>
          </p:cNvPr>
          <p:cNvGrpSpPr/>
          <p:nvPr/>
        </p:nvGrpSpPr>
        <p:grpSpPr>
          <a:xfrm>
            <a:off x="947057" y="228600"/>
            <a:ext cx="7952847" cy="1727200"/>
            <a:chOff x="0" y="0"/>
            <a:chExt cx="13837408" cy="1577677"/>
          </a:xfrm>
        </p:grpSpPr>
        <p:grpSp>
          <p:nvGrpSpPr>
            <p:cNvPr id="16" name="Group 5">
              <a:extLst>
                <a:ext uri="{FF2B5EF4-FFF2-40B4-BE49-F238E27FC236}">
                  <a16:creationId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sp>
          <p:nvSpPr>
            <p:cNvPr id="17" name="TextBox 7">
              <a:extLst>
                <a:ext uri="{FF2B5EF4-FFF2-40B4-BE49-F238E27FC236}">
                  <a16:creationId xmlns:a16="http://schemas.microsoft.com/office/drawing/2014/main" id="{CDE8CE02-E5C2-295B-33FE-4CC8738327C5}"/>
                </a:ext>
              </a:extLst>
            </p:cNvPr>
            <p:cNvSpPr txBox="1"/>
            <p:nvPr/>
          </p:nvSpPr>
          <p:spPr>
            <a:xfrm>
              <a:off x="914400" y="102409"/>
              <a:ext cx="12332810" cy="1287295"/>
            </a:xfrm>
            <a:prstGeom prst="rect">
              <a:avLst/>
            </a:prstGeom>
          </p:spPr>
          <p:txBody>
            <a:bodyPr wrap="square" lIns="0" tIns="0" rIns="0" bIns="0" rtlCol="0" anchor="t">
              <a:spAutoFit/>
            </a:bodyPr>
            <a:lstStyle/>
            <a:p>
              <a:pPr algn="ctr" defTabSz="609630">
                <a:lnSpc>
                  <a:spcPct val="120000"/>
                </a:lnSpc>
                <a:defRPr/>
              </a:pPr>
              <a:r>
                <a:rPr lang="vi-VN" sz="4000" b="1" dirty="0">
                  <a:solidFill>
                    <a:prstClr val="black"/>
                  </a:solidFill>
                  <a:latin typeface="Cambria" panose="02040503050406030204" pitchFamily="18" charset="0"/>
                  <a:ea typeface="Cambria" panose="02040503050406030204" pitchFamily="18" charset="0"/>
                </a:rPr>
                <a:t>Đất nước giai đoạn trước </a:t>
              </a:r>
              <a:r>
                <a:rPr lang="en-US" sz="4000" b="1" dirty="0">
                  <a:solidFill>
                    <a:prstClr val="black"/>
                  </a:solidFill>
                  <a:latin typeface="Cambria" panose="02040503050406030204" pitchFamily="18" charset="0"/>
                  <a:ea typeface="Cambria" panose="02040503050406030204" pitchFamily="18" charset="0"/>
                </a:rPr>
                <a:t>t</a:t>
              </a:r>
              <a:r>
                <a:rPr lang="vi-VN" sz="4000" b="1" dirty="0">
                  <a:solidFill>
                    <a:prstClr val="black"/>
                  </a:solidFill>
                  <a:latin typeface="Cambria" panose="02040503050406030204" pitchFamily="18" charset="0"/>
                  <a:ea typeface="Cambria" panose="02040503050406030204" pitchFamily="18" charset="0"/>
                </a:rPr>
                <a:t>hời kì </a:t>
              </a:r>
              <a:r>
                <a:rPr lang="en-US" sz="4000" b="1" dirty="0">
                  <a:solidFill>
                    <a:prstClr val="black"/>
                  </a:solidFill>
                  <a:latin typeface="Cambria" panose="02040503050406030204" pitchFamily="18" charset="0"/>
                  <a:ea typeface="Cambria" panose="02040503050406030204" pitchFamily="18" charset="0"/>
                </a:rPr>
                <a:t>đ</a:t>
              </a:r>
              <a:r>
                <a:rPr lang="vi-VN" sz="4000" b="1" dirty="0">
                  <a:solidFill>
                    <a:prstClr val="black"/>
                  </a:solidFill>
                  <a:latin typeface="Cambria" panose="02040503050406030204" pitchFamily="18" charset="0"/>
                  <a:ea typeface="Cambria" panose="02040503050406030204" pitchFamily="18" charset="0"/>
                </a:rPr>
                <a:t>ổi mới gọi là gì?</a:t>
              </a:r>
            </a:p>
          </p:txBody>
        </p:sp>
      </p:grpSp>
      <p:sp>
        <p:nvSpPr>
          <p:cNvPr id="26" name="Freeform 16">
            <a:extLst>
              <a:ext uri="{FF2B5EF4-FFF2-40B4-BE49-F238E27FC236}">
                <a16:creationId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grpSp>
        <p:nvGrpSpPr>
          <p:cNvPr id="27" name="Group 2">
            <a:extLst>
              <a:ext uri="{FF2B5EF4-FFF2-40B4-BE49-F238E27FC236}">
                <a16:creationId xmlns:a16="http://schemas.microsoft.com/office/drawing/2014/main" id="{E40A0750-037D-8FB6-EAD2-F83782527593}"/>
              </a:ext>
            </a:extLst>
          </p:cNvPr>
          <p:cNvGrpSpPr/>
          <p:nvPr/>
        </p:nvGrpSpPr>
        <p:grpSpPr>
          <a:xfrm>
            <a:off x="2082800" y="3091543"/>
            <a:ext cx="5580743" cy="1578429"/>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defTabSz="609630">
                <a:defRPr/>
              </a:pPr>
              <a:endParaRPr lang="en-US" sz="1200">
                <a:solidFill>
                  <a:prstClr val="black"/>
                </a:solidFill>
                <a:latin typeface="Calibri"/>
              </a:endParaRPr>
            </a:p>
          </p:txBody>
        </p:sp>
        <p:sp>
          <p:nvSpPr>
            <p:cNvPr id="29" name="TextBox 4">
              <a:extLst>
                <a:ext uri="{FF2B5EF4-FFF2-40B4-BE49-F238E27FC236}">
                  <a16:creationId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lvl="1" algn="ctr" defTabSz="609630">
                <a:defRPr/>
              </a:pPr>
              <a:r>
                <a:rPr lang="vi-VN"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Thời kì bao cấp</a:t>
              </a:r>
              <a:endParaRPr lang="en-US" sz="88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
        <p:nvSpPr>
          <p:cNvPr id="13" name="Oval 12"/>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4">
            <a:extLst>
              <a:ext uri="{FF2B5EF4-FFF2-40B4-BE49-F238E27FC236}">
                <a16:creationId xmlns:a16="http://schemas.microsoft.com/office/drawing/2014/main" id="{0ECF8F2C-2FFB-B860-2A3F-D6076040797B}"/>
              </a:ext>
            </a:extLst>
          </p:cNvPr>
          <p:cNvGrpSpPr/>
          <p:nvPr/>
        </p:nvGrpSpPr>
        <p:grpSpPr>
          <a:xfrm>
            <a:off x="947057" y="359229"/>
            <a:ext cx="7952847" cy="1727200"/>
            <a:chOff x="0" y="0"/>
            <a:chExt cx="13837408" cy="1577677"/>
          </a:xfrm>
        </p:grpSpPr>
        <p:grpSp>
          <p:nvGrpSpPr>
            <p:cNvPr id="16" name="Group 5">
              <a:extLst>
                <a:ext uri="{FF2B5EF4-FFF2-40B4-BE49-F238E27FC236}">
                  <a16:creationId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7">
              <a:extLst>
                <a:ext uri="{FF2B5EF4-FFF2-40B4-BE49-F238E27FC236}">
                  <a16:creationId xmlns:a16="http://schemas.microsoft.com/office/drawing/2014/main" id="{CDE8CE02-E5C2-295B-33FE-4CC8738327C5}"/>
                </a:ext>
              </a:extLst>
            </p:cNvPr>
            <p:cNvSpPr txBox="1"/>
            <p:nvPr/>
          </p:nvSpPr>
          <p:spPr>
            <a:xfrm>
              <a:off x="914400" y="102409"/>
              <a:ext cx="12332810" cy="1287295"/>
            </a:xfrm>
            <a:prstGeom prst="rect">
              <a:avLst/>
            </a:prstGeom>
          </p:spPr>
          <p:txBody>
            <a:bodyPr wrap="square" lIns="0" tIns="0" rIns="0" bIns="0" rtlCol="0" anchor="t">
              <a:spAutoFit/>
            </a:bodyPr>
            <a:lstStyle/>
            <a:p>
              <a:pPr marL="0" marR="0" lvl="0" indent="0" algn="ctr" defTabSz="60963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Thời kì bao cấp diễn ra trong thời gian nào?</a:t>
              </a:r>
            </a:p>
          </p:txBody>
        </p:sp>
      </p:grpSp>
      <p:sp>
        <p:nvSpPr>
          <p:cNvPr id="26" name="Freeform 16">
            <a:extLst>
              <a:ext uri="{FF2B5EF4-FFF2-40B4-BE49-F238E27FC236}">
                <a16:creationId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Group 2">
            <a:extLst>
              <a:ext uri="{FF2B5EF4-FFF2-40B4-BE49-F238E27FC236}">
                <a16:creationId xmlns:a16="http://schemas.microsoft.com/office/drawing/2014/main" id="{E40A0750-037D-8FB6-EAD2-F83782527593}"/>
              </a:ext>
            </a:extLst>
          </p:cNvPr>
          <p:cNvGrpSpPr/>
          <p:nvPr/>
        </p:nvGrpSpPr>
        <p:grpSpPr>
          <a:xfrm>
            <a:off x="2082800" y="3091543"/>
            <a:ext cx="5580743" cy="1578429"/>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4">
              <a:extLst>
                <a:ext uri="{FF2B5EF4-FFF2-40B4-BE49-F238E27FC236}">
                  <a16:creationId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marR="0" lvl="1" indent="0" algn="ctr" defTabSz="60963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1976</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1986</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
        <p:nvSpPr>
          <p:cNvPr id="13" name="Oval 12"/>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64414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grpSp>
      <p:grpSp>
        <p:nvGrpSpPr>
          <p:cNvPr id="15" name="Group 4">
            <a:extLst>
              <a:ext uri="{FF2B5EF4-FFF2-40B4-BE49-F238E27FC236}">
                <a16:creationId xmlns:a16="http://schemas.microsoft.com/office/drawing/2014/main" id="{0ECF8F2C-2FFB-B860-2A3F-D6076040797B}"/>
              </a:ext>
            </a:extLst>
          </p:cNvPr>
          <p:cNvGrpSpPr/>
          <p:nvPr/>
        </p:nvGrpSpPr>
        <p:grpSpPr>
          <a:xfrm>
            <a:off x="947057" y="359229"/>
            <a:ext cx="7952847" cy="1727200"/>
            <a:chOff x="0" y="0"/>
            <a:chExt cx="13837408" cy="1577677"/>
          </a:xfrm>
        </p:grpSpPr>
        <p:grpSp>
          <p:nvGrpSpPr>
            <p:cNvPr id="16" name="Group 5">
              <a:extLst>
                <a:ext uri="{FF2B5EF4-FFF2-40B4-BE49-F238E27FC236}">
                  <a16:creationId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7">
              <a:extLst>
                <a:ext uri="{FF2B5EF4-FFF2-40B4-BE49-F238E27FC236}">
                  <a16:creationId xmlns:a16="http://schemas.microsoft.com/office/drawing/2014/main" id="{CDE8CE02-E5C2-295B-33FE-4CC8738327C5}"/>
                </a:ext>
              </a:extLst>
            </p:cNvPr>
            <p:cNvSpPr txBox="1"/>
            <p:nvPr/>
          </p:nvSpPr>
          <p:spPr>
            <a:xfrm>
              <a:off x="914400" y="102409"/>
              <a:ext cx="12332810" cy="1287295"/>
            </a:xfrm>
            <a:prstGeom prst="rect">
              <a:avLst/>
            </a:prstGeom>
          </p:spPr>
          <p:txBody>
            <a:bodyPr wrap="square" lIns="0" tIns="0" rIns="0" bIns="0" rtlCol="0" anchor="t">
              <a:spAutoFit/>
            </a:bodyPr>
            <a:lstStyle/>
            <a:p>
              <a:pPr marL="0" marR="0" lvl="0" indent="0" algn="ctr" defTabSz="60963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Nêu những điểm nổi bật của thời kì này khác với ngày nay</a:t>
              </a:r>
            </a:p>
          </p:txBody>
        </p:sp>
      </p:grpSp>
      <p:sp>
        <p:nvSpPr>
          <p:cNvPr id="26" name="Freeform 16">
            <a:extLst>
              <a:ext uri="{FF2B5EF4-FFF2-40B4-BE49-F238E27FC236}">
                <a16:creationId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Group 2">
            <a:extLst>
              <a:ext uri="{FF2B5EF4-FFF2-40B4-BE49-F238E27FC236}">
                <a16:creationId xmlns:a16="http://schemas.microsoft.com/office/drawing/2014/main" id="{E40A0750-037D-8FB6-EAD2-F83782527593}"/>
              </a:ext>
            </a:extLst>
          </p:cNvPr>
          <p:cNvGrpSpPr/>
          <p:nvPr/>
        </p:nvGrpSpPr>
        <p:grpSpPr>
          <a:xfrm>
            <a:off x="798285" y="2449286"/>
            <a:ext cx="7725229" cy="3766457"/>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4">
              <a:extLst>
                <a:ext uri="{FF2B5EF4-FFF2-40B4-BE49-F238E27FC236}">
                  <a16:creationId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marR="0" algn="just">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Nhà</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nước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nắm</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quyền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phân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phối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hầu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hết</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các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loại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hàng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hóa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hạn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chế</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trao</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đổi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bằng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tiền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mặt</a:t>
              </a:r>
              <a:r>
                <a:rPr lang="en-US" sz="3600" dirty="0">
                  <a:solidFill>
                    <a:srgbClr val="FF0000"/>
                  </a:solidFill>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Lương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thực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thực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phẩm</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được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phân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phối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theo</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đầu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người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theo</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tem</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phiếu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sổ</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lương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thực</a:t>
              </a:r>
              <a:r>
                <a:rPr lang="en-US" sz="3600" dirty="0">
                  <a:solidFill>
                    <a:srgbClr val="FF0000"/>
                  </a:solidFill>
                  <a:effectLst/>
                  <a:latin typeface="Cambria" panose="02040503050406030204" pitchFamily="18" charset="0"/>
                  <a:ea typeface="Cambria" panose="02040503050406030204" pitchFamily="18" charset="0"/>
                </a:rPr>
                <a:t> </a:t>
              </a:r>
            </a:p>
          </p:txBody>
        </p:sp>
      </p:grpSp>
      <p:sp>
        <p:nvSpPr>
          <p:cNvPr id="13" name="Oval 12"/>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3648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8" name="Group 5"/>
          <p:cNvGrpSpPr/>
          <p:nvPr/>
        </p:nvGrpSpPr>
        <p:grpSpPr>
          <a:xfrm>
            <a:off x="566057" y="200734"/>
            <a:ext cx="10143346" cy="1345037"/>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107996"/>
          </a:xfrm>
          <a:prstGeom prst="rect">
            <a:avLst/>
          </a:prstGeom>
          <a:noFill/>
        </p:spPr>
        <p:txBody>
          <a:bodyPr wrap="square" rtlCol="0">
            <a:spAutoFit/>
          </a:bodyPr>
          <a:lstStyle/>
          <a:p>
            <a:pPr defTabSz="609630"/>
            <a:r>
              <a:rPr lang="en-GB" sz="3300" b="1" dirty="0" err="1">
                <a:solidFill>
                  <a:prstClr val="black">
                    <a:lumMod val="95000"/>
                    <a:lumOff val="5000"/>
                  </a:prstClr>
                </a:solidFill>
                <a:latin typeface="Calibri"/>
              </a:rPr>
              <a:t>Đọc</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thông</a:t>
            </a:r>
            <a:r>
              <a:rPr lang="en-GB" sz="3300" b="1" dirty="0">
                <a:solidFill>
                  <a:prstClr val="black">
                    <a:lumMod val="95000"/>
                    <a:lumOff val="5000"/>
                  </a:prstClr>
                </a:solidFill>
                <a:latin typeface="Calibri"/>
              </a:rPr>
              <a:t> tin, </a:t>
            </a:r>
            <a:r>
              <a:rPr lang="en-GB" sz="3300" b="1" dirty="0" err="1">
                <a:solidFill>
                  <a:prstClr val="black">
                    <a:lumMod val="95000"/>
                    <a:lumOff val="5000"/>
                  </a:prstClr>
                </a:solidFill>
                <a:latin typeface="Calibri"/>
              </a:rPr>
              <a:t>quan</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sát</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các</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hình</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từ</a:t>
            </a:r>
            <a:r>
              <a:rPr lang="en-GB" sz="3300" b="1" dirty="0">
                <a:solidFill>
                  <a:prstClr val="black">
                    <a:lumMod val="95000"/>
                    <a:lumOff val="5000"/>
                  </a:prstClr>
                </a:solidFill>
                <a:latin typeface="Calibri"/>
              </a:rPr>
              <a:t> 3 </a:t>
            </a:r>
            <a:r>
              <a:rPr lang="en-GB" sz="3300" b="1" dirty="0" err="1">
                <a:solidFill>
                  <a:prstClr val="black">
                    <a:lumMod val="95000"/>
                    <a:lumOff val="5000"/>
                  </a:prstClr>
                </a:solidFill>
                <a:latin typeface="Calibri"/>
              </a:rPr>
              <a:t>đến</a:t>
            </a:r>
            <a:r>
              <a:rPr lang="en-GB" sz="3300" b="1" dirty="0">
                <a:solidFill>
                  <a:prstClr val="black">
                    <a:lumMod val="95000"/>
                    <a:lumOff val="5000"/>
                  </a:prstClr>
                </a:solidFill>
                <a:latin typeface="Calibri"/>
              </a:rPr>
              <a:t> 5, </a:t>
            </a:r>
            <a:r>
              <a:rPr lang="en-GB" sz="3300" b="1" dirty="0" err="1">
                <a:solidFill>
                  <a:prstClr val="black">
                    <a:lumMod val="95000"/>
                    <a:lumOff val="5000"/>
                  </a:prstClr>
                </a:solidFill>
                <a:latin typeface="Calibri"/>
              </a:rPr>
              <a:t>em</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hãy</a:t>
            </a:r>
            <a:r>
              <a:rPr lang="en-GB" sz="3300" b="1" dirty="0">
                <a:solidFill>
                  <a:prstClr val="black">
                    <a:lumMod val="95000"/>
                    <a:lumOff val="5000"/>
                  </a:prstClr>
                </a:solidFill>
                <a:latin typeface="Calibri"/>
              </a:rPr>
              <a:t>:</a:t>
            </a:r>
          </a:p>
          <a:p>
            <a:pPr defTabSz="609630"/>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Mô</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tả</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một</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số</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hiện</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vật</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thời</a:t>
            </a:r>
            <a:r>
              <a:rPr lang="en-GB" sz="3300" dirty="0">
                <a:solidFill>
                  <a:prstClr val="black">
                    <a:lumMod val="95000"/>
                    <a:lumOff val="5000"/>
                  </a:prstClr>
                </a:solidFill>
                <a:latin typeface="Calibri"/>
              </a:rPr>
              <a:t> bao </a:t>
            </a:r>
            <a:r>
              <a:rPr lang="en-GB" sz="3300" dirty="0" err="1">
                <a:solidFill>
                  <a:prstClr val="black">
                    <a:lumMod val="95000"/>
                    <a:lumOff val="5000"/>
                  </a:prstClr>
                </a:solidFill>
                <a:latin typeface="Calibri"/>
              </a:rPr>
              <a:t>cấp</a:t>
            </a:r>
            <a:r>
              <a:rPr lang="en-GB" sz="3300" dirty="0">
                <a:solidFill>
                  <a:prstClr val="black">
                    <a:lumMod val="95000"/>
                    <a:lumOff val="5000"/>
                  </a:prstClr>
                </a:solidFill>
                <a:latin typeface="Calibri"/>
              </a:rPr>
              <a:t>.</a:t>
            </a:r>
            <a:endParaRPr lang="en-US" sz="3300" dirty="0">
              <a:solidFill>
                <a:prstClr val="black">
                  <a:lumMod val="95000"/>
                  <a:lumOff val="5000"/>
                </a:prstClr>
              </a:solidFill>
              <a:latin typeface="Calibri"/>
            </a:endParaRPr>
          </a:p>
        </p:txBody>
      </p:sp>
      <p:pic>
        <p:nvPicPr>
          <p:cNvPr id="6" name="Picture 5">
            <a:extLst>
              <a:ext uri="{FF2B5EF4-FFF2-40B4-BE49-F238E27FC236}">
                <a16:creationId xmlns:a16="http://schemas.microsoft.com/office/drawing/2014/main" id="{0F82BCB9-1E4F-54F4-A527-9AA9F1834008}"/>
              </a:ext>
            </a:extLst>
          </p:cNvPr>
          <p:cNvPicPr>
            <a:picLocks noChangeAspect="1"/>
          </p:cNvPicPr>
          <p:nvPr/>
        </p:nvPicPr>
        <p:blipFill>
          <a:blip r:embed="rId7"/>
          <a:stretch>
            <a:fillRect/>
          </a:stretch>
        </p:blipFill>
        <p:spPr>
          <a:xfrm>
            <a:off x="1849891" y="1736270"/>
            <a:ext cx="3397024" cy="4649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1C1850E-07D2-3E46-F6EB-398829EA0C6F}"/>
              </a:ext>
            </a:extLst>
          </p:cNvPr>
          <p:cNvPicPr>
            <a:picLocks noChangeAspect="1"/>
          </p:cNvPicPr>
          <p:nvPr/>
        </p:nvPicPr>
        <p:blipFill>
          <a:blip r:embed="rId8"/>
          <a:stretch>
            <a:fillRect/>
          </a:stretch>
        </p:blipFill>
        <p:spPr>
          <a:xfrm>
            <a:off x="5685063" y="1911804"/>
            <a:ext cx="5538107" cy="4142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Oval 11"/>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76481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987145" flipH="1" flipV="1">
            <a:off x="-1310090" y="2977529"/>
            <a:ext cx="3991779" cy="4997532"/>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969300" y="-532290"/>
            <a:ext cx="2860373" cy="2881988"/>
          </a:xfrm>
          <a:prstGeom prst="rect">
            <a:avLst/>
          </a:prstGeom>
        </p:spPr>
      </p:pic>
      <p:pic>
        <p:nvPicPr>
          <p:cNvPr id="10" name="Picture 9">
            <a:extLst>
              <a:ext uri="{FF2B5EF4-FFF2-40B4-BE49-F238E27FC236}">
                <a16:creationId xmlns:a16="http://schemas.microsoft.com/office/drawing/2014/main" id="{761A1A83-E1B0-F46C-898B-70111B0A5856}"/>
              </a:ext>
            </a:extLst>
          </p:cNvPr>
          <p:cNvPicPr>
            <a:picLocks noChangeAspect="1"/>
          </p:cNvPicPr>
          <p:nvPr/>
        </p:nvPicPr>
        <p:blipFill>
          <a:blip r:embed="rId7"/>
          <a:stretch>
            <a:fillRect/>
          </a:stretch>
        </p:blipFill>
        <p:spPr>
          <a:xfrm>
            <a:off x="283709" y="651101"/>
            <a:ext cx="11755039" cy="5281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round pink label with white text and a black background&#10;&#10;Description automatically generated">
            <a:extLst>
              <a:ext uri="{FF2B5EF4-FFF2-40B4-BE49-F238E27FC236}">
                <a16:creationId xmlns:a16="http://schemas.microsoft.com/office/drawing/2014/main" id="{8825942E-27CB-F9FF-D6C6-61E20028B8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
        <p:nvSpPr>
          <p:cNvPr id="7" name="Oval 6"/>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742103" y="-2768803"/>
            <a:ext cx="4864375" cy="6089984"/>
          </a:xfrm>
          <a:prstGeom prst="rect">
            <a:avLst/>
          </a:prstGeom>
        </p:spPr>
      </p:pic>
      <p:pic>
        <p:nvPicPr>
          <p:cNvPr id="3" name="Picture 2">
            <a:extLst>
              <a:ext uri="{FF2B5EF4-FFF2-40B4-BE49-F238E27FC236}">
                <a16:creationId xmlns:a16="http://schemas.microsoft.com/office/drawing/2014/main" id="{E419BE38-A587-DF78-BD7D-09A9637A0343}"/>
              </a:ext>
            </a:extLst>
          </p:cNvPr>
          <p:cNvPicPr>
            <a:picLocks noChangeAspect="1"/>
          </p:cNvPicPr>
          <p:nvPr/>
        </p:nvPicPr>
        <p:blipFill>
          <a:blip r:embed="rId5"/>
          <a:stretch>
            <a:fillRect/>
          </a:stretch>
        </p:blipFill>
        <p:spPr>
          <a:xfrm>
            <a:off x="924604" y="1747156"/>
            <a:ext cx="3397024" cy="4649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9">
            <a:extLst>
              <a:ext uri="{FF2B5EF4-FFF2-40B4-BE49-F238E27FC236}">
                <a16:creationId xmlns:a16="http://schemas.microsoft.com/office/drawing/2014/main" id="{D4C6EC80-83BC-35ED-5CB5-9FBE646DE8A2}"/>
              </a:ext>
            </a:extLst>
          </p:cNvPr>
          <p:cNvGrpSpPr/>
          <p:nvPr/>
        </p:nvGrpSpPr>
        <p:grpSpPr>
          <a:xfrm>
            <a:off x="4683513" y="1880221"/>
            <a:ext cx="7185102" cy="3792869"/>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endParaRPr lang="en-US" dirty="0"/>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5018048" y="2252546"/>
            <a:ext cx="6668429" cy="3046988"/>
          </a:xfrm>
          <a:prstGeom prst="rect">
            <a:avLst/>
          </a:prstGeom>
          <a:noFill/>
        </p:spPr>
        <p:txBody>
          <a:bodyPr wrap="square" rtlCol="0">
            <a:spAutoFit/>
          </a:bodyPr>
          <a:lstStyle/>
          <a:p>
            <a:pPr algn="just"/>
            <a:r>
              <a:rPr lang="vi-VN" sz="3200" b="1" i="0" dirty="0">
                <a:solidFill>
                  <a:srgbClr val="FF0000"/>
                </a:solidFill>
                <a:effectLst/>
                <a:latin typeface="Cambria" panose="02040503050406030204" pitchFamily="18" charset="0"/>
                <a:ea typeface="Cambria" panose="02040503050406030204" pitchFamily="18" charset="0"/>
              </a:rPr>
              <a:t>Sổ lương thực (sổ gạo)</a:t>
            </a:r>
            <a:r>
              <a:rPr lang="en-US" sz="3200" b="1" i="0" dirty="0">
                <a:solidFill>
                  <a:srgbClr val="FF0000"/>
                </a:solidFill>
                <a:effectLst/>
                <a:latin typeface="Cambria" panose="02040503050406030204" pitchFamily="18" charset="0"/>
                <a:ea typeface="Cambria" panose="02040503050406030204" pitchFamily="18" charset="0"/>
              </a:rPr>
              <a:t>:</a:t>
            </a:r>
            <a:r>
              <a:rPr lang="vi-VN" sz="3200" b="1"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là cuốn sổ in sẵn, giấy màu nâu, có kích thước bằng nửa tờ giấy, bên trong sổ ghi đầy đủ thông tin về chủ hộ và tiêu chuẩn lương thực của các thành viên trong gia đình hằng tháng..</a:t>
            </a:r>
            <a:endParaRPr lang="en-US" sz="3200" dirty="0">
              <a:solidFill>
                <a:srgbClr val="FF0000"/>
              </a:solidFill>
              <a:latin typeface="Cambria" panose="02040503050406030204" pitchFamily="18" charset="0"/>
              <a:ea typeface="Cambria" panose="02040503050406030204" pitchFamily="18" charset="0"/>
            </a:endParaRPr>
          </a:p>
        </p:txBody>
      </p:sp>
      <p:sp>
        <p:nvSpPr>
          <p:cNvPr id="8" name="Oval 7"/>
          <p:cNvSpPr/>
          <p:nvPr/>
        </p:nvSpPr>
        <p:spPr>
          <a:xfrm>
            <a:off x="-2044374" y="-158420"/>
            <a:ext cx="1858296" cy="2173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9892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635</Words>
  <Application>Microsoft Office PowerPoint</Application>
  <PresentationFormat>Widescreen</PresentationFormat>
  <Paragraphs>33</Paragraphs>
  <Slides>19</Slides>
  <Notes>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19</vt:i4>
      </vt:variant>
    </vt:vector>
  </HeadingPairs>
  <TitlesOfParts>
    <vt:vector size="33" baseType="lpstr">
      <vt:lpstr>微软雅黑</vt:lpstr>
      <vt:lpstr>SimSun</vt:lpstr>
      <vt:lpstr>#9Slide07 HoneyCream</vt:lpstr>
      <vt:lpstr>#9Slide07 TALUHLA</vt:lpstr>
      <vt:lpstr>Arial</vt:lpstr>
      <vt:lpstr>Cabin Bold</vt:lpstr>
      <vt:lpstr>Calibri</vt:lpstr>
      <vt:lpstr>Cambria</vt:lpstr>
      <vt:lpstr>Gaegu Light Bold</vt:lpstr>
      <vt:lpstr>SVN-Newton</vt:lpstr>
      <vt:lpstr>SVN-Ready</vt:lpstr>
      <vt:lpstr>Times New Roman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22</cp:revision>
  <dcterms:created xsi:type="dcterms:W3CDTF">2024-11-19T07:24:47Z</dcterms:created>
  <dcterms:modified xsi:type="dcterms:W3CDTF">2025-02-26T05:52:29Z</dcterms:modified>
</cp:coreProperties>
</file>