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
  </p:notesMasterIdLst>
  <p:sldIdLst>
    <p:sldId id="257" r:id="rId2"/>
    <p:sldId id="354" r:id="rId3"/>
    <p:sldId id="351" r:id="rId4"/>
    <p:sldId id="3234" r:id="rId5"/>
    <p:sldId id="3225" r:id="rId6"/>
    <p:sldId id="3237" r:id="rId7"/>
    <p:sldId id="3228"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33" d="100"/>
          <a:sy n="33" d="100"/>
        </p:scale>
        <p:origin x="1308" y="9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C497F7-5AFC-4EAD-AECE-784D8DCFFD6B}"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AB8AC-E24A-4D6E-8A22-CDFA2B54DB65}" type="slidenum">
              <a:rPr lang="en-US" smtClean="0"/>
              <a:t>‹#›</a:t>
            </a:fld>
            <a:endParaRPr lang="en-US"/>
          </a:p>
        </p:txBody>
      </p:sp>
    </p:spTree>
    <p:extLst>
      <p:ext uri="{BB962C8B-B14F-4D97-AF65-F5344CB8AC3E}">
        <p14:creationId xmlns:p14="http://schemas.microsoft.com/office/powerpoint/2010/main" val="252250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0442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2025/3/4</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800" b="0" i="0" u="none" strike="noStrike" kern="1200" cap="none" spc="0" normalizeH="0" baseline="0" noProof="0" smtClean="0">
                <a:ln>
                  <a:noFill/>
                </a:ln>
                <a:solidFill>
                  <a:prstClr val="black"/>
                </a:solidFill>
                <a:effectLst/>
                <a:uLnTx/>
                <a:uFillTx/>
                <a:latin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思源黑体 CN"/>
              <a:cs typeface="+mn-cs"/>
            </a:endParaRPr>
          </a:p>
        </p:txBody>
      </p:sp>
    </p:spTree>
    <p:extLst>
      <p:ext uri="{BB962C8B-B14F-4D97-AF65-F5344CB8AC3E}">
        <p14:creationId xmlns:p14="http://schemas.microsoft.com/office/powerpoint/2010/main" val="1481667618"/>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A48746F-BC4A-A005-9F91-70FED588C06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round pink label with white text and a black background&#10;&#10;Description automatically generated">
            <a:extLst>
              <a:ext uri="{FF2B5EF4-FFF2-40B4-BE49-F238E27FC236}">
                <a16:creationId xmlns:a16="http://schemas.microsoft.com/office/drawing/2014/main" id="{BE8D2B71-C4A9-5FE0-253E-F6BB81E587E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9349" y="0"/>
            <a:ext cx="1589135" cy="1589135"/>
          </a:xfrm>
          <a:prstGeom prst="rect">
            <a:avLst/>
          </a:prstGeom>
        </p:spPr>
      </p:pic>
    </p:spTree>
    <p:extLst>
      <p:ext uri="{BB962C8B-B14F-4D97-AF65-F5344CB8AC3E}">
        <p14:creationId xmlns:p14="http://schemas.microsoft.com/office/powerpoint/2010/main" val="740888527"/>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30">
            <a:extLst>
              <a:ext uri="{FF2B5EF4-FFF2-40B4-BE49-F238E27FC236}">
                <a16:creationId xmlns:a16="http://schemas.microsoft.com/office/drawing/2014/main" id="{255FE620-DFA1-B1F7-74A6-82730D1ADBAE}"/>
              </a:ext>
            </a:extLst>
          </p:cNvPr>
          <p:cNvPicPr>
            <a:picLocks noChangeAspect="1"/>
          </p:cNvPicPr>
          <p:nvPr/>
        </p:nvPicPr>
        <p:blipFill>
          <a:blip r:embed="rId2">
            <a:extLst>
              <a:ext uri="{28A0092B-C50C-407E-A947-70E740481C1C}">
                <a14:useLocalDpi xmlns:a14="http://schemas.microsoft.com/office/drawing/2010/main" val="0"/>
              </a:ext>
            </a:extLst>
          </a:blip>
          <a:srcRect t="7590" b="7590"/>
          <a:stretch/>
        </p:blipFill>
        <p:spPr>
          <a:xfrm>
            <a:off x="0" y="0"/>
            <a:ext cx="12192000" cy="6890514"/>
          </a:xfrm>
          <a:prstGeom prst="rect">
            <a:avLst/>
          </a:prstGeom>
        </p:spPr>
      </p:pic>
      <p:pic>
        <p:nvPicPr>
          <p:cNvPr id="6" name="Picture 5">
            <a:extLst>
              <a:ext uri="{FF2B5EF4-FFF2-40B4-BE49-F238E27FC236}">
                <a16:creationId xmlns:a16="http://schemas.microsoft.com/office/drawing/2014/main" id="{96263DFF-67DE-0023-EB8B-9987A2D06C92}"/>
              </a:ext>
            </a:extLst>
          </p:cNvPr>
          <p:cNvPicPr>
            <a:picLocks noChangeAspect="1"/>
          </p:cNvPicPr>
          <p:nvPr/>
        </p:nvPicPr>
        <p:blipFill>
          <a:blip r:embed="rId3"/>
          <a:stretch>
            <a:fillRect/>
          </a:stretch>
        </p:blipFill>
        <p:spPr>
          <a:xfrm rot="1093704">
            <a:off x="4421369" y="491517"/>
            <a:ext cx="3072650" cy="1743607"/>
          </a:xfrm>
          <a:prstGeom prst="rect">
            <a:avLst/>
          </a:prstGeom>
        </p:spPr>
      </p:pic>
      <p:pic>
        <p:nvPicPr>
          <p:cNvPr id="10" name="Picture 9">
            <a:extLst>
              <a:ext uri="{FF2B5EF4-FFF2-40B4-BE49-F238E27FC236}">
                <a16:creationId xmlns:a16="http://schemas.microsoft.com/office/drawing/2014/main" id="{E905AE1A-F0A4-A3B0-1E43-E48ED096AF1F}"/>
              </a:ext>
            </a:extLst>
          </p:cNvPr>
          <p:cNvPicPr>
            <a:picLocks noChangeAspect="1"/>
          </p:cNvPicPr>
          <p:nvPr/>
        </p:nvPicPr>
        <p:blipFill>
          <a:blip r:embed="rId4"/>
          <a:stretch>
            <a:fillRect/>
          </a:stretch>
        </p:blipFill>
        <p:spPr>
          <a:xfrm>
            <a:off x="2098599" y="1702482"/>
            <a:ext cx="8285182" cy="3078747"/>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C81ABC69-5094-C196-2FF7-6834884243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9349" y="0"/>
            <a:ext cx="1589135" cy="1589135"/>
          </a:xfrm>
          <a:prstGeom prst="rect">
            <a:avLst/>
          </a:prstGeom>
        </p:spPr>
      </p:pic>
      <p:pic>
        <p:nvPicPr>
          <p:cNvPr id="13" name="Picture 12">
            <a:extLst>
              <a:ext uri="{FF2B5EF4-FFF2-40B4-BE49-F238E27FC236}">
                <a16:creationId xmlns:a16="http://schemas.microsoft.com/office/drawing/2014/main" id="{BB713DDD-E7EA-4C7B-42AC-D66B679C0BD5}"/>
              </a:ext>
            </a:extLst>
          </p:cNvPr>
          <p:cNvPicPr>
            <a:picLocks noChangeAspect="1"/>
          </p:cNvPicPr>
          <p:nvPr/>
        </p:nvPicPr>
        <p:blipFill>
          <a:blip r:embed="rId6"/>
          <a:stretch>
            <a:fillRect/>
          </a:stretch>
        </p:blipFill>
        <p:spPr>
          <a:xfrm>
            <a:off x="4225761" y="4781229"/>
            <a:ext cx="6053853" cy="1103472"/>
          </a:xfrm>
          <a:prstGeom prst="rect">
            <a:avLst/>
          </a:prstGeom>
        </p:spPr>
      </p:pic>
      <p:sp>
        <p:nvSpPr>
          <p:cNvPr id="2" name="Oval 1"/>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403336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9E183338-5A98-ECE1-64F8-5BFED28E1CDA}"/>
              </a:ext>
            </a:extLst>
          </p:cNvPr>
          <p:cNvSpPr/>
          <p:nvPr/>
        </p:nvSpPr>
        <p:spPr>
          <a:xfrm>
            <a:off x="193040" y="182880"/>
            <a:ext cx="11795759" cy="6437840"/>
          </a:xfrm>
          <a:prstGeom prst="roundRect">
            <a:avLst>
              <a:gd name="adj" fmla="val 5587"/>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Hình chữ nhật: Góc Tròn 11">
            <a:extLst>
              <a:ext uri="{FF2B5EF4-FFF2-40B4-BE49-F238E27FC236}">
                <a16:creationId xmlns:a16="http://schemas.microsoft.com/office/drawing/2014/main" id="{58A3D3AE-DF2F-3691-A538-5C63881E95C3}"/>
              </a:ext>
            </a:extLst>
          </p:cNvPr>
          <p:cNvSpPr/>
          <p:nvPr/>
        </p:nvSpPr>
        <p:spPr>
          <a:xfrm>
            <a:off x="731520" y="2377440"/>
            <a:ext cx="10678160" cy="2032000"/>
          </a:xfrm>
          <a:prstGeom prst="roundRect">
            <a:avLst/>
          </a:prstGeom>
          <a:solidFill>
            <a:schemeClr val="accent6">
              <a:lumMod val="20000"/>
              <a:lumOff val="80000"/>
            </a:schemeClr>
          </a:solidFill>
          <a:ln w="57150">
            <a:solidFill>
              <a:srgbClr val="FADC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800"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em hãy nêu một số đặc điểm dân cư của Trung Quốc.</a:t>
            </a:r>
            <a:endPar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extBox 13">
            <a:extLst>
              <a:ext uri="{FF2B5EF4-FFF2-40B4-BE49-F238E27FC236}">
                <a16:creationId xmlns:a16="http://schemas.microsoft.com/office/drawing/2014/main" id="{9A95E831-8DC5-CA22-CAF0-98572E4979F5}"/>
              </a:ext>
            </a:extLst>
          </p:cNvPr>
          <p:cNvSpPr txBox="1"/>
          <p:nvPr/>
        </p:nvSpPr>
        <p:spPr>
          <a:xfrm>
            <a:off x="508000" y="345440"/>
            <a:ext cx="3556000" cy="707886"/>
          </a:xfrm>
          <a:prstGeom prst="rect">
            <a:avLst/>
          </a:prstGeom>
          <a:noFill/>
        </p:spPr>
        <p:txBody>
          <a:bodyPr wrap="square" rtlCol="0">
            <a:spAutoFit/>
          </a:bodyPr>
          <a:lstStyle/>
          <a:p>
            <a:r>
              <a:rPr lang="en-US" sz="4000" b="1" dirty="0">
                <a:latin typeface="Cambria" panose="02040503050406030204" pitchFamily="18" charset="0"/>
                <a:ea typeface="Cambria" panose="02040503050406030204" pitchFamily="18" charset="0"/>
              </a:rPr>
              <a:t>a) </a:t>
            </a:r>
            <a:r>
              <a:rPr lang="en-US" sz="4000" b="1" dirty="0" err="1">
                <a:latin typeface="Cambria" panose="02040503050406030204" pitchFamily="18" charset="0"/>
                <a:ea typeface="Cambria" panose="02040503050406030204" pitchFamily="18" charset="0"/>
              </a:rPr>
              <a:t>Dân</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cư</a:t>
            </a:r>
            <a:endParaRPr lang="en-US" sz="4000" b="1" dirty="0">
              <a:latin typeface="Cambria" panose="02040503050406030204" pitchFamily="18" charset="0"/>
              <a:ea typeface="Cambria" panose="02040503050406030204" pitchFamily="18" charset="0"/>
            </a:endParaRPr>
          </a:p>
        </p:txBody>
      </p:sp>
      <p:sp>
        <p:nvSpPr>
          <p:cNvPr id="5" name="Oval 4"/>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507576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8">
            <a:extLst>
              <a:ext uri="{FF2B5EF4-FFF2-40B4-BE49-F238E27FC236}">
                <a16:creationId xmlns:a16="http://schemas.microsoft.com/office/drawing/2014/main" id="{CCDA307C-CB16-2AA5-A6E8-F6E31C07B88D}"/>
              </a:ext>
            </a:extLst>
          </p:cNvPr>
          <p:cNvSpPr/>
          <p:nvPr/>
        </p:nvSpPr>
        <p:spPr>
          <a:xfrm>
            <a:off x="2001520" y="765325"/>
            <a:ext cx="9438640" cy="1429236"/>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Hộp Văn bản 4">
            <a:extLst>
              <a:ext uri="{FF2B5EF4-FFF2-40B4-BE49-F238E27FC236}">
                <a16:creationId xmlns:a16="http://schemas.microsoft.com/office/drawing/2014/main" id="{0E620436-3063-E6F7-1E27-B95BB5B1D822}"/>
              </a:ext>
            </a:extLst>
          </p:cNvPr>
          <p:cNvSpPr txBox="1"/>
          <p:nvPr/>
        </p:nvSpPr>
        <p:spPr>
          <a:xfrm>
            <a:off x="2180500" y="824347"/>
            <a:ext cx="903614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cs typeface="Calibri" panose="020F0502020204030204" pitchFamily="34" charset="0"/>
              </a:rPr>
              <a:t>Số dân của Trung Quốc năm 2021 là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501B861F-8FBB-5E54-2264-3482F4C52214}"/>
              </a:ext>
            </a:extLst>
          </p:cNvPr>
          <p:cNvSpPr/>
          <p:nvPr/>
        </p:nvSpPr>
        <p:spPr>
          <a:xfrm>
            <a:off x="4165600" y="3035310"/>
            <a:ext cx="6461760" cy="1922770"/>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4400" dirty="0">
                <a:solidFill>
                  <a:srgbClr val="FF0000"/>
                </a:solidFill>
                <a:latin typeface="Cambria" panose="02040503050406030204" pitchFamily="18" charset="0"/>
                <a:ea typeface="Cambria" panose="02040503050406030204" pitchFamily="18" charset="0"/>
              </a:rPr>
              <a:t>Số dân của Trung Quốc năm 2021 là 1,4 tỉ.</a:t>
            </a:r>
            <a:endParaRPr lang="en-US" sz="4400" dirty="0">
              <a:solidFill>
                <a:srgbClr val="FF0000"/>
              </a:solidFill>
              <a:latin typeface="Cambria" panose="02040503050406030204" pitchFamily="18" charset="0"/>
              <a:ea typeface="Cambria" panose="02040503050406030204" pitchFamily="18" charset="0"/>
            </a:endParaRPr>
          </a:p>
        </p:txBody>
      </p:sp>
      <p:sp>
        <p:nvSpPr>
          <p:cNvPr id="6" name="Oval 5"/>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206440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9E183338-5A98-ECE1-64F8-5BFED28E1CDA}"/>
              </a:ext>
            </a:extLst>
          </p:cNvPr>
          <p:cNvSpPr/>
          <p:nvPr/>
        </p:nvSpPr>
        <p:spPr>
          <a:xfrm>
            <a:off x="193040" y="182880"/>
            <a:ext cx="11795759" cy="6437840"/>
          </a:xfrm>
          <a:prstGeom prst="roundRect">
            <a:avLst>
              <a:gd name="adj" fmla="val 5587"/>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9A95E831-8DC5-CA22-CAF0-98572E4979F5}"/>
              </a:ext>
            </a:extLst>
          </p:cNvPr>
          <p:cNvSpPr txBox="1"/>
          <p:nvPr/>
        </p:nvSpPr>
        <p:spPr>
          <a:xfrm>
            <a:off x="508000" y="345440"/>
            <a:ext cx="96012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Một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số</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trình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Trung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Quốc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p:txBody>
      </p:sp>
      <p:sp>
        <p:nvSpPr>
          <p:cNvPr id="2" name="Hình chữ nhật: Góc Tròn 11">
            <a:extLst>
              <a:ext uri="{FF2B5EF4-FFF2-40B4-BE49-F238E27FC236}">
                <a16:creationId xmlns:a16="http://schemas.microsoft.com/office/drawing/2014/main" id="{B0CA0410-C600-64AD-C3DF-4DC3BC978A22}"/>
              </a:ext>
            </a:extLst>
          </p:cNvPr>
          <p:cNvSpPr/>
          <p:nvPr/>
        </p:nvSpPr>
        <p:spPr>
          <a:xfrm>
            <a:off x="680720" y="1645920"/>
            <a:ext cx="11043920" cy="3698240"/>
          </a:xfrm>
          <a:prstGeom prst="roundRect">
            <a:avLst/>
          </a:prstGeom>
          <a:solidFill>
            <a:schemeClr val="accent6">
              <a:lumMod val="20000"/>
              <a:lumOff val="80000"/>
            </a:schemeClr>
          </a:solidFill>
          <a:ln w="57150">
            <a:solidFill>
              <a:srgbClr val="FADC9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Đọc thông tin và quan sát các hình từ 4 đến 6 em hãy:</a:t>
            </a:r>
          </a:p>
          <a:p>
            <a:pPr lvl="0" algn="just"/>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Kể tên một số công trình tiêu biểu ở Trung Quốc và mô tả một công trình mà em ấn tượng nhất.</a:t>
            </a:r>
          </a:p>
          <a:p>
            <a:pPr lvl="0" algn="just"/>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Kể lại một câu chuyện liên quan đến Vạn Lý Trường Thành hoặc Cố cung Bắc Kinh.</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Oval 4"/>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8958793"/>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9E183338-5A98-ECE1-64F8-5BFED28E1CDA}"/>
              </a:ext>
            </a:extLst>
          </p:cNvPr>
          <p:cNvSpPr/>
          <p:nvPr/>
        </p:nvSpPr>
        <p:spPr>
          <a:xfrm>
            <a:off x="193040" y="182880"/>
            <a:ext cx="11795759" cy="6437840"/>
          </a:xfrm>
          <a:prstGeom prst="roundRect">
            <a:avLst>
              <a:gd name="adj" fmla="val 5587"/>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912A6CB-B7E0-0452-0EB5-2DFBC82591EB}"/>
              </a:ext>
            </a:extLst>
          </p:cNvPr>
          <p:cNvSpPr txBox="1"/>
          <p:nvPr/>
        </p:nvSpPr>
        <p:spPr>
          <a:xfrm>
            <a:off x="3556000" y="365760"/>
            <a:ext cx="4876800" cy="646331"/>
          </a:xfrm>
          <a:prstGeom prst="rect">
            <a:avLst/>
          </a:prstGeom>
          <a:noFill/>
        </p:spPr>
        <p:txBody>
          <a:bodyPr wrap="square" rtlCol="0">
            <a:spAutoFit/>
          </a:bodyPr>
          <a:lstStyle/>
          <a:p>
            <a:r>
              <a:rPr lang="vi-VN" sz="3600" dirty="0">
                <a:latin typeface="Cambria" panose="02040503050406030204" pitchFamily="18" charset="0"/>
                <a:ea typeface="Cambria" panose="02040503050406030204" pitchFamily="18" charset="0"/>
              </a:rPr>
              <a:t>Vạn Lý Trường Thành</a:t>
            </a:r>
            <a:endParaRPr lang="en-US" sz="3600" dirty="0">
              <a:latin typeface="Cambria" panose="02040503050406030204" pitchFamily="18" charset="0"/>
              <a:ea typeface="Cambria" panose="02040503050406030204" pitchFamily="18" charset="0"/>
            </a:endParaRPr>
          </a:p>
        </p:txBody>
      </p:sp>
      <p:pic>
        <p:nvPicPr>
          <p:cNvPr id="1026" name="Picture 2" descr="Tour Bắc Kinh Vạn Lý Trường Thành Và Những Thông Tin Cần Biết">
            <a:extLst>
              <a:ext uri="{FF2B5EF4-FFF2-40B4-BE49-F238E27FC236}">
                <a16:creationId xmlns:a16="http://schemas.microsoft.com/office/drawing/2014/main" id="{04D2BC7E-B20F-1106-B373-39A77D550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5200" y="1281176"/>
            <a:ext cx="7508240" cy="5078984"/>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24955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9E183338-5A98-ECE1-64F8-5BFED28E1CDA}"/>
              </a:ext>
            </a:extLst>
          </p:cNvPr>
          <p:cNvSpPr/>
          <p:nvPr/>
        </p:nvSpPr>
        <p:spPr>
          <a:xfrm>
            <a:off x="193040" y="182880"/>
            <a:ext cx="11795759" cy="6437840"/>
          </a:xfrm>
          <a:prstGeom prst="roundRect">
            <a:avLst>
              <a:gd name="adj" fmla="val 5587"/>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TextBox 1">
            <a:extLst>
              <a:ext uri="{FF2B5EF4-FFF2-40B4-BE49-F238E27FC236}">
                <a16:creationId xmlns:a16="http://schemas.microsoft.com/office/drawing/2014/main" id="{38764BAD-E4AA-3F0F-B817-04F9949E8EFD}"/>
              </a:ext>
            </a:extLst>
          </p:cNvPr>
          <p:cNvSpPr txBox="1"/>
          <p:nvPr/>
        </p:nvSpPr>
        <p:spPr>
          <a:xfrm>
            <a:off x="6014720" y="853440"/>
            <a:ext cx="5730240" cy="5262979"/>
          </a:xfrm>
          <a:prstGeom prst="rect">
            <a:avLst/>
          </a:prstGeom>
          <a:noFill/>
        </p:spPr>
        <p:txBody>
          <a:bodyPr wrap="square" rtlCol="0">
            <a:spAutoFit/>
          </a:bodyPr>
          <a:lstStyle/>
          <a:p>
            <a:pPr algn="just"/>
            <a:r>
              <a:rPr lang="en-US" sz="2800" dirty="0">
                <a:solidFill>
                  <a:srgbClr val="FF0000"/>
                </a:solidFill>
                <a:latin typeface="Cambria" panose="02040503050406030204" pitchFamily="18" charset="0"/>
                <a:ea typeface="Cambria" panose="02040503050406030204" pitchFamily="18" charset="0"/>
              </a:rPr>
              <a:t>   </a:t>
            </a:r>
            <a:r>
              <a:rPr lang="vi-VN" sz="2800" dirty="0">
                <a:solidFill>
                  <a:srgbClr val="FF0000"/>
                </a:solidFill>
                <a:latin typeface="Cambria" panose="02040503050406030204" pitchFamily="18" charset="0"/>
                <a:ea typeface="Cambria" panose="02040503050406030204" pitchFamily="18" charset="0"/>
              </a:rPr>
              <a:t>Tử Cấm Thành hay Cố Cung, là hệ thống các cung điện nằm tại Đông Thành (Bắc Kinh), được xây dựng từ năm 1406 – 1420. Cố Cung có bề dày lịch sử lên đến 500 năm, trải dài qua 2 triều đại Minh – Thanh. Bao bọc quanh Tử Cấm Thành là đền hoàng gia và nhiều khu vườn rộng lớn. Phía bên trong có Công viên Trung Sơn rộng trên 50 mẫu, Công viên Cảnh Sơn rộng gần 58 mẫu, công viên Bắc Hải rộng 171 mẫu.</a:t>
            </a:r>
            <a:endParaRPr lang="en-US" sz="2800" dirty="0">
              <a:solidFill>
                <a:srgbClr val="FF0000"/>
              </a:solidFill>
              <a:latin typeface="Cambria" panose="02040503050406030204" pitchFamily="18" charset="0"/>
              <a:ea typeface="Cambria" panose="02040503050406030204" pitchFamily="18" charset="0"/>
            </a:endParaRPr>
          </a:p>
        </p:txBody>
      </p:sp>
      <p:pic>
        <p:nvPicPr>
          <p:cNvPr id="1026" name="Picture 2" descr="Tử Cấm Thành - Biểu Tượng Văn Hóa Trung Hoa - Công ty Du Lịch Triều Hảo">
            <a:extLst>
              <a:ext uri="{FF2B5EF4-FFF2-40B4-BE49-F238E27FC236}">
                <a16:creationId xmlns:a16="http://schemas.microsoft.com/office/drawing/2014/main" id="{4630E386-10FB-BAAF-81EA-3ABA3C51BB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003023">
            <a:off x="740552" y="1005840"/>
            <a:ext cx="4654410" cy="26181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Tử Cấm Thành - Biểu Tượng Văn Hóa Trung Hoa - Công ty Du Lịch Triều Hảo">
            <a:extLst>
              <a:ext uri="{FF2B5EF4-FFF2-40B4-BE49-F238E27FC236}">
                <a16:creationId xmlns:a16="http://schemas.microsoft.com/office/drawing/2014/main" id="{DA400208-434F-1C91-2729-CEFABE97D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24436">
            <a:off x="1198881" y="3392713"/>
            <a:ext cx="4351654" cy="2906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6" name="Oval 5"/>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969672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id="{9E183338-5A98-ECE1-64F8-5BFED28E1CDA}"/>
              </a:ext>
            </a:extLst>
          </p:cNvPr>
          <p:cNvSpPr/>
          <p:nvPr/>
        </p:nvSpPr>
        <p:spPr>
          <a:xfrm>
            <a:off x="193040" y="182880"/>
            <a:ext cx="11795759" cy="6437840"/>
          </a:xfrm>
          <a:prstGeom prst="roundRect">
            <a:avLst>
              <a:gd name="adj" fmla="val 5587"/>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BDC18C7-A2CE-122A-09B9-4095B2E53F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1401" y="230506"/>
            <a:ext cx="8297559" cy="5785757"/>
          </a:xfrm>
          <a:prstGeom prst="rect">
            <a:avLst/>
          </a:prstGeom>
          <a:ln>
            <a:noFill/>
          </a:ln>
        </p:spPr>
      </p:pic>
      <p:sp>
        <p:nvSpPr>
          <p:cNvPr id="10" name="TextBox 9">
            <a:extLst>
              <a:ext uri="{FF2B5EF4-FFF2-40B4-BE49-F238E27FC236}">
                <a16:creationId xmlns:a16="http://schemas.microsoft.com/office/drawing/2014/main" id="{0715B66F-F256-F359-7C7F-2DA3083399F8}"/>
              </a:ext>
            </a:extLst>
          </p:cNvPr>
          <p:cNvSpPr txBox="1"/>
          <p:nvPr/>
        </p:nvSpPr>
        <p:spPr>
          <a:xfrm>
            <a:off x="3881120" y="2357120"/>
            <a:ext cx="6278880" cy="2554545"/>
          </a:xfrm>
          <a:prstGeom prst="rect">
            <a:avLst/>
          </a:prstGeom>
          <a:noFill/>
        </p:spPr>
        <p:txBody>
          <a:bodyPr wrap="square" rtlCol="0">
            <a:spAutoFit/>
          </a:bodyPr>
          <a:lstStyle/>
          <a:p>
            <a:pPr algn="ctr"/>
            <a:r>
              <a:rPr lang="en-US" sz="4000" dirty="0" err="1">
                <a:solidFill>
                  <a:srgbClr val="FF0000"/>
                </a:solidFill>
                <a:latin typeface="Cambria" panose="02040503050406030204" pitchFamily="18" charset="0"/>
                <a:ea typeface="Cambria" panose="02040503050406030204" pitchFamily="18" charset="0"/>
              </a:rPr>
              <a:t>Tìm</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hiểu</a:t>
            </a:r>
            <a:r>
              <a:rPr lang="en-US" sz="4000" dirty="0">
                <a:solidFill>
                  <a:srgbClr val="FF0000"/>
                </a:solidFill>
                <a:latin typeface="Cambria" panose="02040503050406030204" pitchFamily="18" charset="0"/>
                <a:ea typeface="Cambria" panose="02040503050406030204" pitchFamily="18" charset="0"/>
              </a:rPr>
              <a:t> qua </a:t>
            </a:r>
            <a:r>
              <a:rPr lang="en-US" sz="4000" dirty="0" err="1">
                <a:solidFill>
                  <a:srgbClr val="FF0000"/>
                </a:solidFill>
                <a:latin typeface="Cambria" panose="02040503050406030204" pitchFamily="18" charset="0"/>
                <a:ea typeface="Cambria" panose="02040503050406030204" pitchFamily="18" charset="0"/>
              </a:rPr>
              <a:t>sách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báo</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và</a:t>
            </a:r>
            <a:r>
              <a:rPr lang="en-US" sz="4000" dirty="0">
                <a:solidFill>
                  <a:srgbClr val="FF0000"/>
                </a:solidFill>
                <a:latin typeface="Cambria" panose="02040503050406030204" pitchFamily="18" charset="0"/>
                <a:ea typeface="Cambria" panose="02040503050406030204" pitchFamily="18" charset="0"/>
              </a:rPr>
              <a:t> internet, </a:t>
            </a:r>
            <a:r>
              <a:rPr lang="en-US" sz="4000" dirty="0" err="1">
                <a:solidFill>
                  <a:srgbClr val="FF0000"/>
                </a:solidFill>
                <a:latin typeface="Cambria" panose="02040503050406030204" pitchFamily="18" charset="0"/>
                <a:ea typeface="Cambria" panose="02040503050406030204" pitchFamily="18" charset="0"/>
              </a:rPr>
              <a:t>hãy</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kể</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tên</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một</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số</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công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trình</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nổi</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tiếng</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khác</a:t>
            </a:r>
            <a:r>
              <a:rPr lang="en-US" sz="4000" dirty="0">
                <a:solidFill>
                  <a:srgbClr val="FF0000"/>
                </a:solidFill>
                <a:latin typeface="Cambria" panose="02040503050406030204" pitchFamily="18" charset="0"/>
                <a:ea typeface="Cambria" panose="02040503050406030204" pitchFamily="18" charset="0"/>
              </a:rPr>
              <a:t> </a:t>
            </a:r>
            <a:r>
              <a:rPr lang="en-US" sz="4000" dirty="0" err="1">
                <a:solidFill>
                  <a:srgbClr val="FF0000"/>
                </a:solidFill>
                <a:latin typeface="Cambria" panose="02040503050406030204" pitchFamily="18" charset="0"/>
                <a:ea typeface="Cambria" panose="02040503050406030204" pitchFamily="18" charset="0"/>
              </a:rPr>
              <a:t>của</a:t>
            </a:r>
            <a:r>
              <a:rPr lang="en-US" sz="4000" dirty="0">
                <a:solidFill>
                  <a:srgbClr val="FF0000"/>
                </a:solidFill>
                <a:latin typeface="Cambria" panose="02040503050406030204" pitchFamily="18" charset="0"/>
                <a:ea typeface="Cambria" panose="02040503050406030204" pitchFamily="18" charset="0"/>
              </a:rPr>
              <a:t> Trung </a:t>
            </a:r>
            <a:r>
              <a:rPr lang="en-US" sz="4000" dirty="0" err="1">
                <a:solidFill>
                  <a:srgbClr val="FF0000"/>
                </a:solidFill>
                <a:latin typeface="Cambria" panose="02040503050406030204" pitchFamily="18" charset="0"/>
                <a:ea typeface="Cambria" panose="02040503050406030204" pitchFamily="18" charset="0"/>
              </a:rPr>
              <a:t>Quốc</a:t>
            </a:r>
            <a:r>
              <a:rPr lang="en-US" sz="4000" dirty="0">
                <a:solidFill>
                  <a:srgbClr val="FF0000"/>
                </a:solidFill>
                <a:latin typeface="Cambria" panose="02040503050406030204" pitchFamily="18" charset="0"/>
                <a:ea typeface="Cambria" panose="02040503050406030204" pitchFamily="18" charset="0"/>
              </a:rPr>
              <a:t>.</a:t>
            </a:r>
          </a:p>
        </p:txBody>
      </p:sp>
      <p:sp>
        <p:nvSpPr>
          <p:cNvPr id="5" name="Oval 4"/>
          <p:cNvSpPr/>
          <p:nvPr/>
        </p:nvSpPr>
        <p:spPr>
          <a:xfrm>
            <a:off x="-2305047" y="-357957"/>
            <a:ext cx="2305047" cy="2305047"/>
          </a:xfrm>
          <a:prstGeom prst="ellipse">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6090520"/>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239</Words>
  <Application>Microsoft Office PowerPoint</Application>
  <PresentationFormat>Widescreen</PresentationFormat>
  <Paragraphs>11</Paragraphs>
  <Slides>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Cambria</vt:lpstr>
      <vt:lpstr>等线</vt:lpstr>
      <vt:lpstr>思源黑体 CN</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cp:lastModifiedBy>
  <cp:revision>34</cp:revision>
  <dcterms:created xsi:type="dcterms:W3CDTF">2024-11-19T12:52:40Z</dcterms:created>
  <dcterms:modified xsi:type="dcterms:W3CDTF">2025-03-04T02:54:49Z</dcterms:modified>
</cp:coreProperties>
</file>