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49" r:id="rId2"/>
    <p:sldId id="306" r:id="rId3"/>
    <p:sldId id="309" r:id="rId4"/>
    <p:sldId id="310" r:id="rId5"/>
    <p:sldId id="311" r:id="rId6"/>
    <p:sldId id="312" r:id="rId7"/>
    <p:sldId id="313" r:id="rId8"/>
    <p:sldId id="338" r:id="rId9"/>
    <p:sldId id="452" r:id="rId10"/>
    <p:sldId id="337" r:id="rId11"/>
    <p:sldId id="336" r:id="rId12"/>
    <p:sldId id="453" r:id="rId13"/>
    <p:sldId id="454" r:id="rId14"/>
    <p:sldId id="341" r:id="rId15"/>
    <p:sldId id="455" r:id="rId16"/>
    <p:sldId id="456" r:id="rId17"/>
    <p:sldId id="457"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3" autoAdjust="0"/>
  </p:normalViewPr>
  <p:slideViewPr>
    <p:cSldViewPr snapToGrid="0">
      <p:cViewPr>
        <p:scale>
          <a:sx n="25" d="100"/>
          <a:sy n="25" d="100"/>
        </p:scale>
        <p:origin x="1554"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6009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355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408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90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152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8147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1203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9.gi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9C1E501-9901-8451-283D-AD97070449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
        <p:nvSpPr>
          <p:cNvPr id="4" name="Oval 3"/>
          <p:cNvSpPr/>
          <p:nvPr/>
        </p:nvSpPr>
        <p:spPr>
          <a:xfrm>
            <a:off x="-1709457" y="-18679"/>
            <a:ext cx="1691689" cy="169168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pic>
        <p:nvPicPr>
          <p:cNvPr id="3" name="Picture 2">
            <a:extLst>
              <a:ext uri="{FF2B5EF4-FFF2-40B4-BE49-F238E27FC236}">
                <a16:creationId xmlns:a16="http://schemas.microsoft.com/office/drawing/2014/main" id="{5D6524B1-28FE-A585-33DF-B7CCC95B6277}"/>
              </a:ext>
            </a:extLst>
          </p:cNvPr>
          <p:cNvPicPr>
            <a:picLocks noChangeAspect="1"/>
          </p:cNvPicPr>
          <p:nvPr/>
        </p:nvPicPr>
        <p:blipFill>
          <a:blip r:embed="rId5"/>
          <a:stretch>
            <a:fillRect/>
          </a:stretch>
        </p:blipFill>
        <p:spPr>
          <a:xfrm>
            <a:off x="256163" y="1053932"/>
            <a:ext cx="12192000" cy="5531742"/>
          </a:xfrm>
          <a:prstGeom prst="rect">
            <a:avLst/>
          </a:prstGeom>
        </p:spPr>
      </p:pic>
    </p:spTree>
    <p:extLst>
      <p:ext uri="{BB962C8B-B14F-4D97-AF65-F5344CB8AC3E}">
        <p14:creationId xmlns:p14="http://schemas.microsoft.com/office/powerpoint/2010/main" val="199710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4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66"/>
                </a:solidFill>
                <a:effectLst/>
                <a:uLnTx/>
                <a:uFillTx/>
                <a:latin typeface="Calibri"/>
                <a:ea typeface="+mn-ea"/>
                <a:cs typeface="+mn-cs"/>
              </a:rPr>
              <a:t>Kể</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lại</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một</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sự</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kiện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diễn</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ra</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trong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Cách</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mạng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tháng</a:t>
            </a:r>
            <a:r>
              <a:rPr kumimoji="0" lang="en-US" sz="4000" b="1" i="0" u="none" strike="noStrike" kern="1200" cap="none" spc="0" normalizeH="0" baseline="0" noProof="0" dirty="0">
                <a:ln>
                  <a:noFill/>
                </a:ln>
                <a:solidFill>
                  <a:srgbClr val="000066"/>
                </a:solidFill>
                <a:effectLst/>
                <a:uLnTx/>
                <a:uFillTx/>
                <a:latin typeface="Calibri"/>
                <a:ea typeface="+mn-ea"/>
                <a:cs typeface="+mn-cs"/>
              </a:rPr>
              <a:t>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Tám</a:t>
            </a:r>
            <a:r>
              <a:rPr kumimoji="0" lang="en-US" sz="4000" b="1" i="0" u="none" strike="noStrike" kern="1200" cap="none" spc="0" normalizeH="0" baseline="0" noProof="0" dirty="0">
                <a:ln>
                  <a:noFill/>
                </a:ln>
                <a:solidFill>
                  <a:srgbClr val="000066"/>
                </a:solidFill>
                <a:effectLst/>
                <a:uLnTx/>
                <a:uFillTx/>
                <a:latin typeface="Calibri"/>
                <a:ea typeface="+mn-ea"/>
                <a:cs typeface="+mn-cs"/>
              </a:rPr>
              <a:t> ở </a:t>
            </a:r>
            <a:r>
              <a:rPr kumimoji="0" lang="en-US" sz="4000" b="1" i="0" u="none" strike="noStrike" kern="1200" cap="none" spc="0" normalizeH="0" baseline="0" noProof="0" dirty="0" err="1">
                <a:ln>
                  <a:noFill/>
                </a:ln>
                <a:solidFill>
                  <a:srgbClr val="000066"/>
                </a:solidFill>
                <a:effectLst/>
                <a:uLnTx/>
                <a:uFillTx/>
                <a:latin typeface="Calibri"/>
                <a:ea typeface="+mn-ea"/>
                <a:cs typeface="+mn-cs"/>
              </a:rPr>
              <a:t>Sài</a:t>
            </a:r>
            <a:r>
              <a:rPr kumimoji="0" lang="en-US" sz="4000" b="1" i="0" u="none" strike="noStrike" kern="1200" cap="none" spc="0" normalizeH="0" noProof="0" dirty="0">
                <a:ln>
                  <a:noFill/>
                </a:ln>
                <a:solidFill>
                  <a:srgbClr val="000066"/>
                </a:solidFill>
                <a:effectLst/>
                <a:uLnTx/>
                <a:uFillTx/>
                <a:latin typeface="Calibri"/>
                <a:ea typeface="+mn-ea"/>
                <a:cs typeface="+mn-cs"/>
              </a:rPr>
              <a:t> </a:t>
            </a:r>
            <a:r>
              <a:rPr kumimoji="0" lang="en-US" sz="4000" b="1" i="0" u="none" strike="noStrike" kern="1200" cap="none" spc="0" normalizeH="0" noProof="0" dirty="0" err="1">
                <a:ln>
                  <a:noFill/>
                </a:ln>
                <a:solidFill>
                  <a:srgbClr val="000066"/>
                </a:solidFill>
                <a:effectLst/>
                <a:uLnTx/>
                <a:uFillTx/>
                <a:latin typeface="Calibri"/>
                <a:ea typeface="+mn-ea"/>
                <a:cs typeface="+mn-cs"/>
              </a:rPr>
              <a:t>Gòn</a:t>
            </a:r>
            <a:r>
              <a:rPr kumimoji="0" lang="en-US" sz="4000" b="1" i="0" u="none" strike="noStrike" kern="1200" cap="none" spc="0" normalizeH="0" baseline="0" noProof="0" dirty="0">
                <a:ln>
                  <a:noFill/>
                </a:ln>
                <a:solidFill>
                  <a:srgbClr val="000066"/>
                </a:solidFill>
                <a:effectLst/>
                <a:uLnTx/>
                <a:uFillTx/>
                <a:latin typeface="Calibri"/>
                <a:ea typeface="+mn-ea"/>
                <a:cs typeface="+mn-cs"/>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136787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id="{36DF08A3-1363-525A-1543-FC8807533E0D}"/>
              </a:ext>
            </a:extLst>
          </p:cNvPr>
          <p:cNvGrpSpPr/>
          <p:nvPr/>
        </p:nvGrpSpPr>
        <p:grpSpPr>
          <a:xfrm>
            <a:off x="1229360" y="1625600"/>
            <a:ext cx="9784080" cy="3464561"/>
            <a:chOff x="4032738" y="1851109"/>
            <a:chExt cx="8018587" cy="4041543"/>
          </a:xfrm>
        </p:grpSpPr>
        <p:sp>
          <p:nvSpPr>
            <p:cNvPr id="5" name="Rectangle: Rounded Corners 4">
              <a:extLst>
                <a:ext uri="{FF2B5EF4-FFF2-40B4-BE49-F238E27FC236}">
                  <a16:creationId xmlns:a16="http://schemas.microsoft.com/office/drawing/2014/main"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Tại Sài Gòn sáng 25 – 8, hàng chục vạn nhân dân thành phố và các tỉnh lân cận kéo về trung tâm để tham dự mit tinh chào mừng thắng lợi của cuộc khởi nghĩa chính quyền cách mạng ra mắt nhân dâ</a:t>
              </a:r>
              <a:r>
                <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a:t>
              </a:r>
              <a:endParaRPr kumimoji="0" lang="vi-VN"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519420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Cambria" panose="02040503050406030204" pitchFamily="18" charset="0"/>
                <a:ea typeface="Cambria" panose="02040503050406030204" pitchFamily="18" charset="0"/>
              </a:rPr>
              <a:t>Thắng lợi ở Hà Nội, Huế, Sài Gòn đã có tác dụng gì đối với cuộc Tổng khởi nghĩa trong cả nước?</a:t>
            </a:r>
            <a:endParaRPr lang="en-US" sz="3600" dirty="0">
              <a:effectLst/>
              <a:latin typeface="Cambria" panose="02040503050406030204" pitchFamily="18" charset="0"/>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4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Tổng khởi nghĩa giành thắng lợi ở Hà Nội Huế Sài Gòn đã có tác dụng cổ vũ nhân dân các địa phương khác đứng lên giành chính quyền và chỉ trong vòng nửa tháng các địa phương trong cả nước đã giành được chính quyền về tay nhân dân.</a:t>
            </a:r>
            <a:endParaRPr kumimoji="0" lang="en-US" altLang="en-US" sz="4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1139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9" name="Picture 8">
            <a:extLst>
              <a:ext uri="{FF2B5EF4-FFF2-40B4-BE49-F238E27FC236}">
                <a16:creationId xmlns:a16="http://schemas.microsoft.com/office/drawing/2014/main" id="{317B8DC8-A5A2-C56A-44D2-511BF9DC79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33336842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333333"/>
                </a:solidFill>
                <a:latin typeface="Cambria" panose="02040503050406030204" pitchFamily="18" charset="0"/>
                <a:ea typeface="Cambria" panose="02040503050406030204" pitchFamily="18" charset="0"/>
              </a:rPr>
              <a:t>T</a:t>
            </a:r>
            <a:r>
              <a:rPr lang="vi-VN" sz="4000" b="1" dirty="0">
                <a:solidFill>
                  <a:srgbClr val="333333"/>
                </a:solidFill>
                <a:latin typeface="Cambria" panose="02040503050406030204" pitchFamily="18" charset="0"/>
                <a:ea typeface="Cambria" panose="02040503050406030204" pitchFamily="18" charset="0"/>
              </a:rPr>
              <a:t>hi vẽ tranh ngày tổng khởi nghĩa giành chính quyền Cách mạng Tháng Tám trong cả nước.</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a:hlinkClick r:id="" action="ppaction://noaction"/>
            <a:extLst>
              <a:ext uri="{FF2B5EF4-FFF2-40B4-BE49-F238E27FC236}">
                <a16:creationId xmlns:a16="http://schemas.microsoft.com/office/drawing/2014/main"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620550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613505" y="1953564"/>
            <a:ext cx="11115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28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Sưu tầm một số tư liệu (câu chuyện, văn bản, tranh ảnh..) kể lại được thắng lợi ở một số địa phương lớn Hà Nội, Huế, Sài Gòn….trong Cách mạng Tháng Tám năm 1945.</a:t>
            </a:r>
          </a:p>
          <a:p>
            <a:pPr lvl="0" algn="just"/>
            <a:r>
              <a:rPr lang="vi-VN" altLang="en-US" sz="28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Kể lại được một số câu chuyện về Hồ Chí Minh khi hoạt động ở Pác Pó, Tân Trào khi viết và đọc Tuyên ngôc Độc lập, chuyện về Kim Đồng, Võ Nguyên Giáp.</a:t>
            </a:r>
          </a:p>
        </p:txBody>
      </p:sp>
      <p:pic>
        <p:nvPicPr>
          <p:cNvPr id="2" name="Picture 1">
            <a:extLst>
              <a:ext uri="{FF2B5EF4-FFF2-40B4-BE49-F238E27FC236}">
                <a16:creationId xmlns:a16="http://schemas.microsoft.com/office/drawing/2014/main" id="{EE48B460-8328-0850-20ED-890B3653D2CF}"/>
              </a:ext>
            </a:extLst>
          </p:cNvPr>
          <p:cNvPicPr>
            <a:picLocks noChangeAspect="1"/>
          </p:cNvPicPr>
          <p:nvPr/>
        </p:nvPicPr>
        <p:blipFill>
          <a:blip r:embed="rId5"/>
          <a:stretch>
            <a:fillRect/>
          </a:stretch>
        </p:blipFill>
        <p:spPr>
          <a:xfrm>
            <a:off x="2654494" y="758887"/>
            <a:ext cx="7248772" cy="1499746"/>
          </a:xfrm>
          <a:prstGeom prst="rect">
            <a:avLst/>
          </a:prstGeom>
        </p:spPr>
      </p:pic>
    </p:spTree>
    <p:extLst>
      <p:ext uri="{BB962C8B-B14F-4D97-AF65-F5344CB8AC3E}">
        <p14:creationId xmlns:p14="http://schemas.microsoft.com/office/powerpoint/2010/main" val="1377554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0" y="1872"/>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pic>
        <p:nvPicPr>
          <p:cNvPr id="7" name="Picture 6">
            <a:extLst>
              <a:ext uri="{FF2B5EF4-FFF2-40B4-BE49-F238E27FC236}">
                <a16:creationId xmlns:a16="http://schemas.microsoft.com/office/drawing/2014/main" id="{352B75A0-386B-5BA5-B231-C0C89F5BE485}"/>
              </a:ext>
            </a:extLst>
          </p:cNvPr>
          <p:cNvPicPr>
            <a:picLocks noChangeAspect="1"/>
          </p:cNvPicPr>
          <p:nvPr/>
        </p:nvPicPr>
        <p:blipFill>
          <a:blip r:embed="rId8"/>
          <a:stretch>
            <a:fillRect/>
          </a:stretch>
        </p:blipFill>
        <p:spPr>
          <a:xfrm>
            <a:off x="807243" y="1806284"/>
            <a:ext cx="11004234" cy="3773751"/>
          </a:xfrm>
          <a:prstGeom prst="rect">
            <a:avLst/>
          </a:prstGeom>
        </p:spPr>
      </p:pic>
    </p:spTree>
    <p:extLst>
      <p:ext uri="{BB962C8B-B14F-4D97-AF65-F5344CB8AC3E}">
        <p14:creationId xmlns:p14="http://schemas.microsoft.com/office/powerpoint/2010/main" val="236536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214079" y="1395730"/>
            <a:ext cx="4622563" cy="4524315"/>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vi-VN" altLang="en-US" sz="4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Nhiệm vụ 1: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193256"/>
            <a:ext cx="12191365" cy="4471487"/>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4" name="图片 12">
            <a:extLst>
              <a:ext uri="{FF2B5EF4-FFF2-40B4-BE49-F238E27FC236}">
                <a16:creationId xmlns:a16="http://schemas.microsoft.com/office/drawing/2014/main" id="{54445DC5-3A5E-44F4-AF1E-BFFCA8635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690" y="359385"/>
            <a:ext cx="4158310" cy="1391778"/>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sp>
        <p:nvSpPr>
          <p:cNvPr id="8" name="Text Box 52">
            <a:extLst>
              <a:ext uri="{FF2B5EF4-FFF2-40B4-BE49-F238E27FC236}">
                <a16:creationId xmlns:a16="http://schemas.microsoft.com/office/drawing/2014/main" id="{85F59803-1BF4-4B90-9220-18437E6FB616}"/>
              </a:ext>
            </a:extLst>
          </p:cNvPr>
          <p:cNvSpPr txBox="1">
            <a:spLocks noChangeArrowheads="1"/>
          </p:cNvSpPr>
          <p:nvPr/>
        </p:nvSpPr>
        <p:spPr bwMode="auto">
          <a:xfrm>
            <a:off x="1261033" y="2304254"/>
            <a:ext cx="1015364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4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Đọc thông tin, em hãy cho biết vì sao Đảng và Bác Hồ quyết định phát động toàn dân tổng khởi  nghĩa giành chính quyền vào tháng 8 – 1945?</a:t>
            </a:r>
            <a:endParaRPr kumimoji="0" lang="en-US" alt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4F2D948C-BBF7-4ABB-8267-89921243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56" y="-193706"/>
            <a:ext cx="2319908" cy="2497960"/>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10" name="图片 5">
            <a:extLst>
              <a:ext uri="{FF2B5EF4-FFF2-40B4-BE49-F238E27FC236}">
                <a16:creationId xmlns:a16="http://schemas.microsoft.com/office/drawing/2014/main" id="{5D8111F3-772A-375D-AD89-AE6A06B89D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56" y="5276356"/>
            <a:ext cx="1736164" cy="1670100"/>
          </a:xfrm>
          <a:prstGeom prst="rect">
            <a:avLst/>
          </a:prstGeom>
        </p:spPr>
      </p:pic>
    </p:spTree>
    <p:extLst>
      <p:ext uri="{BB962C8B-B14F-4D97-AF65-F5344CB8AC3E}">
        <p14:creationId xmlns:p14="http://schemas.microsoft.com/office/powerpoint/2010/main" val="2463199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3"/>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750"/>
                                        <p:tgtEl>
                                          <p:spTgt spid="8"/>
                                        </p:tgtEl>
                                      </p:cBhvr>
                                    </p:animEffect>
                                  </p:childTnLst>
                                </p:cTn>
                              </p:par>
                              <p:par>
                                <p:cTn id="49" presetID="2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28693" y="323961"/>
            <a:ext cx="9733947" cy="18197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3600" b="1" dirty="0" err="1">
                <a:solidFill>
                  <a:srgbClr val="000066"/>
                </a:solidFill>
              </a:rPr>
              <a:t>Đọc</a:t>
            </a:r>
            <a:r>
              <a:rPr lang="en-US" sz="3600" b="1" dirty="0">
                <a:solidFill>
                  <a:srgbClr val="000066"/>
                </a:solidFill>
              </a:rPr>
              <a:t> </a:t>
            </a:r>
            <a:r>
              <a:rPr lang="en-US" sz="3600" b="1" dirty="0" err="1">
                <a:solidFill>
                  <a:srgbClr val="000066"/>
                </a:solidFill>
              </a:rPr>
              <a:t>thông</a:t>
            </a:r>
            <a:r>
              <a:rPr lang="en-US" sz="3600" b="1" dirty="0">
                <a:solidFill>
                  <a:srgbClr val="000066"/>
                </a:solidFill>
              </a:rPr>
              <a:t> tin </a:t>
            </a:r>
            <a:r>
              <a:rPr lang="en-US" sz="3600" b="1" dirty="0" err="1">
                <a:solidFill>
                  <a:srgbClr val="000066"/>
                </a:solidFill>
              </a:rPr>
              <a:t>trong</a:t>
            </a:r>
            <a:r>
              <a:rPr lang="en-US" sz="3600" b="1" dirty="0">
                <a:solidFill>
                  <a:srgbClr val="000066"/>
                </a:solidFill>
              </a:rPr>
              <a:t> </a:t>
            </a:r>
            <a:r>
              <a:rPr lang="en-US" sz="3600" b="1" dirty="0" err="1">
                <a:solidFill>
                  <a:srgbClr val="000066"/>
                </a:solidFill>
              </a:rPr>
              <a:t>bài</a:t>
            </a:r>
            <a:r>
              <a:rPr lang="en-US" sz="3600" b="1" dirty="0">
                <a:solidFill>
                  <a:srgbClr val="000066"/>
                </a:solidFill>
              </a:rPr>
              <a:t> </a:t>
            </a:r>
            <a:r>
              <a:rPr lang="en-US" sz="3600" b="1" dirty="0" err="1">
                <a:solidFill>
                  <a:srgbClr val="000066"/>
                </a:solidFill>
              </a:rPr>
              <a:t>và</a:t>
            </a:r>
            <a:r>
              <a:rPr lang="en-US" sz="3600" b="1" dirty="0">
                <a:solidFill>
                  <a:srgbClr val="000066"/>
                </a:solidFill>
              </a:rPr>
              <a:t> </a:t>
            </a:r>
            <a:r>
              <a:rPr lang="en-US" sz="3600" b="1" dirty="0" err="1">
                <a:solidFill>
                  <a:srgbClr val="000066"/>
                </a:solidFill>
              </a:rPr>
              <a:t>trả</a:t>
            </a:r>
            <a:r>
              <a:rPr lang="en-US" sz="3600" b="1" dirty="0">
                <a:solidFill>
                  <a:srgbClr val="000066"/>
                </a:solidFill>
              </a:rPr>
              <a:t> </a:t>
            </a:r>
            <a:r>
              <a:rPr lang="en-US" sz="3600" b="1" dirty="0" err="1">
                <a:solidFill>
                  <a:srgbClr val="000066"/>
                </a:solidFill>
              </a:rPr>
              <a:t>lời</a:t>
            </a:r>
            <a:r>
              <a:rPr lang="en-US" sz="3600" b="1" dirty="0">
                <a:solidFill>
                  <a:srgbClr val="000066"/>
                </a:solidFill>
              </a:rPr>
              <a:t> </a:t>
            </a:r>
            <a:r>
              <a:rPr lang="en-US" sz="3600" b="1" dirty="0" err="1">
                <a:solidFill>
                  <a:srgbClr val="000066"/>
                </a:solidFill>
              </a:rPr>
              <a:t>câu</a:t>
            </a:r>
            <a:r>
              <a:rPr lang="en-US" sz="3600" b="1" dirty="0">
                <a:solidFill>
                  <a:srgbClr val="000066"/>
                </a:solidFill>
              </a:rPr>
              <a:t> </a:t>
            </a:r>
            <a:r>
              <a:rPr lang="en-US" sz="3600" b="1" dirty="0" err="1">
                <a:solidFill>
                  <a:srgbClr val="000066"/>
                </a:solidFill>
              </a:rPr>
              <a:t>hỏi</a:t>
            </a:r>
            <a:r>
              <a:rPr lang="en-US" sz="3600" b="1" dirty="0">
                <a:solidFill>
                  <a:srgbClr val="000066"/>
                </a:solidFill>
              </a:rPr>
              <a:t>:</a:t>
            </a:r>
          </a:p>
          <a:p>
            <a:pPr marL="457200" lvl="0" indent="-457200" algn="just" defTabSz="914446">
              <a:buFont typeface="Arial" panose="020B0604020202020204" pitchFamily="34" charset="0"/>
              <a:buChar char="•"/>
              <a:defRPr/>
            </a:pPr>
            <a:r>
              <a:rPr lang="en-US" sz="3600" dirty="0" err="1">
                <a:solidFill>
                  <a:srgbClr val="000066"/>
                </a:solidFill>
              </a:rPr>
              <a:t>Kể</a:t>
            </a:r>
            <a:r>
              <a:rPr lang="en-US" sz="3600" dirty="0">
                <a:solidFill>
                  <a:srgbClr val="000066"/>
                </a:solidFill>
              </a:rPr>
              <a:t> </a:t>
            </a:r>
            <a:r>
              <a:rPr lang="en-US" sz="3600" dirty="0" err="1">
                <a:solidFill>
                  <a:srgbClr val="000066"/>
                </a:solidFill>
              </a:rPr>
              <a:t>tên</a:t>
            </a:r>
            <a:r>
              <a:rPr lang="en-US" sz="3600" dirty="0">
                <a:solidFill>
                  <a:srgbClr val="000066"/>
                </a:solidFill>
              </a:rPr>
              <a:t> </a:t>
            </a:r>
            <a:r>
              <a:rPr lang="en-US" sz="3600" dirty="0" err="1">
                <a:solidFill>
                  <a:srgbClr val="000066"/>
                </a:solidFill>
              </a:rPr>
              <a:t>một</a:t>
            </a:r>
            <a:r>
              <a:rPr lang="en-US" sz="3600" dirty="0">
                <a:solidFill>
                  <a:srgbClr val="000066"/>
                </a:solidFill>
              </a:rPr>
              <a:t> </a:t>
            </a:r>
            <a:r>
              <a:rPr lang="en-US" sz="3600" dirty="0" err="1">
                <a:solidFill>
                  <a:srgbClr val="000066"/>
                </a:solidFill>
              </a:rPr>
              <a:t>số</a:t>
            </a:r>
            <a:r>
              <a:rPr lang="en-US" sz="3600" dirty="0">
                <a:solidFill>
                  <a:srgbClr val="000066"/>
                </a:solidFill>
              </a:rPr>
              <a:t> </a:t>
            </a:r>
            <a:r>
              <a:rPr lang="en-US" sz="3600" dirty="0" err="1">
                <a:solidFill>
                  <a:srgbClr val="000066"/>
                </a:solidFill>
              </a:rPr>
              <a:t>thắng</a:t>
            </a:r>
            <a:r>
              <a:rPr lang="en-US" sz="3600" dirty="0">
                <a:solidFill>
                  <a:srgbClr val="000066"/>
                </a:solidFill>
              </a:rPr>
              <a:t> </a:t>
            </a:r>
            <a:r>
              <a:rPr lang="en-US" sz="3600" dirty="0" err="1">
                <a:solidFill>
                  <a:srgbClr val="000066"/>
                </a:solidFill>
              </a:rPr>
              <a:t>lợi</a:t>
            </a:r>
            <a:r>
              <a:rPr lang="en-US" sz="3600" dirty="0">
                <a:solidFill>
                  <a:srgbClr val="000066"/>
                </a:solidFill>
              </a:rPr>
              <a:t> </a:t>
            </a:r>
            <a:r>
              <a:rPr lang="en-US" sz="3600" dirty="0" err="1">
                <a:solidFill>
                  <a:srgbClr val="000066"/>
                </a:solidFill>
              </a:rPr>
              <a:t>tiêu</a:t>
            </a:r>
            <a:r>
              <a:rPr lang="en-US" sz="3600" dirty="0">
                <a:solidFill>
                  <a:srgbClr val="000066"/>
                </a:solidFill>
              </a:rPr>
              <a:t> </a:t>
            </a:r>
            <a:r>
              <a:rPr lang="en-US" sz="3600" dirty="0" err="1">
                <a:solidFill>
                  <a:srgbClr val="000066"/>
                </a:solidFill>
              </a:rPr>
              <a:t>biểu</a:t>
            </a:r>
            <a:r>
              <a:rPr lang="en-US" sz="3600" dirty="0">
                <a:solidFill>
                  <a:srgbClr val="000066"/>
                </a:solidFill>
              </a:rPr>
              <a:t> </a:t>
            </a:r>
            <a:r>
              <a:rPr lang="en-US" sz="3600" dirty="0" err="1">
                <a:solidFill>
                  <a:srgbClr val="000066"/>
                </a:solidFill>
              </a:rPr>
              <a:t>trong</a:t>
            </a:r>
            <a:r>
              <a:rPr lang="en-US" sz="3600" dirty="0">
                <a:solidFill>
                  <a:srgbClr val="000066"/>
                </a:solidFill>
              </a:rPr>
              <a:t> </a:t>
            </a:r>
            <a:r>
              <a:rPr lang="en-US" sz="3600" dirty="0" err="1">
                <a:solidFill>
                  <a:srgbClr val="000066"/>
                </a:solidFill>
              </a:rPr>
              <a:t>Cách</a:t>
            </a:r>
            <a:r>
              <a:rPr lang="en-US" sz="3600" dirty="0">
                <a:solidFill>
                  <a:srgbClr val="000066"/>
                </a:solidFill>
              </a:rPr>
              <a:t> </a:t>
            </a:r>
            <a:r>
              <a:rPr lang="en-US" sz="3600" dirty="0" err="1">
                <a:solidFill>
                  <a:srgbClr val="000066"/>
                </a:solidFill>
              </a:rPr>
              <a:t>mạng</a:t>
            </a:r>
            <a:r>
              <a:rPr lang="en-US" sz="3600" dirty="0">
                <a:solidFill>
                  <a:srgbClr val="000066"/>
                </a:solidFill>
              </a:rPr>
              <a:t> </a:t>
            </a:r>
            <a:r>
              <a:rPr lang="en-US" sz="3600" dirty="0" err="1">
                <a:solidFill>
                  <a:srgbClr val="000066"/>
                </a:solidFill>
              </a:rPr>
              <a:t>tháng</a:t>
            </a:r>
            <a:r>
              <a:rPr lang="en-US" sz="3600" dirty="0">
                <a:solidFill>
                  <a:srgbClr val="000066"/>
                </a:solidFill>
              </a:rPr>
              <a:t> </a:t>
            </a:r>
            <a:r>
              <a:rPr lang="en-US" sz="3600" dirty="0" err="1">
                <a:solidFill>
                  <a:srgbClr val="000066"/>
                </a:solidFill>
              </a:rPr>
              <a:t>Tám</a:t>
            </a:r>
            <a:r>
              <a:rPr lang="en-US" sz="3600" dirty="0">
                <a:solidFill>
                  <a:srgbClr val="000066"/>
                </a:solidFill>
              </a:rPr>
              <a:t> </a:t>
            </a:r>
            <a:r>
              <a:rPr lang="en-US" sz="3600" dirty="0" err="1">
                <a:solidFill>
                  <a:srgbClr val="000066"/>
                </a:solidFill>
              </a:rPr>
              <a:t>năm</a:t>
            </a:r>
            <a:r>
              <a:rPr lang="en-US" sz="3600" dirty="0">
                <a:solidFill>
                  <a:srgbClr val="000066"/>
                </a:solidFill>
              </a:rPr>
              <a:t> 1945. </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908722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Cambria" panose="02040503050406030204" pitchFamily="18" charset="0"/>
                <a:ea typeface="Cambria" panose="02040503050406030204" pitchFamily="18" charset="0"/>
              </a:rPr>
              <a:t>Một</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số</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thắng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lợi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tiêu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biểu</a:t>
            </a:r>
            <a:r>
              <a:rPr lang="en-US" sz="4000" b="1" dirty="0">
                <a:solidFill>
                  <a:srgbClr val="FF0000"/>
                </a:solidFill>
                <a:effectLst/>
                <a:latin typeface="Cambria" panose="02040503050406030204" pitchFamily="18" charset="0"/>
                <a:ea typeface="Cambria" panose="02040503050406030204" pitchFamily="18" charset="0"/>
              </a:rPr>
              <a:t> </a:t>
            </a:r>
            <a:endParaRPr lang="en-US" sz="3600" dirty="0">
              <a:solidFill>
                <a:srgbClr val="FF0000"/>
              </a:solidFill>
              <a:effectLst/>
              <a:latin typeface="Cambria" panose="02040503050406030204" pitchFamily="18" charset="0"/>
              <a:ea typeface="Cambria" panose="02040503050406030204" pitchFamily="18" charset="0"/>
            </a:endParaRPr>
          </a:p>
        </p:txBody>
      </p:sp>
      <p:sp>
        <p:nvSpPr>
          <p:cNvPr id="13" name="Rectangle: Diagonal Corners Rounded 12">
            <a:extLst>
              <a:ext uri="{FF2B5EF4-FFF2-40B4-BE49-F238E27FC236}">
                <a16:creationId xmlns:a16="http://schemas.microsoft.com/office/drawing/2014/main"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Chính quyền cách mạng ra mắt nhân dân.</a:t>
            </a:r>
            <a:endParaRPr lang="en-US" sz="36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Tỏa đi chiếm các công sở.</a:t>
            </a:r>
            <a:endParaRPr lang="en-US" sz="4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C62EC518-A753-22E2-2A65-3D1490CF2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827" y="83951"/>
            <a:ext cx="1486431" cy="1486431"/>
          </a:xfrm>
          <a:prstGeom prst="rect">
            <a:avLst/>
          </a:prstGeom>
        </p:spPr>
      </p:pic>
      <p:sp>
        <p:nvSpPr>
          <p:cNvPr id="17" name="Oval 16"/>
          <p:cNvSpPr/>
          <p:nvPr/>
        </p:nvSpPr>
        <p:spPr>
          <a:xfrm>
            <a:off x="-1709457" y="371"/>
            <a:ext cx="1691689" cy="169168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rPr>
              <a:t>Kể</a:t>
            </a:r>
            <a:r>
              <a:rPr lang="en-US" sz="4000" b="1" dirty="0">
                <a:solidFill>
                  <a:srgbClr val="000066"/>
                </a:solidFill>
              </a:rPr>
              <a:t> </a:t>
            </a:r>
            <a:r>
              <a:rPr lang="en-US" sz="4000" b="1" dirty="0" err="1">
                <a:solidFill>
                  <a:srgbClr val="000066"/>
                </a:solidFill>
              </a:rPr>
              <a:t>lại</a:t>
            </a:r>
            <a:r>
              <a:rPr lang="en-US" sz="4000" b="1" dirty="0">
                <a:solidFill>
                  <a:srgbClr val="000066"/>
                </a:solidFill>
              </a:rPr>
              <a:t> </a:t>
            </a:r>
            <a:r>
              <a:rPr lang="en-US" sz="4000" b="1" dirty="0" err="1">
                <a:solidFill>
                  <a:srgbClr val="000066"/>
                </a:solidFill>
              </a:rPr>
              <a:t>một</a:t>
            </a:r>
            <a:r>
              <a:rPr lang="en-US" sz="4000" b="1" dirty="0">
                <a:solidFill>
                  <a:srgbClr val="000066"/>
                </a:solidFill>
              </a:rPr>
              <a:t> </a:t>
            </a:r>
            <a:r>
              <a:rPr lang="en-US" sz="4000" b="1" dirty="0" err="1">
                <a:solidFill>
                  <a:srgbClr val="000066"/>
                </a:solidFill>
              </a:rPr>
              <a:t>sự</a:t>
            </a:r>
            <a:r>
              <a:rPr lang="en-US" sz="4000" b="1" dirty="0">
                <a:solidFill>
                  <a:srgbClr val="000066"/>
                </a:solidFill>
              </a:rPr>
              <a:t> </a:t>
            </a:r>
            <a:r>
              <a:rPr lang="en-US" sz="4000" b="1" dirty="0" err="1">
                <a:solidFill>
                  <a:srgbClr val="000066"/>
                </a:solidFill>
              </a:rPr>
              <a:t>kiện</a:t>
            </a:r>
            <a:r>
              <a:rPr lang="en-US" sz="4000" b="1" dirty="0">
                <a:solidFill>
                  <a:srgbClr val="000066"/>
                </a:solidFill>
              </a:rPr>
              <a:t> </a:t>
            </a:r>
            <a:r>
              <a:rPr lang="en-US" sz="4000" b="1" dirty="0" err="1">
                <a:solidFill>
                  <a:srgbClr val="000066"/>
                </a:solidFill>
              </a:rPr>
              <a:t>diễn</a:t>
            </a:r>
            <a:r>
              <a:rPr lang="en-US" sz="4000" b="1" dirty="0">
                <a:solidFill>
                  <a:srgbClr val="000066"/>
                </a:solidFill>
              </a:rPr>
              <a:t> </a:t>
            </a:r>
            <a:r>
              <a:rPr lang="en-US" sz="4000" b="1" dirty="0" err="1">
                <a:solidFill>
                  <a:srgbClr val="000066"/>
                </a:solidFill>
              </a:rPr>
              <a:t>ra</a:t>
            </a:r>
            <a:r>
              <a:rPr lang="en-US" sz="4000" b="1" dirty="0">
                <a:solidFill>
                  <a:srgbClr val="000066"/>
                </a:solidFill>
              </a:rPr>
              <a:t> </a:t>
            </a:r>
            <a:r>
              <a:rPr lang="en-US" sz="4000" b="1" dirty="0" err="1">
                <a:solidFill>
                  <a:srgbClr val="000066"/>
                </a:solidFill>
              </a:rPr>
              <a:t>trong</a:t>
            </a:r>
            <a:r>
              <a:rPr lang="en-US" sz="4000" b="1" dirty="0">
                <a:solidFill>
                  <a:srgbClr val="000066"/>
                </a:solidFill>
              </a:rPr>
              <a:t> </a:t>
            </a:r>
            <a:r>
              <a:rPr lang="en-US" sz="4000" b="1" dirty="0" err="1">
                <a:solidFill>
                  <a:srgbClr val="000066"/>
                </a:solidFill>
              </a:rPr>
              <a:t>Cách</a:t>
            </a:r>
            <a:r>
              <a:rPr lang="en-US" sz="4000" b="1" dirty="0">
                <a:solidFill>
                  <a:srgbClr val="000066"/>
                </a:solidFill>
              </a:rPr>
              <a:t> </a:t>
            </a:r>
            <a:r>
              <a:rPr lang="en-US" sz="4000" b="1" dirty="0" err="1">
                <a:solidFill>
                  <a:srgbClr val="000066"/>
                </a:solidFill>
              </a:rPr>
              <a:t>mạng</a:t>
            </a:r>
            <a:r>
              <a:rPr lang="en-US" sz="4000" b="1" dirty="0">
                <a:solidFill>
                  <a:srgbClr val="000066"/>
                </a:solidFill>
              </a:rPr>
              <a:t> </a:t>
            </a:r>
            <a:r>
              <a:rPr lang="en-US" sz="4000" b="1" dirty="0" err="1">
                <a:solidFill>
                  <a:srgbClr val="000066"/>
                </a:solidFill>
              </a:rPr>
              <a:t>tháng</a:t>
            </a:r>
            <a:r>
              <a:rPr lang="en-US" sz="4000" b="1" dirty="0">
                <a:solidFill>
                  <a:srgbClr val="000066"/>
                </a:solidFill>
              </a:rPr>
              <a:t> </a:t>
            </a:r>
            <a:r>
              <a:rPr lang="en-US" sz="4000" b="1" dirty="0" err="1">
                <a:solidFill>
                  <a:srgbClr val="000066"/>
                </a:solidFill>
              </a:rPr>
              <a:t>Tám</a:t>
            </a:r>
            <a:r>
              <a:rPr lang="en-US" sz="4000" b="1" dirty="0">
                <a:solidFill>
                  <a:srgbClr val="000066"/>
                </a:solidFill>
              </a:rPr>
              <a:t> ở Hà </a:t>
            </a:r>
            <a:r>
              <a:rPr lang="en-US" sz="4000" b="1" dirty="0" err="1">
                <a:solidFill>
                  <a:srgbClr val="000066"/>
                </a:solidFill>
              </a:rPr>
              <a:t>Nội</a:t>
            </a:r>
            <a:r>
              <a:rPr lang="en-US" sz="4000" b="1" dirty="0">
                <a:solidFill>
                  <a:srgbClr val="000066"/>
                </a:solidFill>
              </a:rPr>
              <a:t>.</a:t>
            </a:r>
            <a:endParaRPr kumimoji="0" lang="en-US" sz="54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535</Words>
  <Application>Microsoft Office PowerPoint</Application>
  <PresentationFormat>Widescreen</PresentationFormat>
  <Paragraphs>36</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Arial</vt:lpstr>
      <vt:lpstr>Calibri</vt:lpstr>
      <vt:lpstr>Cambria</vt:lpstr>
      <vt:lpstr>Times New Roman</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WINDOWS</cp:lastModifiedBy>
  <cp:revision>20</cp:revision>
  <dcterms:created xsi:type="dcterms:W3CDTF">2020-07-21T07:25:20Z</dcterms:created>
  <dcterms:modified xsi:type="dcterms:W3CDTF">2025-02-05T04:59:35Z</dcterms:modified>
  <cp:category>9Slide.vn</cp:category>
</cp:coreProperties>
</file>