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41" r:id="rId3"/>
    <p:sldId id="383" r:id="rId4"/>
    <p:sldId id="385" r:id="rId5"/>
    <p:sldId id="386" r:id="rId6"/>
    <p:sldId id="387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5FD35-9965-70DF-1468-7037B2DC7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AD1A1-9BB4-27EA-FA0E-A5828D92C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1D0B1-A9C4-CAB1-3561-887B7F2A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8F131-0965-D634-BA17-7241F411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7CB26-9F49-8116-03E9-64F2D156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404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01E0-29FE-A882-4E04-FE2B1A1BD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70721-2529-51F5-6961-2ADC4DE38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09569-7766-F2EC-DDB7-62C67BBA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BD07A-6A95-9594-158D-B307CC6D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55892-1347-408B-7F22-004B3720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135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84039B-D4AF-830A-9A47-0445E53A7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1A007-A0C8-D7EE-C2DF-E0BB417EB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C51AE-676A-6DD5-BDC0-0DC6C126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7AA53-9DA7-3E1C-2D19-B8B8C249E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06C4C-38C3-7D01-0792-587BEBFB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08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8A320-4057-886A-63EB-B2F00895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D96E5-9AA6-A79C-13FE-4562DB520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1DD18-A8F2-F00A-7C27-622D608D8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5EFC7-1A3A-6FC0-C93C-010F08826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C0D0A-5E3B-826F-4EAC-E6429D07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520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B3539-7173-6976-004D-88A90965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90581-8454-3C1F-9BEC-191D679E4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2E3E8-4890-292B-A024-899AF596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13FAC-FCD5-AC36-222A-2A6D0ECC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3CE00-86D5-E268-92C7-2355078D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373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A4D83-1BA6-D3D3-CC29-7D921B6C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6E77E-8FCF-C1F2-33C5-4C806C758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A948C-C92B-9CFE-FBB7-ED95542A4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C8B37-49CF-2115-8144-114429E0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8DFDD-2FF1-30DD-86F8-16099B7C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00FFB-7CAB-758C-D523-FB903CE0C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176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407E8-2813-B61D-594A-39551034E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76A13-0E65-2AE7-F013-1EC25422F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5D3C7-244B-CFA3-0150-AABE38552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CF3F51-4C0D-EE4D-DFEA-94E4EBC80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5C2F02-5F7C-959E-4B56-197E9A03B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19F9B-45C9-57C0-69CE-EAA0358E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B90CDE-FAAD-AD78-63CB-297C0669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D31C7-216F-EBA8-F184-8BE7461D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837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71F79-F324-4F4E-E719-16A24368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B2DBF5-7EE0-DE10-1F64-EB9CA5A40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F477FB-7917-7906-E6B4-2C81906A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94283-0DC8-61D6-E738-5942A12B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081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B82B79-C2C9-B8AF-028B-B795E56F5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BD6DFE-B895-945D-7108-2B67CA4A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F5437-0C16-3C34-7C09-CF0C22FA1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826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4C563-3690-2416-6755-9FDFD1898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C9162-4EE6-FC95-007B-D11C7A35C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940189-A2A2-5801-224C-31168F1E5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86D36-EF7A-07D5-4C10-0ED1C58E7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2AFD9-B78B-8CF6-94F9-60B3736F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3422D-C12F-459F-7112-9841BC42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3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FB036-7E18-B99D-A11A-06E30A634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2C4995-DCC2-1D76-9B3F-76AD0F6D6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C6CD2-10A4-1475-5821-BD94D5B70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225C00-77B4-AF2B-ED42-E9868BA3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8227C-755A-F7A1-8312-7326AC81F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6F08E-A07B-AD4C-B4A5-9AC611C8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897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4E658-A303-D768-6574-1F61EE166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B5777-1821-83ED-B6D1-D7F57062E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06148-18D1-AE0D-7EDC-636765980B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8011-5876-44B7-9A88-52186BFFBCB5}" type="datetimeFigureOut">
              <a:rPr lang="vi-VN" smtClean="0"/>
              <a:t>05/03/2026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7A591-41DA-734F-7B52-99872827B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E8139-D646-CC38-2E64-B57EF6290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FFB9-144B-4A37-BF8A-507C9CAFE2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19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: Góc Tròn 3">
            <a:extLst>
              <a:ext uri="{FF2B5EF4-FFF2-40B4-BE49-F238E27FC236}">
                <a16:creationId xmlns:a16="http://schemas.microsoft.com/office/drawing/2014/main" id="{95F8D86B-CB9F-563A-3378-7678F1ABC65E}"/>
              </a:ext>
            </a:extLst>
          </p:cNvPr>
          <p:cNvSpPr/>
          <p:nvPr/>
        </p:nvSpPr>
        <p:spPr>
          <a:xfrm>
            <a:off x="1179095" y="609522"/>
            <a:ext cx="9833811" cy="5229725"/>
          </a:xfrm>
          <a:prstGeom prst="round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1867" kern="0">
              <a:solidFill>
                <a:srgbClr val="FFFFFF"/>
              </a:solidFill>
              <a:latin typeface="Calibri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AF4303-A767-49C6-B5FD-A34FA04AA851}"/>
              </a:ext>
            </a:extLst>
          </p:cNvPr>
          <p:cNvSpPr txBox="1"/>
          <p:nvPr/>
        </p:nvSpPr>
        <p:spPr>
          <a:xfrm>
            <a:off x="4575514" y="1565092"/>
            <a:ext cx="2621871" cy="830997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 w="19050">
                  <a:solidFill>
                    <a:srgbClr val="C00000"/>
                  </a:solidFill>
                  <a:prstDash val="solid"/>
                </a:ln>
                <a:solidFill>
                  <a:srgbClr val="FF9999"/>
                </a:solidFill>
                <a:effectLst>
                  <a:glow rad="762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LNTH-LuoLuoNotangYuanTi 1" pitchFamily="2" charset="-128"/>
              </a:rPr>
              <a:t>Toán</a:t>
            </a:r>
            <a:endParaRPr kumimoji="0" lang="en-US" sz="6600" b="0" i="0" u="none" strike="noStrike" kern="1200" cap="none" spc="0" normalizeH="0" baseline="0" noProof="0" dirty="0">
              <a:ln w="19050">
                <a:solidFill>
                  <a:srgbClr val="C00000"/>
                </a:solidFill>
                <a:prstDash val="solid"/>
              </a:ln>
              <a:solidFill>
                <a:srgbClr val="FF9999"/>
              </a:solidFill>
              <a:effectLst>
                <a:glow rad="76200">
                  <a:prstClr val="white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LNTH-LuoLuoNotangYuanTi 1" pitchFamily="2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7C15C6-FD37-4B45-A774-0224E050B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066" y="2657789"/>
            <a:ext cx="9589839" cy="15424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14AFF1E-E534-9DD6-B39A-DEE583C42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0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451A22F-70D4-47B5-BC7E-E4C6176311D9}"/>
              </a:ext>
            </a:extLst>
          </p:cNvPr>
          <p:cNvSpPr txBox="1"/>
          <p:nvPr/>
        </p:nvSpPr>
        <p:spPr>
          <a:xfrm>
            <a:off x="426419" y="1468037"/>
            <a:ext cx="5598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 (2000 + 7015) : 3 </a:t>
            </a:r>
          </a:p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D0E9B14-6B9F-4DE1-8195-1231B8B6BB2F}"/>
              </a:ext>
            </a:extLst>
          </p:cNvPr>
          <p:cNvSpPr txBox="1"/>
          <p:nvPr/>
        </p:nvSpPr>
        <p:spPr>
          <a:xfrm>
            <a:off x="6542174" y="1503892"/>
            <a:ext cx="55958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(102 + 901) x 7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1BA2FB2-883F-4795-A48D-56BDA2C89CDF}"/>
              </a:ext>
            </a:extLst>
          </p:cNvPr>
          <p:cNvSpPr txBox="1"/>
          <p:nvPr/>
        </p:nvSpPr>
        <p:spPr>
          <a:xfrm>
            <a:off x="1360759" y="3811642"/>
            <a:ext cx="6052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2515 : (1 + 4)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DA47369-E398-474D-9765-ED0A6EC5C2E8}"/>
              </a:ext>
            </a:extLst>
          </p:cNvPr>
          <p:cNvSpPr txBox="1"/>
          <p:nvPr/>
        </p:nvSpPr>
        <p:spPr>
          <a:xfrm>
            <a:off x="6651169" y="3712833"/>
            <a:ext cx="556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d) 705 x (8 - 2)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B05616-2E18-09B0-418B-69FB008BE89C}"/>
              </a:ext>
            </a:extLst>
          </p:cNvPr>
          <p:cNvSpPr txBox="1"/>
          <p:nvPr/>
        </p:nvSpPr>
        <p:spPr>
          <a:xfrm>
            <a:off x="878699" y="1994075"/>
            <a:ext cx="6807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(2000 + 7015) : 3 = 9015 : 3 </a:t>
            </a:r>
          </a:p>
          <a:p>
            <a:r>
              <a:rPr lang="pt-BR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			      = </a:t>
            </a:r>
            <a:r>
              <a:rPr lang="pt-BR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3005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8A08F3-BBDA-CC01-0A1E-60DC0F88D1D8}"/>
              </a:ext>
            </a:extLst>
          </p:cNvPr>
          <p:cNvSpPr txBox="1"/>
          <p:nvPr/>
        </p:nvSpPr>
        <p:spPr>
          <a:xfrm>
            <a:off x="6519226" y="2172587"/>
            <a:ext cx="685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(102 + 901) x 7 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1003 x 7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7021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2174BD-8D82-2BBB-F980-521458E3C092}"/>
              </a:ext>
            </a:extLst>
          </p:cNvPr>
          <p:cNvSpPr txBox="1"/>
          <p:nvPr/>
        </p:nvSpPr>
        <p:spPr>
          <a:xfrm>
            <a:off x="1360759" y="4544866"/>
            <a:ext cx="73050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2515 : (1 + 4)= 2515 : 5 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		     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2543A5-29DF-45C6-05EA-31E9C64D0ED7}"/>
              </a:ext>
            </a:extLst>
          </p:cNvPr>
          <p:cNvSpPr txBox="1"/>
          <p:nvPr/>
        </p:nvSpPr>
        <p:spPr>
          <a:xfrm>
            <a:off x="6542174" y="4366354"/>
            <a:ext cx="73050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705 x (8 - 2)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705 x 6</a:t>
            </a:r>
          </a:p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pl-PL" sz="3200" b="1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pl-PL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4230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703AAC-8758-D88E-4D6E-B258560F6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  <p:sp>
        <p:nvSpPr>
          <p:cNvPr id="12" name="Hộp Văn bản 7">
            <a:extLst>
              <a:ext uri="{FF2B5EF4-FFF2-40B4-BE49-F238E27FC236}">
                <a16:creationId xmlns:a16="http://schemas.microsoft.com/office/drawing/2014/main" id="{70029B40-1FFD-4D4C-3B45-41EA34A894EE}"/>
              </a:ext>
            </a:extLst>
          </p:cNvPr>
          <p:cNvSpPr txBox="1"/>
          <p:nvPr/>
        </p:nvSpPr>
        <p:spPr>
          <a:xfrm>
            <a:off x="548482" y="384702"/>
            <a:ext cx="7582644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vi-VN" sz="4267" b="1" kern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1. </a:t>
            </a:r>
            <a:r>
              <a:rPr lang="vi-VN" sz="4267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Tính giá trị của bi</a:t>
            </a:r>
            <a:r>
              <a:rPr lang="en-US" sz="4267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ể</a:t>
            </a:r>
            <a:r>
              <a:rPr lang="vi-VN" sz="4267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u thức:</a:t>
            </a:r>
            <a:endParaRPr lang="en-US" sz="4267" b="1" kern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359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8" grpId="0" uiExpand="1" build="p"/>
      <p:bldP spid="79" grpId="0" build="p"/>
      <p:bldP spid="84" grpId="0" build="p"/>
      <p:bldP spid="6" grpId="0"/>
      <p:bldP spid="8" grpId="0"/>
      <p:bldP spid="11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FF7ECC3-487F-722E-7447-B69274C653EA}"/>
              </a:ext>
            </a:extLst>
          </p:cNvPr>
          <p:cNvSpPr txBox="1"/>
          <p:nvPr/>
        </p:nvSpPr>
        <p:spPr>
          <a:xfrm>
            <a:off x="829994" y="569445"/>
            <a:ext cx="104857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2.</a:t>
            </a: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  <a:sym typeface="Arial"/>
              </a:rPr>
              <a:t>Một tàu chở 7 863 thùng hàng. Người ta dỡ xuống một số thùng hàng thì số thùng hàng còn lại bằng số thùng hàng ban đầu giảm đi 3 lần. Hỏi trên tàu còn lại bao nhiêu thùng hàng?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49CB0D-C198-4732-A3AA-746D27A4CCEC}"/>
              </a:ext>
            </a:extLst>
          </p:cNvPr>
          <p:cNvSpPr txBox="1"/>
          <p:nvPr/>
        </p:nvSpPr>
        <p:spPr>
          <a:xfrm>
            <a:off x="3027680" y="2649442"/>
            <a:ext cx="7650480" cy="2955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sz="3200" b="1" u="sng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còn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7 863 : 3 = 2 621 (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2 621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thùng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3D0725-F455-3CD5-E7CC-8C1A6CA2D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02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71C0EA1-0E3D-415A-825D-539330A5B066}"/>
              </a:ext>
            </a:extLst>
          </p:cNvPr>
          <p:cNvSpPr/>
          <p:nvPr/>
        </p:nvSpPr>
        <p:spPr>
          <a:xfrm>
            <a:off x="1704975" y="649827"/>
            <a:ext cx="1190625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Số</a:t>
            </a:r>
            <a:r>
              <a:rPr lang="en-US" sz="4000" dirty="0"/>
              <a:t>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FD9F82-8602-41F0-9947-2AAC5E491C13}"/>
              </a:ext>
            </a:extLst>
          </p:cNvPr>
          <p:cNvGrpSpPr/>
          <p:nvPr/>
        </p:nvGrpSpPr>
        <p:grpSpPr>
          <a:xfrm>
            <a:off x="2800350" y="552450"/>
            <a:ext cx="8810625" cy="2246769"/>
            <a:chOff x="3028950" y="581025"/>
            <a:chExt cx="8810625" cy="224676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763717E-7324-41AD-800C-6E7FF1D74FC5}"/>
                </a:ext>
              </a:extLst>
            </p:cNvPr>
            <p:cNvSpPr txBox="1"/>
            <p:nvPr/>
          </p:nvSpPr>
          <p:spPr>
            <a:xfrm>
              <a:off x="3028950" y="581025"/>
              <a:ext cx="8810625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Một vị quan dùng những khối đá giống nhau dạng khối hộp chữ nhật để lát một con đường dài 4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555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m. Hình chữ nhật ở mặt trên mỗi khối đá đó có chiều dài 5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m.</a:t>
              </a:r>
            </a:p>
            <a:p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Vị quan ấy dùng 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    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  </a:t>
              </a:r>
              <a:r>
                <a:rPr lang="vi-VN" sz="2800" b="1" dirty="0">
                  <a:solidFill>
                    <a:srgbClr val="0B050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khối đá.</a:t>
              </a:r>
              <a:endParaRPr lang="en-US" sz="2800" b="1" dirty="0">
                <a:solidFill>
                  <a:srgbClr val="0B050F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D8F54AC-A509-44DC-BDA9-F42F8BCF1897}"/>
                </a:ext>
              </a:extLst>
            </p:cNvPr>
            <p:cNvSpPr/>
            <p:nvPr/>
          </p:nvSpPr>
          <p:spPr>
            <a:xfrm>
              <a:off x="5812220" y="2271550"/>
              <a:ext cx="816523" cy="5232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68858A8-BDB9-4B95-B57D-26B05519D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0350" y="3575394"/>
            <a:ext cx="5086350" cy="165859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6EA08D2-374F-4F9C-A9B3-507099246316}"/>
              </a:ext>
            </a:extLst>
          </p:cNvPr>
          <p:cNvSpPr txBox="1"/>
          <p:nvPr/>
        </p:nvSpPr>
        <p:spPr>
          <a:xfrm>
            <a:off x="1000125" y="3267075"/>
            <a:ext cx="5686425" cy="2597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i="0" u="sng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i="0" u="sng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u="sng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sz="2800" b="1" i="0" u="sng" dirty="0">
              <a:solidFill>
                <a:schemeClr val="tx2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Vị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dùng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4555 : 5 = 911 (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911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1" i="0" dirty="0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</a:t>
            </a:r>
            <a:endParaRPr lang="en-US" sz="2800" b="1" i="0" dirty="0">
              <a:solidFill>
                <a:schemeClr val="bg2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5F16CF-8C37-A9FF-AB43-5C618A5AC605}"/>
              </a:ext>
            </a:extLst>
          </p:cNvPr>
          <p:cNvSpPr txBox="1"/>
          <p:nvPr/>
        </p:nvSpPr>
        <p:spPr>
          <a:xfrm>
            <a:off x="5594459" y="2237807"/>
            <a:ext cx="81652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911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A37467-9C60-6D2C-6AB9-1AC5718EC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  <p:sp>
        <p:nvSpPr>
          <p:cNvPr id="7" name="Tam giác Cân 4">
            <a:extLst>
              <a:ext uri="{FF2B5EF4-FFF2-40B4-BE49-F238E27FC236}">
                <a16:creationId xmlns:a16="http://schemas.microsoft.com/office/drawing/2014/main" id="{BD2BAAAD-CC36-1057-C98C-690762F15050}"/>
              </a:ext>
            </a:extLst>
          </p:cNvPr>
          <p:cNvSpPr/>
          <p:nvPr/>
        </p:nvSpPr>
        <p:spPr>
          <a:xfrm>
            <a:off x="1076325" y="600075"/>
            <a:ext cx="723900" cy="6191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3600" kern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3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701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>
            <a:off x="1" y="280148"/>
            <a:ext cx="12051223" cy="637772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13" name="Tam giác Cân 4">
            <a:extLst>
              <a:ext uri="{FF2B5EF4-FFF2-40B4-BE49-F238E27FC236}">
                <a16:creationId xmlns:a16="http://schemas.microsoft.com/office/drawing/2014/main" id="{8F42F269-28E0-4D45-A5EF-AD3DD505B28A}"/>
              </a:ext>
            </a:extLst>
          </p:cNvPr>
          <p:cNvSpPr/>
          <p:nvPr/>
        </p:nvSpPr>
        <p:spPr>
          <a:xfrm>
            <a:off x="1076325" y="600075"/>
            <a:ext cx="723900" cy="6191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675351-CC98-47F9-A640-4EED372454F7}"/>
              </a:ext>
            </a:extLst>
          </p:cNvPr>
          <p:cNvSpPr txBox="1"/>
          <p:nvPr/>
        </p:nvSpPr>
        <p:spPr>
          <a:xfrm>
            <a:off x="1771650" y="581025"/>
            <a:ext cx="100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5387E7-4C65-4362-B151-3652B96E03A4}"/>
              </a:ext>
            </a:extLst>
          </p:cNvPr>
          <p:cNvGrpSpPr/>
          <p:nvPr/>
        </p:nvGrpSpPr>
        <p:grpSpPr>
          <a:xfrm>
            <a:off x="2638425" y="657225"/>
            <a:ext cx="8686800" cy="2677656"/>
            <a:chOff x="2638425" y="657225"/>
            <a:chExt cx="8686800" cy="267765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451E648-472A-4C94-A6BF-A54C2C708A3D}"/>
                </a:ext>
              </a:extLst>
            </p:cNvPr>
            <p:cNvSpPr txBox="1"/>
            <p:nvPr/>
          </p:nvSpPr>
          <p:spPr>
            <a:xfrm>
              <a:off x="2638425" y="657225"/>
              <a:ext cx="86868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Người ta xây một bức tường thành bao quanh một khu đất có dạng hình vuông ABCD. Mỗi cạnh dài 2324 bước chân.</a:t>
              </a:r>
            </a:p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a) Bức tường thành dài </a:t>
              </a:r>
              <a:r>
                <a:rPr lang="en-US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         </a:t>
              </a:r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bước chân.</a:t>
              </a:r>
            </a:p>
            <a:p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b) Người ta xây một chòi canh gác ở trung điểm I của cạnh AB. Đoạn AI dài </a:t>
              </a:r>
              <a:r>
                <a:rPr lang="en-US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      </a:t>
              </a:r>
              <a:r>
                <a:rPr lang="vi-VN" sz="2800" b="1" dirty="0">
                  <a:latin typeface="Cambria" panose="02040503050406030204" pitchFamily="18" charset="0"/>
                  <a:ea typeface="Cambria" panose="02040503050406030204" pitchFamily="18" charset="0"/>
                </a:rPr>
                <a:t> bước chân.</a:t>
              </a:r>
              <a:endParaRPr lang="en-US" sz="28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966E346-5E4F-480E-B826-3482931A3016}"/>
                </a:ext>
              </a:extLst>
            </p:cNvPr>
            <p:cNvSpPr/>
            <p:nvPr/>
          </p:nvSpPr>
          <p:spPr>
            <a:xfrm>
              <a:off x="6677025" y="1924050"/>
              <a:ext cx="571500" cy="47625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3CD957-0BAC-4095-A1EB-568BC6F96234}"/>
                </a:ext>
              </a:extLst>
            </p:cNvPr>
            <p:cNvSpPr/>
            <p:nvPr/>
          </p:nvSpPr>
          <p:spPr>
            <a:xfrm>
              <a:off x="6810375" y="2847975"/>
              <a:ext cx="571500" cy="47625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F266FA8-FD7E-4FCB-B077-E64EFA6A0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4975" y="3667125"/>
            <a:ext cx="2590800" cy="26938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DDE8E5-2928-44E7-4781-AC65BF62B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6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2952A50F-5BF2-4D3F-A7D9-A2BB89AFA666}"/>
              </a:ext>
            </a:extLst>
          </p:cNvPr>
          <p:cNvGrpSpPr/>
          <p:nvPr/>
        </p:nvGrpSpPr>
        <p:grpSpPr>
          <a:xfrm>
            <a:off x="123825" y="276225"/>
            <a:ext cx="11753849" cy="6324600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2EB3E90A-6582-461C-87E8-A131A81C1E3E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01500865-1245-420F-95DE-5B1657BFF097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sym typeface="Arial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7A08544-A135-47D2-9E31-00280066629E}"/>
              </a:ext>
            </a:extLst>
          </p:cNvPr>
          <p:cNvSpPr txBox="1"/>
          <p:nvPr/>
        </p:nvSpPr>
        <p:spPr>
          <a:xfrm>
            <a:off x="1495425" y="390525"/>
            <a:ext cx="8963025" cy="580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vi-VN" sz="36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giải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</a:t>
            </a:r>
            <a:r>
              <a:rPr lang="en-US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Bức tường dài số bước chân là: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2 324 x 4 = 9 296 (bước chân)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Đoạn AI dài số bước chân là: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2 324 : 2 = 1162 (bước chân)</a:t>
            </a: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 số: a) 9 296 bước chân</a:t>
            </a:r>
            <a:endParaRPr lang="en-US" sz="3600" b="1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</a:t>
            </a:r>
            <a:r>
              <a:rPr lang="vi-VN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b) 1162 bước chân</a:t>
            </a:r>
            <a:endParaRPr lang="en-US" sz="3600" b="1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950E6B-58B3-7FA2-2EAB-19FA03554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199724"/>
            <a:ext cx="1432825" cy="15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4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386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2026-03-02T09:40:12Z</dcterms:created>
  <dcterms:modified xsi:type="dcterms:W3CDTF">2026-03-05T05:18:47Z</dcterms:modified>
</cp:coreProperties>
</file>