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53" r:id="rId2"/>
    <p:sldId id="512" r:id="rId3"/>
    <p:sldId id="513" r:id="rId4"/>
    <p:sldId id="516" r:id="rId5"/>
    <p:sldId id="52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CB79C3-BAAD-40B7-B4F3-8E5498133A9D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4047B-9813-4580-A47B-074A72E76034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9505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1752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345F42-F00D-422C-B745-BEDB138FCB5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65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849D3E0-124D-4DFF-AE99-4EA4CC201DB4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797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D1BAF-AE8A-DF08-F9A8-D04E29B6F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2CF5C2-E530-F403-6FB8-59774E766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1BD83F-3BC2-ABD2-D64F-E5CBC9B16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E680A-C0E9-B8E0-67F7-5495BC0D96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81978-1F5D-941C-6E29-618D954A3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1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A34FA-CEF3-DBE9-8CDA-B74353587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B4F066-0BDB-8265-9BCE-235DC5729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D007C-2D67-CEDA-598E-E56B0D32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088C9E-DF1E-E4F6-4349-36E0998A0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A7DB0E-4307-E0E3-6FF8-EA084077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9584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F0BAB9-BA0D-6A17-D39B-CBD93B2B6B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ED81D-C4F6-BFA6-2079-806914D49E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D55C7-F9F7-3239-1016-9D222A146A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C9987-D685-5E26-F115-35188B70C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9C961-FA6D-3F8C-D4C4-97A465766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493050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4070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66B23-5DE9-7C8A-8105-5C22FDF3E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5DB8E-54E5-9EF9-9894-4CF55B6DD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04404-2F44-CF6B-3D7D-9CB787666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CE974-8BAD-C3B9-26B3-48E4E7CD6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19871C-63CA-BD44-3767-19AFFD936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541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3855B-2F5A-112B-7BB3-A35129C6A8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416B99-182D-9BFD-067D-D8DE9FE806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0E0D9-9B71-8227-250D-B0DAE4A59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8FE133-31A8-D048-34E4-5F3A1506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8707BC-70AF-DB54-AA0C-5332B48EF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110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6816C-D18D-EAD3-B929-53A5DE14B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0FD42-E830-6FB6-DFE1-FBA6890AF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FF033-6883-F005-6A7D-C573508C01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CFD76-E60C-2F97-B578-D53E1E7E6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B9E69F-E23D-07B0-BD5F-E46D2112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F93FF9-CFA7-E00F-AA64-59071F06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117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4313F-11F6-D756-D9C6-891C10597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B4EF60-857B-5C36-6B27-F56C3A926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E47EA-DB08-972F-FE1E-68A67143C3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2326BAA-7869-027F-D252-6CF9F44014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AB7CE-2397-8B7F-A119-C2A204407B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E5E091-BE9A-639E-4038-1A4AFCFF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6262C-293B-351F-8C43-9DC13747D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40688D-D2E3-4321-BF9A-DB4D23626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1553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BD732-E8EF-5D8A-B97A-AC1A8106C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5AB1A-0F80-8961-EC52-2129ED7B6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389070-8100-6D19-B310-F87094548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F7F343-E447-A039-FDD0-6B3982BDF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8501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338A08-9B19-E9AB-60C1-1948D6538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EADF8-76E8-7FC5-EF45-F8C202CFD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EE776C-47C9-E6E0-9180-F227C9242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8019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EF667-D253-76C0-7AD3-D5F8ED78A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22AEA-CDFD-38E9-3271-57082EA2EF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E79289-6526-06A6-A4F5-3C35E604E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D24275-CCD8-F50D-23FA-B4003EC2C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6A231-003A-808E-8A0B-F7522AE18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BB3B7-4892-B9EF-0FEB-71AF367E5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8547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077D3-8A30-56A9-11F6-8B96C1FF4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794623-7F8E-F409-4117-511A357E0A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FD1882-F78F-5D4D-6142-3C068CBAF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282A96-C299-0909-C26D-1D24FF72B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7DCF18-B438-E317-4856-EF5CF8216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0A1DD-2C6F-A0A7-4F6A-3E38A044F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97448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B15F43-3846-246A-CE6B-75296AF59F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2D881B-33DF-BB9A-3091-D2DF97F55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8F62E-837F-BA36-BE94-42FC8F33E3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0D46B-666C-4E50-8FE9-E33A9F83D609}" type="datetimeFigureOut">
              <a:rPr lang="vi-VN" smtClean="0"/>
              <a:t>17/03/2025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58BCF-75D3-BA3F-1837-CA8CFBAA3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0F4BF-B47D-5154-10F8-C146CCEAB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862E3-8C63-45A7-B109-704B6585C04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85398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BB77AE17-D74C-4B71-8303-1A2F3879FD3F}"/>
              </a:ext>
            </a:extLst>
          </p:cNvPr>
          <p:cNvGrpSpPr/>
          <p:nvPr/>
        </p:nvGrpSpPr>
        <p:grpSpPr>
          <a:xfrm>
            <a:off x="1371600" y="980587"/>
            <a:ext cx="10518978" cy="3086786"/>
            <a:chOff x="2285109" y="980814"/>
            <a:chExt cx="7890506" cy="3087501"/>
          </a:xfrm>
        </p:grpSpPr>
        <p:sp>
          <p:nvSpPr>
            <p:cNvPr id="26" name="矩形: 圆角 6">
              <a:extLst>
                <a:ext uri="{FF2B5EF4-FFF2-40B4-BE49-F238E27FC236}">
                  <a16:creationId xmlns:a16="http://schemas.microsoft.com/office/drawing/2014/main" id="{89312621-FCDE-489D-B9BD-5105F83D13E8}"/>
                </a:ext>
              </a:extLst>
            </p:cNvPr>
            <p:cNvSpPr/>
            <p:nvPr/>
          </p:nvSpPr>
          <p:spPr>
            <a:xfrm>
              <a:off x="2285109" y="980814"/>
              <a:ext cx="6937700" cy="3087501"/>
            </a:xfrm>
            <a:prstGeom prst="roundRect">
              <a:avLst>
                <a:gd name="adj" fmla="val 19216"/>
              </a:avLst>
            </a:prstGeom>
            <a:solidFill>
              <a:schemeClr val="bg1">
                <a:alpha val="92000"/>
              </a:schemeClr>
            </a:solidFill>
            <a:ln w="38100">
              <a:solidFill>
                <a:schemeClr val="accent4">
                  <a:lumMod val="5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17"/>
              <a:endParaRPr lang="zh-CN" altLang="en-US" dirty="0">
                <a:ln>
                  <a:solidFill>
                    <a:srgbClr val="000000"/>
                  </a:solidFill>
                </a:ln>
                <a:solidFill>
                  <a:srgbClr val="FFFF00"/>
                </a:solidFill>
                <a:latin typeface="字魂59号-创粗黑" panose="00000500000000000000" pitchFamily="2" charset="-122"/>
                <a:ea typeface="字魂59号-创粗黑" panose="00000500000000000000" pitchFamily="2" charset="-122"/>
                <a:cs typeface="+mn-ea"/>
                <a:sym typeface="+mn-lt"/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D98076F9-5101-4DF2-922B-C83971F9A238}"/>
                </a:ext>
              </a:extLst>
            </p:cNvPr>
            <p:cNvGrpSpPr/>
            <p:nvPr/>
          </p:nvGrpSpPr>
          <p:grpSpPr>
            <a:xfrm>
              <a:off x="4502099" y="1090460"/>
              <a:ext cx="2438401" cy="744415"/>
              <a:chOff x="2862941" y="1337836"/>
              <a:chExt cx="2438402" cy="744415"/>
            </a:xfrm>
          </p:grpSpPr>
          <p:sp>
            <p:nvSpPr>
              <p:cNvPr id="24" name="Rectangle: Rounded Corners 23">
                <a:extLst>
                  <a:ext uri="{FF2B5EF4-FFF2-40B4-BE49-F238E27FC236}">
                    <a16:creationId xmlns:a16="http://schemas.microsoft.com/office/drawing/2014/main" id="{1615ACD7-54DC-474C-8D16-8C90E73CE831}"/>
                  </a:ext>
                </a:extLst>
              </p:cNvPr>
              <p:cNvSpPr/>
              <p:nvPr/>
            </p:nvSpPr>
            <p:spPr>
              <a:xfrm>
                <a:off x="2862941" y="1337836"/>
                <a:ext cx="2438402" cy="744415"/>
              </a:xfrm>
              <a:prstGeom prst="roundRect">
                <a:avLst>
                  <a:gd name="adj" fmla="val 50000"/>
                </a:avLst>
              </a:prstGeom>
              <a:solidFill>
                <a:schemeClr val="accent6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914217"/>
                <a:endParaRPr lang="en-US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2F74CE8C-A72A-4238-AC0A-9A2BCCCD68B8}"/>
                  </a:ext>
                </a:extLst>
              </p:cNvPr>
              <p:cNvSpPr txBox="1"/>
              <p:nvPr/>
            </p:nvSpPr>
            <p:spPr>
              <a:xfrm>
                <a:off x="3454406" y="1380837"/>
                <a:ext cx="1255472" cy="6155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 algn="ctr" defTabSz="914217"/>
                <a:r>
                  <a:rPr lang="en-US" sz="3999">
                    <a:solidFill>
                      <a:srgbClr val="FFFFFF"/>
                    </a:solidFill>
                    <a:latin typeface="iCiel Cadena" panose="02000503000000020004" pitchFamily="50" charset="0"/>
                  </a:rPr>
                  <a:t>TOÁN</a:t>
                </a:r>
              </a:p>
            </p:txBody>
          </p:sp>
        </p:grp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1872CCF9-8833-4E68-A220-9F61D7D90A2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7592" r="62604"/>
            <a:stretch/>
          </p:blipFill>
          <p:spPr>
            <a:xfrm flipH="1">
              <a:off x="8873623" y="2870328"/>
              <a:ext cx="1301992" cy="1057550"/>
            </a:xfrm>
            <a:prstGeom prst="rect">
              <a:avLst/>
            </a:prstGeom>
          </p:spPr>
        </p:pic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A1264551-52AC-4A5C-BE61-7C46298628ED}"/>
              </a:ext>
            </a:extLst>
          </p:cNvPr>
          <p:cNvSpPr txBox="1"/>
          <p:nvPr/>
        </p:nvSpPr>
        <p:spPr>
          <a:xfrm>
            <a:off x="2757268" y="3404425"/>
            <a:ext cx="7216138" cy="707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217"/>
            <a:r>
              <a:rPr lang="en-US" sz="3999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Tiết</a:t>
            </a:r>
            <a:r>
              <a:rPr lang="en-US" sz="3999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 – </a:t>
            </a:r>
            <a:r>
              <a:rPr lang="en-US" sz="3999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999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99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999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Tr.60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60F1A7D2-8A1D-4F32-B78E-B7114A9222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8594" y="1823395"/>
            <a:ext cx="8059611" cy="15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631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30312918-B0F4-4970-802E-1747DAF1C93E}"/>
              </a:ext>
            </a:extLst>
          </p:cNvPr>
          <p:cNvSpPr txBox="1"/>
          <p:nvPr/>
        </p:nvSpPr>
        <p:spPr>
          <a:xfrm>
            <a:off x="2579758" y="335286"/>
            <a:ext cx="7288141" cy="646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 dirty="0" err="1">
                <a:solidFill>
                  <a:srgbClr val="000000"/>
                </a:solidFill>
              </a:rPr>
              <a:t>Chọn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cách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đọc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thích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hợp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với</a:t>
            </a:r>
            <a:r>
              <a:rPr lang="en-US" sz="3599" b="1" dirty="0">
                <a:solidFill>
                  <a:srgbClr val="000000"/>
                </a:solidFill>
              </a:rPr>
              <a:t> </a:t>
            </a:r>
            <a:r>
              <a:rPr lang="en-US" sz="3599" b="1" dirty="0" err="1">
                <a:solidFill>
                  <a:srgbClr val="000000"/>
                </a:solidFill>
              </a:rPr>
              <a:t>số</a:t>
            </a:r>
            <a:r>
              <a:rPr lang="en-US" sz="3599" b="1" dirty="0">
                <a:solidFill>
                  <a:srgbClr val="000000"/>
                </a:solidFill>
              </a:rPr>
              <a:t>.</a:t>
            </a:r>
            <a:endParaRPr lang="en-US" sz="3599" b="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1977E1A-9591-41E7-BC0C-FB61F9504344}"/>
              </a:ext>
            </a:extLst>
          </p:cNvPr>
          <p:cNvSpPr txBox="1"/>
          <p:nvPr/>
        </p:nvSpPr>
        <p:spPr>
          <a:xfrm>
            <a:off x="7797836" y="2046095"/>
            <a:ext cx="2783980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  <a:latin typeface="Calibri"/>
              </a:rPr>
              <a:t>40 + 30 = 70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2E82FF8-88B2-4816-BE99-2E3B2465B9A4}"/>
              </a:ext>
            </a:extLst>
          </p:cNvPr>
          <p:cNvSpPr txBox="1"/>
          <p:nvPr/>
        </p:nvSpPr>
        <p:spPr>
          <a:xfrm>
            <a:off x="7797836" y="2585717"/>
            <a:ext cx="2783980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  <a:latin typeface="Calibri"/>
              </a:rPr>
              <a:t>30 + 40 = 70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B7C5F34-26EF-4532-A976-767536D3CECF}"/>
              </a:ext>
            </a:extLst>
          </p:cNvPr>
          <p:cNvSpPr txBox="1"/>
          <p:nvPr/>
        </p:nvSpPr>
        <p:spPr>
          <a:xfrm>
            <a:off x="7797836" y="3088347"/>
            <a:ext cx="2783980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 dirty="0">
                <a:solidFill>
                  <a:srgbClr val="FFFFFF"/>
                </a:solidFill>
                <a:latin typeface="Calibri"/>
              </a:rPr>
              <a:t>70 - 40 = 30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9C9434-58C0-4B27-8181-ECFA3E1AD6D6}"/>
              </a:ext>
            </a:extLst>
          </p:cNvPr>
          <p:cNvSpPr txBox="1"/>
          <p:nvPr/>
        </p:nvSpPr>
        <p:spPr>
          <a:xfrm>
            <a:off x="7797836" y="3627969"/>
            <a:ext cx="2783980" cy="646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/>
            <a:r>
              <a:rPr lang="en-US" sz="3599" b="1">
                <a:solidFill>
                  <a:srgbClr val="FFFFFF"/>
                </a:solidFill>
                <a:latin typeface="Calibri"/>
              </a:rPr>
              <a:t>70 - 30 = 40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8532342-3070-4A52-82CA-E9B5BE94EC7F}"/>
              </a:ext>
            </a:extLst>
          </p:cNvPr>
          <p:cNvSpPr/>
          <p:nvPr/>
        </p:nvSpPr>
        <p:spPr>
          <a:xfrm>
            <a:off x="1209675" y="1924050"/>
            <a:ext cx="1857375" cy="952500"/>
          </a:xfrm>
          <a:prstGeom prst="ellipse">
            <a:avLst/>
          </a:prstGeom>
          <a:solidFill>
            <a:srgbClr val="EDF7E1"/>
          </a:solidFill>
          <a:ln>
            <a:solidFill>
              <a:srgbClr val="CAE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12 456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BA04FB6-2BDD-4EE0-9EF6-5E30485EB003}"/>
              </a:ext>
            </a:extLst>
          </p:cNvPr>
          <p:cNvSpPr/>
          <p:nvPr/>
        </p:nvSpPr>
        <p:spPr>
          <a:xfrm>
            <a:off x="3924300" y="1924050"/>
            <a:ext cx="1857375" cy="952500"/>
          </a:xfrm>
          <a:prstGeom prst="ellipse">
            <a:avLst/>
          </a:prstGeom>
          <a:solidFill>
            <a:srgbClr val="EDF7E1"/>
          </a:solidFill>
          <a:ln>
            <a:solidFill>
              <a:srgbClr val="CAE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12 156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DABB83E-B7E7-457E-9227-DC38E38E1E48}"/>
              </a:ext>
            </a:extLst>
          </p:cNvPr>
          <p:cNvSpPr/>
          <p:nvPr/>
        </p:nvSpPr>
        <p:spPr>
          <a:xfrm>
            <a:off x="6457950" y="1952625"/>
            <a:ext cx="1857375" cy="952500"/>
          </a:xfrm>
          <a:prstGeom prst="ellipse">
            <a:avLst/>
          </a:prstGeom>
          <a:solidFill>
            <a:srgbClr val="EDF7E1"/>
          </a:solidFill>
          <a:ln>
            <a:solidFill>
              <a:srgbClr val="CAE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8 999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26E7F169-27F6-4610-AAAE-F4EA13425A09}"/>
              </a:ext>
            </a:extLst>
          </p:cNvPr>
          <p:cNvSpPr/>
          <p:nvPr/>
        </p:nvSpPr>
        <p:spPr>
          <a:xfrm>
            <a:off x="8858250" y="1905000"/>
            <a:ext cx="1857375" cy="952500"/>
          </a:xfrm>
          <a:prstGeom prst="ellipse">
            <a:avLst/>
          </a:prstGeom>
          <a:solidFill>
            <a:srgbClr val="EDF7E1"/>
          </a:solidFill>
          <a:ln>
            <a:solidFill>
              <a:srgbClr val="CAE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22 015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E1F9CC3-6A40-4887-BEAC-028234B254A5}"/>
              </a:ext>
            </a:extLst>
          </p:cNvPr>
          <p:cNvSpPr/>
          <p:nvPr/>
        </p:nvSpPr>
        <p:spPr>
          <a:xfrm>
            <a:off x="981075" y="3362325"/>
            <a:ext cx="2543175" cy="1095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2060"/>
                </a:solidFill>
              </a:rPr>
              <a:t>Hai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không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lăm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3E09767B-7F7B-4E4B-8046-62C529763CBB}"/>
              </a:ext>
            </a:extLst>
          </p:cNvPr>
          <p:cNvSpPr/>
          <p:nvPr/>
        </p:nvSpPr>
        <p:spPr>
          <a:xfrm>
            <a:off x="3743326" y="3390900"/>
            <a:ext cx="2343150" cy="1095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bốn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sáu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5373C067-0E23-465E-9929-B526A6448A32}"/>
              </a:ext>
            </a:extLst>
          </p:cNvPr>
          <p:cNvSpPr/>
          <p:nvPr/>
        </p:nvSpPr>
        <p:spPr>
          <a:xfrm>
            <a:off x="6324600" y="3362325"/>
            <a:ext cx="2295525" cy="1095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Mười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hai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một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sáu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E1F0A9BB-EAAA-43B8-8886-E19A6FAE15F3}"/>
              </a:ext>
            </a:extLst>
          </p:cNvPr>
          <p:cNvSpPr/>
          <p:nvPr/>
        </p:nvSpPr>
        <p:spPr>
          <a:xfrm>
            <a:off x="8896350" y="3343275"/>
            <a:ext cx="2295525" cy="109537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</a:rPr>
              <a:t>Tám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nghìn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trăm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mươi</a:t>
            </a:r>
            <a:r>
              <a:rPr lang="en-US" sz="2400" b="1" dirty="0">
                <a:solidFill>
                  <a:srgbClr val="002060"/>
                </a:solidFill>
              </a:rPr>
              <a:t> </a:t>
            </a:r>
            <a:r>
              <a:rPr lang="en-US" sz="2400" b="1" dirty="0" err="1">
                <a:solidFill>
                  <a:srgbClr val="002060"/>
                </a:solidFill>
              </a:rPr>
              <a:t>chín</a:t>
            </a:r>
            <a:endParaRPr lang="en-US" sz="24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4115EFE-CEC2-B267-D754-7B9778B809D0}"/>
              </a:ext>
            </a:extLst>
          </p:cNvPr>
          <p:cNvSpPr/>
          <p:nvPr/>
        </p:nvSpPr>
        <p:spPr>
          <a:xfrm>
            <a:off x="1941512" y="335286"/>
            <a:ext cx="622300" cy="622300"/>
          </a:xfrm>
          <a:prstGeom prst="ellipse">
            <a:avLst/>
          </a:prstGeom>
          <a:solidFill>
            <a:srgbClr val="FF2D3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95664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25E-7 0 L 0.23086 0.38194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36" y="190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0 L 0.20976 0.38056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2" y="190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33333E-6 L 0.21914 0.36944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951" y="18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-2.22222E-6 L -0.62148 0.37917 " pathEditMode="relative" rAng="0" ptsTypes="AA">
                                      <p:cBhvr>
                                        <p:cTn id="90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081" y="189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1" grpId="0"/>
      <p:bldP spid="15" grpId="0"/>
      <p:bldP spid="16" grpId="0"/>
      <p:bldP spid="17" grpId="0"/>
      <p:bldP spid="4" grpId="0" animBg="1"/>
      <p:bldP spid="4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5" grpId="0" animBg="1"/>
      <p:bldP spid="23" grpId="0" animBg="1"/>
      <p:bldP spid="24" grpId="0" animBg="1"/>
      <p:bldP spid="25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A3594FC-5D03-460F-9490-8D1A72ACFC86}"/>
              </a:ext>
            </a:extLst>
          </p:cNvPr>
          <p:cNvSpPr/>
          <p:nvPr/>
        </p:nvSpPr>
        <p:spPr>
          <a:xfrm>
            <a:off x="234398" y="308907"/>
            <a:ext cx="11957602" cy="5539444"/>
          </a:xfrm>
          <a:prstGeom prst="roundRect">
            <a:avLst>
              <a:gd name="adj" fmla="val 24937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kern="0">
              <a:solidFill>
                <a:prstClr val="white"/>
              </a:solidFill>
              <a:latin typeface="#9Slide02 Noi dung da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0312918-B0F4-4970-802E-1747DAF1C93E}"/>
              </a:ext>
            </a:extLst>
          </p:cNvPr>
          <p:cNvSpPr txBox="1"/>
          <p:nvPr/>
        </p:nvSpPr>
        <p:spPr>
          <a:xfrm>
            <a:off x="1570109" y="830586"/>
            <a:ext cx="26208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217">
              <a:defRPr/>
            </a:pPr>
            <a:r>
              <a:rPr lang="en-US" sz="4000" dirty="0">
                <a:solidFill>
                  <a:srgbClr val="000000"/>
                </a:solidFill>
                <a:latin typeface="Calibri"/>
              </a:rPr>
              <a:t>a)         ?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C8277584-0E30-4303-B151-BBB1AADF34CD}"/>
              </a:ext>
            </a:extLst>
          </p:cNvPr>
          <p:cNvSpPr/>
          <p:nvPr/>
        </p:nvSpPr>
        <p:spPr>
          <a:xfrm rot="16200000">
            <a:off x="2600779" y="1982348"/>
            <a:ext cx="481014" cy="1685097"/>
          </a:xfrm>
          <a:prstGeom prst="leftBrace">
            <a:avLst>
              <a:gd name="adj1" fmla="val 34356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579796-3613-44DD-B419-E1A89A41E144}"/>
              </a:ext>
            </a:extLst>
          </p:cNvPr>
          <p:cNvSpPr txBox="1"/>
          <p:nvPr/>
        </p:nvSpPr>
        <p:spPr>
          <a:xfrm>
            <a:off x="2258255" y="3072253"/>
            <a:ext cx="1571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+ 5 000</a:t>
            </a:r>
          </a:p>
        </p:txBody>
      </p:sp>
      <p:sp>
        <p:nvSpPr>
          <p:cNvPr id="22" name="Left Brace 21">
            <a:extLst>
              <a:ext uri="{FF2B5EF4-FFF2-40B4-BE49-F238E27FC236}">
                <a16:creationId xmlns:a16="http://schemas.microsoft.com/office/drawing/2014/main" id="{41D908DA-9459-455F-9546-D38EBC19E671}"/>
              </a:ext>
            </a:extLst>
          </p:cNvPr>
          <p:cNvSpPr/>
          <p:nvPr/>
        </p:nvSpPr>
        <p:spPr>
          <a:xfrm rot="16200000">
            <a:off x="4375944" y="2122133"/>
            <a:ext cx="481014" cy="1419225"/>
          </a:xfrm>
          <a:prstGeom prst="leftBrace">
            <a:avLst>
              <a:gd name="adj1" fmla="val 34356"/>
              <a:gd name="adj2" fmla="val 50000"/>
            </a:avLst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367597-24B0-4280-835E-77759B5E0C85}"/>
              </a:ext>
            </a:extLst>
          </p:cNvPr>
          <p:cNvSpPr txBox="1"/>
          <p:nvPr/>
        </p:nvSpPr>
        <p:spPr>
          <a:xfrm>
            <a:off x="3939086" y="3079903"/>
            <a:ext cx="15716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+ 5 000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1B1E913-D8D1-4ED8-A9B5-C8C138CD4C86}"/>
              </a:ext>
            </a:extLst>
          </p:cNvPr>
          <p:cNvSpPr txBox="1"/>
          <p:nvPr/>
        </p:nvSpPr>
        <p:spPr>
          <a:xfrm>
            <a:off x="1219200" y="3829050"/>
            <a:ext cx="10086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b) </a:t>
            </a:r>
            <a:r>
              <a:rPr lang="en-US" sz="3600" dirty="0" err="1"/>
              <a:t>Trong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số</a:t>
            </a:r>
            <a:r>
              <a:rPr lang="en-US" sz="3600" dirty="0"/>
              <a:t> </a:t>
            </a:r>
            <a:r>
              <a:rPr lang="en-US" sz="3600" dirty="0" err="1"/>
              <a:t>trên</a:t>
            </a:r>
            <a:r>
              <a:rPr lang="en-US" sz="3600" dirty="0"/>
              <a:t>, </a:t>
            </a:r>
            <a:r>
              <a:rPr lang="en-US" sz="3600" dirty="0" err="1"/>
              <a:t>số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là</a:t>
            </a:r>
            <a:r>
              <a:rPr lang="en-US" sz="3600" dirty="0"/>
              <a:t> </a:t>
            </a:r>
            <a:r>
              <a:rPr lang="en-US" sz="3600" dirty="0" err="1"/>
              <a:t>số</a:t>
            </a:r>
            <a:r>
              <a:rPr lang="en-US" sz="3600" dirty="0"/>
              <a:t> </a:t>
            </a:r>
            <a:r>
              <a:rPr lang="en-US" sz="3600" dirty="0" err="1"/>
              <a:t>tròn</a:t>
            </a:r>
            <a:r>
              <a:rPr lang="en-US" sz="3600" dirty="0"/>
              <a:t> </a:t>
            </a:r>
            <a:r>
              <a:rPr lang="en-US" sz="3600" dirty="0" err="1"/>
              <a:t>chục</a:t>
            </a:r>
            <a:r>
              <a:rPr lang="en-US" sz="3600" dirty="0"/>
              <a:t> </a:t>
            </a:r>
            <a:r>
              <a:rPr lang="en-US" sz="3600" dirty="0" err="1"/>
              <a:t>nghìn</a:t>
            </a:r>
            <a:r>
              <a:rPr lang="en-US" sz="3600" dirty="0"/>
              <a:t>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3136DB6-7BB0-404D-AE4D-947F88E2E5C7}"/>
              </a:ext>
            </a:extLst>
          </p:cNvPr>
          <p:cNvSpPr txBox="1"/>
          <p:nvPr/>
        </p:nvSpPr>
        <p:spPr>
          <a:xfrm>
            <a:off x="2057400" y="4543425"/>
            <a:ext cx="9210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</a:rPr>
              <a:t>Số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tròn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chục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nghìn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err="1">
                <a:solidFill>
                  <a:srgbClr val="FF0000"/>
                </a:solidFill>
              </a:rPr>
              <a:t>là</a:t>
            </a:r>
            <a:r>
              <a:rPr lang="en-US" sz="3200" dirty="0">
                <a:solidFill>
                  <a:srgbClr val="FF0000"/>
                </a:solidFill>
              </a:rPr>
              <a:t>: 10 000; 20 000, 30 000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09F4BEE-0111-DFCF-877D-E7C74EC2C62D}"/>
              </a:ext>
            </a:extLst>
          </p:cNvPr>
          <p:cNvSpPr/>
          <p:nvPr/>
        </p:nvSpPr>
        <p:spPr>
          <a:xfrm>
            <a:off x="908050" y="811152"/>
            <a:ext cx="622300" cy="622300"/>
          </a:xfrm>
          <a:prstGeom prst="ellipse">
            <a:avLst/>
          </a:prstGeom>
          <a:solidFill>
            <a:srgbClr val="FF2D32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/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DF95E2E-2F00-2025-1261-F3768D4DB3B9}"/>
              </a:ext>
            </a:extLst>
          </p:cNvPr>
          <p:cNvSpPr txBox="1"/>
          <p:nvPr/>
        </p:nvSpPr>
        <p:spPr>
          <a:xfrm>
            <a:off x="2105855" y="795365"/>
            <a:ext cx="784225" cy="7078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dirty="0" err="1">
                <a:solidFill>
                  <a:srgbClr val="000000"/>
                </a:solidFill>
                <a:latin typeface="Calibri"/>
              </a:rPr>
              <a:t>Số</a:t>
            </a:r>
            <a:endParaRPr lang="en-US" sz="4000" dirty="0"/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80BA132-2B3B-959D-9E16-32C205778F8E}"/>
              </a:ext>
            </a:extLst>
          </p:cNvPr>
          <p:cNvSpPr/>
          <p:nvPr/>
        </p:nvSpPr>
        <p:spPr>
          <a:xfrm>
            <a:off x="1423199" y="2015320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10 000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B56FFFD-9712-CCD2-41AB-529DF0536BAA}"/>
              </a:ext>
            </a:extLst>
          </p:cNvPr>
          <p:cNvSpPr/>
          <p:nvPr/>
        </p:nvSpPr>
        <p:spPr>
          <a:xfrm>
            <a:off x="3052767" y="2041654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15 000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C69A8F06-B7C7-88F8-DBAE-2437B2E0D0B6}"/>
              </a:ext>
            </a:extLst>
          </p:cNvPr>
          <p:cNvSpPr/>
          <p:nvPr/>
        </p:nvSpPr>
        <p:spPr>
          <a:xfrm>
            <a:off x="4651376" y="2041654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20 000</a:t>
            </a: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3FECE22C-C42D-9A32-9C11-0EDD78DA056C}"/>
              </a:ext>
            </a:extLst>
          </p:cNvPr>
          <p:cNvSpPr/>
          <p:nvPr/>
        </p:nvSpPr>
        <p:spPr>
          <a:xfrm>
            <a:off x="7912098" y="2041654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84A4414A-D49B-226F-B76C-F69BCA1A8D82}"/>
              </a:ext>
            </a:extLst>
          </p:cNvPr>
          <p:cNvSpPr/>
          <p:nvPr/>
        </p:nvSpPr>
        <p:spPr>
          <a:xfrm>
            <a:off x="6281737" y="2045193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B3098757-A38F-C48E-1217-7D22DD945EB7}"/>
              </a:ext>
            </a:extLst>
          </p:cNvPr>
          <p:cNvSpPr/>
          <p:nvPr/>
        </p:nvSpPr>
        <p:spPr>
          <a:xfrm>
            <a:off x="9542459" y="2059591"/>
            <a:ext cx="1320800" cy="518266"/>
          </a:xfrm>
          <a:prstGeom prst="roundRect">
            <a:avLst/>
          </a:prstGeom>
          <a:solidFill>
            <a:srgbClr val="CCE8DC"/>
          </a:solidFill>
          <a:ln>
            <a:solidFill>
              <a:srgbClr val="CCE8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35 000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76211B4-C1FB-3613-170F-C4A92C5DC226}"/>
              </a:ext>
            </a:extLst>
          </p:cNvPr>
          <p:cNvSpPr/>
          <p:nvPr/>
        </p:nvSpPr>
        <p:spPr>
          <a:xfrm>
            <a:off x="2711454" y="2238139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AB65CE9-335A-8CFA-DA10-D0ED6B225942}"/>
              </a:ext>
            </a:extLst>
          </p:cNvPr>
          <p:cNvSpPr/>
          <p:nvPr/>
        </p:nvSpPr>
        <p:spPr>
          <a:xfrm>
            <a:off x="2989263" y="2245888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EAB3CE9-5509-3917-A91E-DAB8AB43761D}"/>
              </a:ext>
            </a:extLst>
          </p:cNvPr>
          <p:cNvSpPr/>
          <p:nvPr/>
        </p:nvSpPr>
        <p:spPr>
          <a:xfrm>
            <a:off x="4364845" y="2259231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769D7991-B600-9FD0-AB31-67C4933ECD61}"/>
              </a:ext>
            </a:extLst>
          </p:cNvPr>
          <p:cNvSpPr/>
          <p:nvPr/>
        </p:nvSpPr>
        <p:spPr>
          <a:xfrm>
            <a:off x="4606541" y="2248854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E0F7614F-62A7-61C8-38BC-5F26E96D4CD8}"/>
              </a:ext>
            </a:extLst>
          </p:cNvPr>
          <p:cNvSpPr/>
          <p:nvPr/>
        </p:nvSpPr>
        <p:spPr>
          <a:xfrm>
            <a:off x="5947706" y="2284718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FA532F9-2CD4-C203-71DC-1A4B6FB4EDCC}"/>
              </a:ext>
            </a:extLst>
          </p:cNvPr>
          <p:cNvSpPr/>
          <p:nvPr/>
        </p:nvSpPr>
        <p:spPr>
          <a:xfrm>
            <a:off x="6231867" y="2276336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C19EC4-3A33-3714-3B3C-7332F4E27F75}"/>
              </a:ext>
            </a:extLst>
          </p:cNvPr>
          <p:cNvSpPr/>
          <p:nvPr/>
        </p:nvSpPr>
        <p:spPr>
          <a:xfrm>
            <a:off x="7566424" y="2284718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2814376A-975D-C47F-6B0D-AAABD5E5FB43}"/>
              </a:ext>
            </a:extLst>
          </p:cNvPr>
          <p:cNvSpPr/>
          <p:nvPr/>
        </p:nvSpPr>
        <p:spPr>
          <a:xfrm>
            <a:off x="7850585" y="2276336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AF78806-88DC-A03B-D0A2-AE9FA7FB165E}"/>
              </a:ext>
            </a:extLst>
          </p:cNvPr>
          <p:cNvSpPr/>
          <p:nvPr/>
        </p:nvSpPr>
        <p:spPr>
          <a:xfrm>
            <a:off x="9196385" y="2280569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E6E48FD9-1A81-C430-C086-77A976BAF5DD}"/>
              </a:ext>
            </a:extLst>
          </p:cNvPr>
          <p:cNvSpPr/>
          <p:nvPr/>
        </p:nvSpPr>
        <p:spPr>
          <a:xfrm>
            <a:off x="9480546" y="2272187"/>
            <a:ext cx="72226" cy="5713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B0EA0EA2-AFC5-8FAB-3AEF-77BBD721D7D2}"/>
              </a:ext>
            </a:extLst>
          </p:cNvPr>
          <p:cNvCxnSpPr>
            <a:cxnSpLocks/>
          </p:cNvCxnSpPr>
          <p:nvPr/>
        </p:nvCxnSpPr>
        <p:spPr>
          <a:xfrm flipH="1">
            <a:off x="4375422" y="2288516"/>
            <a:ext cx="267232" cy="2011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25DDB6C-063C-4C3A-4E2F-92AEF1BF4F04}"/>
              </a:ext>
            </a:extLst>
          </p:cNvPr>
          <p:cNvCxnSpPr>
            <a:cxnSpLocks/>
          </p:cNvCxnSpPr>
          <p:nvPr/>
        </p:nvCxnSpPr>
        <p:spPr>
          <a:xfrm flipH="1">
            <a:off x="2753826" y="2274453"/>
            <a:ext cx="2886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3ADA17B7-F744-23BD-0C78-210496AA5E20}"/>
              </a:ext>
            </a:extLst>
          </p:cNvPr>
          <p:cNvCxnSpPr>
            <a:cxnSpLocks/>
          </p:cNvCxnSpPr>
          <p:nvPr/>
        </p:nvCxnSpPr>
        <p:spPr>
          <a:xfrm flipH="1">
            <a:off x="5974034" y="2313283"/>
            <a:ext cx="2886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DFDC9E23-2A84-FDE6-8B67-262221376A6A}"/>
              </a:ext>
            </a:extLst>
          </p:cNvPr>
          <p:cNvCxnSpPr>
            <a:cxnSpLocks/>
          </p:cNvCxnSpPr>
          <p:nvPr/>
        </p:nvCxnSpPr>
        <p:spPr>
          <a:xfrm flipH="1">
            <a:off x="7623445" y="2313283"/>
            <a:ext cx="2886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CA25FDA-848A-4D94-23AA-818E0F163501}"/>
              </a:ext>
            </a:extLst>
          </p:cNvPr>
          <p:cNvCxnSpPr>
            <a:cxnSpLocks/>
          </p:cNvCxnSpPr>
          <p:nvPr/>
        </p:nvCxnSpPr>
        <p:spPr>
          <a:xfrm flipH="1">
            <a:off x="9232498" y="2308997"/>
            <a:ext cx="28865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9885F820-7DAF-65A2-1B25-D8393CAD6654}"/>
              </a:ext>
            </a:extLst>
          </p:cNvPr>
          <p:cNvSpPr/>
          <p:nvPr/>
        </p:nvSpPr>
        <p:spPr>
          <a:xfrm>
            <a:off x="6704380" y="2113330"/>
            <a:ext cx="468159" cy="343006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?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DF10C2D-12EB-6E87-E41D-9DA943F9597C}"/>
              </a:ext>
            </a:extLst>
          </p:cNvPr>
          <p:cNvSpPr/>
          <p:nvPr/>
        </p:nvSpPr>
        <p:spPr>
          <a:xfrm>
            <a:off x="8345611" y="2109259"/>
            <a:ext cx="485538" cy="350917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n w="0"/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lt"/>
              </a:rPr>
              <a:t>?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FEF45B5-6D8B-56E7-5EC6-751F72F0B369}"/>
              </a:ext>
            </a:extLst>
          </p:cNvPr>
          <p:cNvSpPr txBox="1"/>
          <p:nvPr/>
        </p:nvSpPr>
        <p:spPr>
          <a:xfrm>
            <a:off x="6462935" y="2072185"/>
            <a:ext cx="1103489" cy="492443"/>
          </a:xfrm>
          <a:prstGeom prst="rect">
            <a:avLst/>
          </a:prstGeom>
          <a:solidFill>
            <a:srgbClr val="CCE8DC"/>
          </a:solidFill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+mj-lt"/>
              </a:rPr>
              <a:t>25 000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A22CCC3-9D7C-B4F5-CBB6-116BC096FCF8}"/>
              </a:ext>
            </a:extLst>
          </p:cNvPr>
          <p:cNvSpPr txBox="1"/>
          <p:nvPr/>
        </p:nvSpPr>
        <p:spPr>
          <a:xfrm>
            <a:off x="8036635" y="2049047"/>
            <a:ext cx="1103489" cy="492443"/>
          </a:xfrm>
          <a:prstGeom prst="rect">
            <a:avLst/>
          </a:prstGeom>
          <a:solidFill>
            <a:srgbClr val="CCE8DC"/>
          </a:solidFill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0000"/>
                </a:solidFill>
                <a:latin typeface="+mj-lt"/>
              </a:rPr>
              <a:t>30 000</a:t>
            </a:r>
          </a:p>
        </p:txBody>
      </p:sp>
    </p:spTree>
    <p:extLst>
      <p:ext uri="{BB962C8B-B14F-4D97-AF65-F5344CB8AC3E}">
        <p14:creationId xmlns:p14="http://schemas.microsoft.com/office/powerpoint/2010/main" val="3503798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22" grpId="0" animBg="1"/>
      <p:bldP spid="23" grpId="0"/>
      <p:bldP spid="58" grpId="0" animBg="1"/>
      <p:bldP spid="5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BA3594FC-5D03-460F-9490-8D1A72ACFC86}"/>
              </a:ext>
            </a:extLst>
          </p:cNvPr>
          <p:cNvSpPr/>
          <p:nvPr/>
        </p:nvSpPr>
        <p:spPr>
          <a:xfrm>
            <a:off x="357808" y="58496"/>
            <a:ext cx="11599793" cy="6274601"/>
          </a:xfrm>
          <a:prstGeom prst="roundRect">
            <a:avLst>
              <a:gd name="adj" fmla="val 20568"/>
            </a:avLst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217">
              <a:defRPr/>
            </a:pPr>
            <a:endParaRPr lang="en-US" sz="2000" kern="0">
              <a:solidFill>
                <a:srgbClr val="000000"/>
              </a:solidFill>
              <a:latin typeface="#9Slide02 Noi dung da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862317-B7A6-4033-8B1D-91EE6F5FF4BE}"/>
              </a:ext>
            </a:extLst>
          </p:cNvPr>
          <p:cNvSpPr txBox="1"/>
          <p:nvPr/>
        </p:nvSpPr>
        <p:spPr>
          <a:xfrm>
            <a:off x="1279742" y="1193230"/>
            <a:ext cx="10096039" cy="44319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defTabSz="914217">
              <a:defRPr/>
            </a:pP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An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đố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Mai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từ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bốn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cho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trước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defTabSz="914217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  64 301, 80 458, 82 361, 83 405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rằng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defTabSz="914217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chục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nghìn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8.</a:t>
            </a:r>
          </a:p>
          <a:p>
            <a:pPr defTabSz="914217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đến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chục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chục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6.</a:t>
            </a:r>
          </a:p>
          <a:p>
            <a:pPr algn="just" defTabSz="914217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Nếu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đến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thì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hàng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trăm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tròn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4.</a:t>
            </a:r>
          </a:p>
          <a:p>
            <a:pPr defTabSz="914217">
              <a:defRPr/>
            </a:pP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cần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tìm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defTabSz="914217">
              <a:defRPr/>
            </a:pP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A. 64 301    B. 80 458    C. 82 361    D. 83 405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4D0576E-AA86-4114-8663-498C4868944B}"/>
              </a:ext>
            </a:extLst>
          </p:cNvPr>
          <p:cNvGrpSpPr/>
          <p:nvPr/>
        </p:nvGrpSpPr>
        <p:grpSpPr>
          <a:xfrm>
            <a:off x="151282" y="29365"/>
            <a:ext cx="1802806" cy="1227650"/>
            <a:chOff x="410370" y="-101253"/>
            <a:chExt cx="1803223" cy="1227934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68A57938-360B-41C5-A26E-E29DC10D66C9}"/>
                </a:ext>
              </a:extLst>
            </p:cNvPr>
            <p:cNvSpPr/>
            <p:nvPr/>
          </p:nvSpPr>
          <p:spPr>
            <a:xfrm>
              <a:off x="1474929" y="171177"/>
              <a:ext cx="738664" cy="738664"/>
            </a:xfrm>
            <a:prstGeom prst="ellipse">
              <a:avLst/>
            </a:prstGeom>
            <a:solidFill>
              <a:srgbClr val="ED556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algn="ctr" defTabSz="914217">
                <a:defRPr/>
              </a:pPr>
              <a:r>
                <a:rPr lang="en-US" sz="3599" b="1" kern="0" dirty="0">
                  <a:solidFill>
                    <a:prstClr val="white"/>
                  </a:solidFill>
                  <a:latin typeface="+mj-lt"/>
                </a:rPr>
                <a:t>3</a:t>
              </a:r>
            </a:p>
          </p:txBody>
        </p:sp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94DC4FB7-07B8-42CB-899E-B362193AFD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370" y="-101253"/>
              <a:ext cx="1227934" cy="12279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Oval 2">
            <a:extLst>
              <a:ext uri="{FF2B5EF4-FFF2-40B4-BE49-F238E27FC236}">
                <a16:creationId xmlns:a16="http://schemas.microsoft.com/office/drawing/2014/main" id="{B6E60D02-37A1-4BD2-9B2A-49B18A8B068A}"/>
              </a:ext>
            </a:extLst>
          </p:cNvPr>
          <p:cNvSpPr/>
          <p:nvPr/>
        </p:nvSpPr>
        <p:spPr>
          <a:xfrm>
            <a:off x="5607216" y="5090160"/>
            <a:ext cx="407504" cy="46393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8C5483-89EF-193B-FF8A-029A1D97DF99}"/>
              </a:ext>
            </a:extLst>
          </p:cNvPr>
          <p:cNvSpPr txBox="1"/>
          <p:nvPr/>
        </p:nvSpPr>
        <p:spPr>
          <a:xfrm>
            <a:off x="2049780" y="358282"/>
            <a:ext cx="623316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217">
              <a:defRPr/>
            </a:pP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Chọn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câu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trả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lời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đúng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730C968-2923-98FB-8A89-0CFD95CAA657}"/>
              </a:ext>
            </a:extLst>
          </p:cNvPr>
          <p:cNvCxnSpPr/>
          <p:nvPr/>
        </p:nvCxnSpPr>
        <p:spPr>
          <a:xfrm>
            <a:off x="1215595" y="5203371"/>
            <a:ext cx="428148" cy="350722"/>
          </a:xfrm>
          <a:prstGeom prst="line">
            <a:avLst/>
          </a:prstGeom>
          <a:ln w="28575">
            <a:solidFill>
              <a:srgbClr val="FF2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7A428AE-13EB-945F-02AA-E2B9F1D8D8B9}"/>
              </a:ext>
            </a:extLst>
          </p:cNvPr>
          <p:cNvCxnSpPr/>
          <p:nvPr/>
        </p:nvCxnSpPr>
        <p:spPr>
          <a:xfrm>
            <a:off x="7824687" y="5171903"/>
            <a:ext cx="428148" cy="350722"/>
          </a:xfrm>
          <a:prstGeom prst="line">
            <a:avLst/>
          </a:prstGeom>
          <a:ln w="28575">
            <a:solidFill>
              <a:srgbClr val="FF2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D967D7D-0F74-7AF5-8BD8-6EB1BB99B7AB}"/>
              </a:ext>
            </a:extLst>
          </p:cNvPr>
          <p:cNvCxnSpPr/>
          <p:nvPr/>
        </p:nvCxnSpPr>
        <p:spPr>
          <a:xfrm>
            <a:off x="3389633" y="5192485"/>
            <a:ext cx="428148" cy="350722"/>
          </a:xfrm>
          <a:prstGeom prst="line">
            <a:avLst/>
          </a:prstGeom>
          <a:ln w="28575">
            <a:solidFill>
              <a:srgbClr val="FF2D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544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82224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5192" y="1905200"/>
            <a:ext cx="9260440" cy="3427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9859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245</Words>
  <Application>Microsoft Office PowerPoint</Application>
  <PresentationFormat>Widescreen</PresentationFormat>
  <Paragraphs>43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等线</vt:lpstr>
      <vt:lpstr>#9Slide02 Noi dung dai</vt:lpstr>
      <vt:lpstr>Arial</vt:lpstr>
      <vt:lpstr>Calibri</vt:lpstr>
      <vt:lpstr>Calibri Light</vt:lpstr>
      <vt:lpstr>iCiel Cadena</vt:lpstr>
      <vt:lpstr>Times New Roman</vt:lpstr>
      <vt:lpstr>字魂59号-创粗黑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2</cp:revision>
  <dcterms:created xsi:type="dcterms:W3CDTF">2025-03-17T04:42:27Z</dcterms:created>
  <dcterms:modified xsi:type="dcterms:W3CDTF">2025-03-17T04:52:36Z</dcterms:modified>
</cp:coreProperties>
</file>