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7" r:id="rId3"/>
    <p:sldId id="282" r:id="rId4"/>
    <p:sldId id="284" r:id="rId5"/>
    <p:sldId id="291" r:id="rId6"/>
    <p:sldId id="293" r:id="rId7"/>
    <p:sldId id="292" r:id="rId8"/>
    <p:sldId id="266" r:id="rId9"/>
    <p:sldId id="286" r:id="rId10"/>
    <p:sldId id="271"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620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1/29/2026</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06F0C4C-F6EA-44E3-A349-1CAD777D7B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28725" y="257175"/>
            <a:ext cx="904577" cy="904577"/>
          </a:xfrm>
          <a:prstGeom prst="rect">
            <a:avLst/>
          </a:prstGeom>
        </p:spPr>
      </p:pic>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2.png"/><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4BDAC-C069-4015-945E-3C56159EB840}"/>
              </a:ext>
            </a:extLst>
          </p:cNvPr>
          <p:cNvPicPr>
            <a:picLocks noChangeAspect="1"/>
          </p:cNvPicPr>
          <p:nvPr/>
        </p:nvPicPr>
        <p:blipFill>
          <a:blip r:embed="rId3"/>
          <a:stretch>
            <a:fillRect/>
          </a:stretch>
        </p:blipFill>
        <p:spPr>
          <a:xfrm>
            <a:off x="4663474" y="576377"/>
            <a:ext cx="3694496" cy="1201016"/>
          </a:xfrm>
          <a:prstGeom prst="rect">
            <a:avLst/>
          </a:prstGeom>
        </p:spPr>
      </p:pic>
      <p:pic>
        <p:nvPicPr>
          <p:cNvPr id="14" name="Picture 13">
            <a:extLst>
              <a:ext uri="{FF2B5EF4-FFF2-40B4-BE49-F238E27FC236}">
                <a16:creationId xmlns:a16="http://schemas.microsoft.com/office/drawing/2014/main" id="{F7154200-EF5D-4B00-BE3D-4B25DDDD4BC7}"/>
              </a:ext>
            </a:extLst>
          </p:cNvPr>
          <p:cNvPicPr>
            <a:picLocks noChangeAspect="1"/>
          </p:cNvPicPr>
          <p:nvPr/>
        </p:nvPicPr>
        <p:blipFill>
          <a:blip r:embed="rId4"/>
          <a:stretch>
            <a:fillRect/>
          </a:stretch>
        </p:blipFill>
        <p:spPr>
          <a:xfrm>
            <a:off x="2524426" y="1997408"/>
            <a:ext cx="7608467" cy="2127688"/>
          </a:xfrm>
          <a:prstGeom prst="rect">
            <a:avLst/>
          </a:prstGeom>
        </p:spPr>
      </p:pic>
      <p:sp>
        <p:nvSpPr>
          <p:cNvPr id="2" name="Rectangle 1">
            <a:extLst>
              <a:ext uri="{FF2B5EF4-FFF2-40B4-BE49-F238E27FC236}">
                <a16:creationId xmlns:a16="http://schemas.microsoft.com/office/drawing/2014/main" id="{DEE1A339-282F-658A-FBD5-93BAB5EE4CD9}"/>
              </a:ext>
            </a:extLst>
          </p:cNvPr>
          <p:cNvSpPr/>
          <p:nvPr/>
        </p:nvSpPr>
        <p:spPr>
          <a:xfrm>
            <a:off x="-1693622" y="92765"/>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123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C2FA4-C368-4427-B704-F38FA423306E}"/>
              </a:ext>
            </a:extLst>
          </p:cNvPr>
          <p:cNvPicPr>
            <a:picLocks noChangeAspect="1"/>
          </p:cNvPicPr>
          <p:nvPr/>
        </p:nvPicPr>
        <p:blipFill>
          <a:blip r:embed="rId3"/>
          <a:stretch>
            <a:fillRect/>
          </a:stretch>
        </p:blipFill>
        <p:spPr>
          <a:xfrm>
            <a:off x="1249950" y="1522647"/>
            <a:ext cx="7492633" cy="3048264"/>
          </a:xfrm>
          <a:prstGeom prst="rect">
            <a:avLst/>
          </a:prstGeom>
        </p:spPr>
      </p:pic>
      <p:sp>
        <p:nvSpPr>
          <p:cNvPr id="2" name="Rectangle 1">
            <a:extLst>
              <a:ext uri="{FF2B5EF4-FFF2-40B4-BE49-F238E27FC236}">
                <a16:creationId xmlns:a16="http://schemas.microsoft.com/office/drawing/2014/main" id="{ECE1AE13-96F1-2B40-6FD2-2A759D9FAB37}"/>
              </a:ext>
            </a:extLst>
          </p:cNvPr>
          <p:cNvSpPr/>
          <p:nvPr/>
        </p:nvSpPr>
        <p:spPr>
          <a:xfrm>
            <a:off x="-1875295" y="123986"/>
            <a:ext cx="1735810" cy="19527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377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5"/>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5"/>
          <a:stretch>
            <a:fillRect/>
          </a:stretch>
        </p:blipFill>
        <p:spPr>
          <a:xfrm>
            <a:off x="2533649" y="4133850"/>
            <a:ext cx="7562589" cy="1752600"/>
          </a:xfrm>
          <a:prstGeom prst="rect">
            <a:avLst/>
          </a:prstGeom>
        </p:spPr>
      </p:pic>
      <p:sp>
        <p:nvSpPr>
          <p:cNvPr id="2" name="TextBox 1">
            <a:extLst>
              <a:ext uri="{FF2B5EF4-FFF2-40B4-BE49-F238E27FC236}">
                <a16:creationId xmlns:a16="http://schemas.microsoft.com/office/drawing/2014/main" id="{06A15444-C5AF-DC8B-FA43-BAA3C38241F0}"/>
              </a:ext>
            </a:extLst>
          </p:cNvPr>
          <p:cNvSpPr txBox="1"/>
          <p:nvPr/>
        </p:nvSpPr>
        <p:spPr>
          <a:xfrm>
            <a:off x="99123" y="4393644"/>
            <a:ext cx="1996639" cy="70788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Thực</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hiện</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cá</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nhân</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vào</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SGK</a:t>
            </a:r>
          </a:p>
        </p:txBody>
      </p:sp>
      <p:pic>
        <p:nvPicPr>
          <p:cNvPr id="6" name="Picture 2">
            <a:extLst>
              <a:ext uri="{FF2B5EF4-FFF2-40B4-BE49-F238E27FC236}">
                <a16:creationId xmlns:a16="http://schemas.microsoft.com/office/drawing/2014/main" id="{75457DE6-3608-9BD5-3F33-355A7D6324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254724" y="4895975"/>
            <a:ext cx="1606072" cy="16060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B12BD4-090B-6D33-6926-D2A04478B8FA}"/>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124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744C66F-1C13-4FB4-ACFF-3D4D143DDF80}"/>
              </a:ext>
            </a:extLst>
          </p:cNvPr>
          <p:cNvGrpSpPr/>
          <p:nvPr/>
        </p:nvGrpSpPr>
        <p:grpSpPr>
          <a:xfrm>
            <a:off x="2390775" y="777466"/>
            <a:ext cx="7296150" cy="2395538"/>
            <a:chOff x="2790825" y="2185987"/>
            <a:chExt cx="6610350" cy="2466975"/>
          </a:xfrm>
        </p:grpSpPr>
        <p:pic>
          <p:nvPicPr>
            <p:cNvPr id="20" name="Picture 19">
              <a:extLst>
                <a:ext uri="{FF2B5EF4-FFF2-40B4-BE49-F238E27FC236}">
                  <a16:creationId xmlns:a16="http://schemas.microsoft.com/office/drawing/2014/main" id="{2B552D1A-6F02-4227-A249-4B1B44C7A951}"/>
                </a:ext>
              </a:extLst>
            </p:cNvPr>
            <p:cNvPicPr>
              <a:picLocks noChangeAspect="1"/>
            </p:cNvPicPr>
            <p:nvPr/>
          </p:nvPicPr>
          <p:blipFill>
            <a:blip r:embed="rId2"/>
            <a:stretch>
              <a:fillRect/>
            </a:stretch>
          </p:blipFill>
          <p:spPr>
            <a:xfrm>
              <a:off x="2790825" y="2205037"/>
              <a:ext cx="6610350" cy="2447925"/>
            </a:xfrm>
            <a:prstGeom prst="rect">
              <a:avLst/>
            </a:prstGeom>
          </p:spPr>
        </p:pic>
        <p:pic>
          <p:nvPicPr>
            <p:cNvPr id="21" name="Picture 20">
              <a:extLst>
                <a:ext uri="{FF2B5EF4-FFF2-40B4-BE49-F238E27FC236}">
                  <a16:creationId xmlns:a16="http://schemas.microsoft.com/office/drawing/2014/main" id="{4378AD34-3867-4551-97D9-C1FDCB0155E4}"/>
                </a:ext>
              </a:extLst>
            </p:cNvPr>
            <p:cNvPicPr>
              <a:picLocks noChangeAspect="1"/>
            </p:cNvPicPr>
            <p:nvPr/>
          </p:nvPicPr>
          <p:blipFill>
            <a:blip r:embed="rId3"/>
            <a:stretch>
              <a:fillRect/>
            </a:stretch>
          </p:blipFill>
          <p:spPr>
            <a:xfrm>
              <a:off x="2805112" y="2185987"/>
              <a:ext cx="2757488" cy="485775"/>
            </a:xfrm>
            <a:prstGeom prst="rect">
              <a:avLst/>
            </a:prstGeom>
          </p:spPr>
        </p:pic>
      </p:grpSp>
      <p:pic>
        <p:nvPicPr>
          <p:cNvPr id="22" name="Picture 21">
            <a:hlinkClick r:id="rId4" action="ppaction://hlinksldjump"/>
            <a:extLst>
              <a:ext uri="{FF2B5EF4-FFF2-40B4-BE49-F238E27FC236}">
                <a16:creationId xmlns:a16="http://schemas.microsoft.com/office/drawing/2014/main" id="{2BC3C8F9-0B0E-44A9-9B52-33BFD4E28E33}"/>
              </a:ext>
            </a:extLst>
          </p:cNvPr>
          <p:cNvPicPr>
            <a:picLocks noChangeAspect="1"/>
          </p:cNvPicPr>
          <p:nvPr/>
        </p:nvPicPr>
        <p:blipFill rotWithShape="1">
          <a:blip r:embed="rId5"/>
          <a:srcRect r="71335"/>
          <a:stretch/>
        </p:blipFill>
        <p:spPr>
          <a:xfrm>
            <a:off x="2448242" y="4189601"/>
            <a:ext cx="2167797" cy="1752600"/>
          </a:xfrm>
          <a:prstGeom prst="rect">
            <a:avLst/>
          </a:prstGeom>
        </p:spPr>
      </p:pic>
      <p:cxnSp>
        <p:nvCxnSpPr>
          <p:cNvPr id="24" name="Straight Arrow Connector 23">
            <a:extLst>
              <a:ext uri="{FF2B5EF4-FFF2-40B4-BE49-F238E27FC236}">
                <a16:creationId xmlns:a16="http://schemas.microsoft.com/office/drawing/2014/main" id="{618B7B36-597B-49F8-8641-0E2BF033EE03}"/>
              </a:ext>
            </a:extLst>
          </p:cNvPr>
          <p:cNvCxnSpPr>
            <a:cxnSpLocks/>
          </p:cNvCxnSpPr>
          <p:nvPr/>
        </p:nvCxnSpPr>
        <p:spPr>
          <a:xfrm flipH="1">
            <a:off x="3657600" y="3171825"/>
            <a:ext cx="4762500"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D9CF70C-81C3-2ABE-1F1D-E9FA93EE13E5}"/>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6" action="ppaction://hlinksldjump"/>
            <a:extLst>
              <a:ext uri="{FF2B5EF4-FFF2-40B4-BE49-F238E27FC236}">
                <a16:creationId xmlns:a16="http://schemas.microsoft.com/office/drawing/2014/main" id="{F87B314E-E052-5920-7B6A-5C6716C99602}"/>
              </a:ext>
            </a:extLst>
          </p:cNvPr>
          <p:cNvPicPr>
            <a:picLocks noChangeAspect="1"/>
          </p:cNvPicPr>
          <p:nvPr/>
        </p:nvPicPr>
        <p:blipFill rotWithShape="1">
          <a:blip r:embed="rId5"/>
          <a:srcRect l="70790"/>
          <a:stretch/>
        </p:blipFill>
        <p:spPr>
          <a:xfrm>
            <a:off x="7816176" y="4335905"/>
            <a:ext cx="2209052" cy="1752600"/>
          </a:xfrm>
          <a:prstGeom prst="rect">
            <a:avLst/>
          </a:prstGeom>
        </p:spPr>
      </p:pic>
      <p:pic>
        <p:nvPicPr>
          <p:cNvPr id="6" name="Picture 5">
            <a:hlinkClick r:id="rId7" action="ppaction://hlinksldjump"/>
            <a:extLst>
              <a:ext uri="{FF2B5EF4-FFF2-40B4-BE49-F238E27FC236}">
                <a16:creationId xmlns:a16="http://schemas.microsoft.com/office/drawing/2014/main" id="{4F1F9BFE-B054-AA44-DA61-C2BD475CED40}"/>
              </a:ext>
            </a:extLst>
          </p:cNvPr>
          <p:cNvPicPr>
            <a:picLocks noChangeAspect="1"/>
          </p:cNvPicPr>
          <p:nvPr/>
        </p:nvPicPr>
        <p:blipFill rotWithShape="1">
          <a:blip r:embed="rId5"/>
          <a:srcRect l="35902" r="31478"/>
          <a:stretch/>
        </p:blipFill>
        <p:spPr>
          <a:xfrm>
            <a:off x="5256865" y="4294331"/>
            <a:ext cx="2466976" cy="1752600"/>
          </a:xfrm>
          <a:prstGeom prst="rect">
            <a:avLst/>
          </a:prstGeom>
        </p:spPr>
      </p:pic>
      <p:cxnSp>
        <p:nvCxnSpPr>
          <p:cNvPr id="3" name="Straight Arrow Connector 2">
            <a:extLst>
              <a:ext uri="{FF2B5EF4-FFF2-40B4-BE49-F238E27FC236}">
                <a16:creationId xmlns:a16="http://schemas.microsoft.com/office/drawing/2014/main" id="{F6512DB5-B63E-448F-8AEC-41537D7DBA51}"/>
              </a:ext>
            </a:extLst>
          </p:cNvPr>
          <p:cNvCxnSpPr/>
          <p:nvPr/>
        </p:nvCxnSpPr>
        <p:spPr>
          <a:xfrm>
            <a:off x="3886200" y="2819400"/>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BF62DE-EF28-4D2E-A9A6-18E8032AD720}"/>
              </a:ext>
            </a:extLst>
          </p:cNvPr>
          <p:cNvCxnSpPr/>
          <p:nvPr/>
        </p:nvCxnSpPr>
        <p:spPr>
          <a:xfrm>
            <a:off x="6210300" y="3000375"/>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983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(8 + 5) 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D17AE2D-AB46-B603-FE64-A9FF187EAF2A}"/>
              </a:ext>
            </a:extLst>
          </p:cNvPr>
          <p:cNvSpPr/>
          <p:nvPr/>
        </p:nvSpPr>
        <p:spPr>
          <a:xfrm>
            <a:off x="-1322363" y="238125"/>
            <a:ext cx="1026941" cy="11123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37120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2"/>
          <a:stretch>
            <a:fillRect/>
          </a:stretch>
        </p:blipFill>
        <p:spPr>
          <a:xfrm>
            <a:off x="1023579" y="1945269"/>
            <a:ext cx="3648036" cy="2541006"/>
          </a:xfrm>
          <a:prstGeom prst="rect">
            <a:avLst/>
          </a:prstGeom>
        </p:spPr>
      </p:pic>
      <p:sp>
        <p:nvSpPr>
          <p:cNvPr id="2" name="Rectangle 1">
            <a:extLst>
              <a:ext uri="{FF2B5EF4-FFF2-40B4-BE49-F238E27FC236}">
                <a16:creationId xmlns:a16="http://schemas.microsoft.com/office/drawing/2014/main" id="{539B227D-1734-7E06-1D6B-41B1C5221533}"/>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08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xanh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(10 + 5) x 2 = 30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C467853-5802-4C6F-863E-2B4C0BD0F407}"/>
              </a:ext>
            </a:extLst>
          </p:cNvPr>
          <p:cNvPicPr>
            <a:picLocks noChangeAspect="1"/>
          </p:cNvPicPr>
          <p:nvPr/>
        </p:nvPicPr>
        <p:blipFill>
          <a:blip r:embed="rId2"/>
          <a:stretch>
            <a:fillRect/>
          </a:stretch>
        </p:blipFill>
        <p:spPr>
          <a:xfrm>
            <a:off x="1590674" y="1162049"/>
            <a:ext cx="2466975" cy="3903441"/>
          </a:xfrm>
          <a:prstGeom prst="rect">
            <a:avLst/>
          </a:prstGeom>
        </p:spPr>
      </p:pic>
      <p:sp>
        <p:nvSpPr>
          <p:cNvPr id="2" name="Rectangle 1">
            <a:extLst>
              <a:ext uri="{FF2B5EF4-FFF2-40B4-BE49-F238E27FC236}">
                <a16:creationId xmlns:a16="http://schemas.microsoft.com/office/drawing/2014/main" id="{67F16E22-3A67-B6EA-88AC-E25E45929624}"/>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4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2300712" y="1078101"/>
            <a:ext cx="7083743"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132121" y="470044"/>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2132121" y="4588091"/>
            <a:ext cx="7687349" cy="1384995"/>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Bạn Việt tính sai </a:t>
            </a:r>
            <a:r>
              <a:rPr lang="vi-VN" sz="2800" b="1" dirty="0">
                <a:solidFill>
                  <a:srgbClr val="FF0000"/>
                </a:solidFill>
                <a:latin typeface="Calibri" panose="020F0502020204030204" pitchFamily="34" charset="0"/>
                <a:cs typeface="Calibri" panose="020F0502020204030204" pitchFamily="34" charset="0"/>
              </a:rPr>
              <a:t>v</a:t>
            </a:r>
            <a:r>
              <a:rPr lang="vi-VN" sz="2800" b="1" i="0" dirty="0">
                <a:solidFill>
                  <a:srgbClr val="FF0000"/>
                </a:solidFill>
                <a:effectLst/>
                <a:latin typeface="Calibri" panose="020F0502020204030204" pitchFamily="34" charset="0"/>
                <a:cs typeface="Calibri" panose="020F0502020204030204" pitchFamily="34" charset="0"/>
              </a:rPr>
              <a:t>ì chiều rộng và chiều dài không cùng đơn vị đo. Muốn tính chu vi ta phải đổi độ dài các cạnh về cùng một đơn vị. </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A78E17-1148-8EBC-097A-E6715F2FC6F3}"/>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416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mặt</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(100 + </a:t>
            </a:r>
            <a:r>
              <a:rPr lang="en-US" sz="4000" b="1" dirty="0">
                <a:solidFill>
                  <a:srgbClr val="FF0000"/>
                </a:solidFill>
                <a:latin typeface="Calibri" panose="020F0502020204030204" pitchFamily="34" charset="0"/>
                <a:cs typeface="Calibri" panose="020F0502020204030204" pitchFamily="34" charset="0"/>
              </a:rPr>
              <a:t>4</a:t>
            </a:r>
            <a:r>
              <a:rPr lang="en-US" sz="4000" b="1" i="0" dirty="0">
                <a:solidFill>
                  <a:srgbClr val="FF0000"/>
                </a:solidFill>
                <a:effectLst/>
                <a:latin typeface="Calibri" panose="020F0502020204030204" pitchFamily="34" charset="0"/>
                <a:cs typeface="Calibri" panose="020F0502020204030204" pitchFamily="34" charset="0"/>
              </a:rPr>
              <a:t>0) x 2 = 280 (cm)</a:t>
            </a:r>
          </a:p>
          <a:p>
            <a:pPr algn="ctr">
              <a:lnSpc>
                <a:spcPct val="150000"/>
              </a:lnSpc>
            </a:pPr>
            <a:r>
              <a:rPr lang="en-US" sz="4000" b="1" dirty="0">
                <a:solidFill>
                  <a:srgbClr val="FF0000"/>
                </a:solidFill>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Đáp</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
        <p:nvSpPr>
          <p:cNvPr id="3" name="Rectangle 2">
            <a:extLst>
              <a:ext uri="{FF2B5EF4-FFF2-40B4-BE49-F238E27FC236}">
                <a16:creationId xmlns:a16="http://schemas.microsoft.com/office/drawing/2014/main" id="{35C2D448-BC05-E380-D8CF-EEADA6E4FD78}"/>
              </a:ext>
            </a:extLst>
          </p:cNvPr>
          <p:cNvSpPr/>
          <p:nvPr/>
        </p:nvSpPr>
        <p:spPr>
          <a:xfrm>
            <a:off x="-1308295" y="212413"/>
            <a:ext cx="1097280" cy="1081815"/>
          </a:xfrm>
          <a:prstGeom prst="rect">
            <a:avLst/>
          </a:prstGeom>
          <a:solidFill>
            <a:schemeClr val="bg2"/>
          </a:solidFill>
          <a:ln>
            <a:solidFill>
              <a:srgbClr val="FDF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320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86562-A5E6-608A-1B93-A2D119E72FCC}"/>
              </a:ext>
            </a:extLst>
          </p:cNvPr>
          <p:cNvSpPr txBox="1"/>
          <p:nvPr/>
        </p:nvSpPr>
        <p:spPr>
          <a:xfrm>
            <a:off x="1724025" y="889428"/>
            <a:ext cx="983932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cs typeface="Arial" panose="020B0604020202020204" pitchFamily="34" charset="0"/>
              </a:rPr>
              <a:t>Bác nông dân làm hàng rào quanh một vườn rau có dạng hình chữ nhật với chiều dài 9m, chiều rộng 5m. Bác có để cổng vào 2m. Hỏi hàng rào dài bao nhiêu mét?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783892-EC6B-0A32-A5A0-418DAF105D3A}"/>
              </a:ext>
            </a:extLst>
          </p:cNvPr>
          <p:cNvPicPr>
            <a:picLocks noChangeAspect="1"/>
          </p:cNvPicPr>
          <p:nvPr/>
        </p:nvPicPr>
        <p:blipFill rotWithShape="1">
          <a:blip r:embed="rId2">
            <a:extLst>
              <a:ext uri="{28A0092B-C50C-407E-A947-70E740481C1C}">
                <a14:useLocalDpi xmlns:a14="http://schemas.microsoft.com/office/drawing/2010/main" val="0"/>
              </a:ext>
            </a:extLst>
          </a:blip>
          <a:srcRect l="40015" t="70348" r="45833" b="16129"/>
          <a:stretch/>
        </p:blipFill>
        <p:spPr>
          <a:xfrm>
            <a:off x="469337" y="390274"/>
            <a:ext cx="1308521" cy="1625977"/>
          </a:xfrm>
          <a:prstGeom prst="rect">
            <a:avLst/>
          </a:prstGeom>
        </p:spPr>
      </p:pic>
      <p:sp>
        <p:nvSpPr>
          <p:cNvPr id="5" name="TextBox 4">
            <a:extLst>
              <a:ext uri="{FF2B5EF4-FFF2-40B4-BE49-F238E27FC236}">
                <a16:creationId xmlns:a16="http://schemas.microsoft.com/office/drawing/2014/main" id="{224CA903-5F50-0691-16CE-C6ECD76B44A1}"/>
              </a:ext>
            </a:extLst>
          </p:cNvPr>
          <p:cNvSpPr txBox="1"/>
          <p:nvPr/>
        </p:nvSpPr>
        <p:spPr>
          <a:xfrm>
            <a:off x="840155" y="3117954"/>
            <a:ext cx="3941712" cy="1933731"/>
          </a:xfrm>
          <a:prstGeom prst="rect">
            <a:avLst/>
          </a:prstGeom>
          <a:noFill/>
          <a:ln w="57150">
            <a:solidFill>
              <a:srgbClr val="7030A0"/>
            </a:solidFill>
          </a:ln>
        </p:spPr>
        <p:txBody>
          <a:bodyPr wrap="square" rtlCol="0">
            <a:spAutoFit/>
          </a:bodyPr>
          <a:lstStyle/>
          <a:p>
            <a:pPr algn="l"/>
            <a:endParaRPr lang="en-US" sz="11500" dirty="0">
              <a:ln w="508000">
                <a:solidFill>
                  <a:srgbClr val="781C07"/>
                </a:solidFill>
              </a:ln>
              <a:solidFill>
                <a:srgbClr val="781C07"/>
              </a:solidFill>
              <a:latin typeface="#9Slide07 SVNBango" panose="02000000000000000000" pitchFamily="2" charset="0"/>
            </a:endParaRPr>
          </a:p>
        </p:txBody>
      </p:sp>
      <p:sp>
        <p:nvSpPr>
          <p:cNvPr id="6" name="Rectangle 5">
            <a:extLst>
              <a:ext uri="{FF2B5EF4-FFF2-40B4-BE49-F238E27FC236}">
                <a16:creationId xmlns:a16="http://schemas.microsoft.com/office/drawing/2014/main" id="{7CAF174F-8E89-8E9A-B9E3-AE8284BAED07}"/>
              </a:ext>
            </a:extLst>
          </p:cNvPr>
          <p:cNvSpPr/>
          <p:nvPr/>
        </p:nvSpPr>
        <p:spPr>
          <a:xfrm>
            <a:off x="2248530" y="4766872"/>
            <a:ext cx="1214203" cy="509666"/>
          </a:xfrm>
          <a:prstGeom prst="rect">
            <a:avLst/>
          </a:prstGeom>
          <a:solidFill>
            <a:srgbClr val="FDFCFC"/>
          </a:solidFill>
          <a:ln>
            <a:solidFill>
              <a:srgbClr val="FD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409D992-3A7F-2CC9-0DD6-ADD54509B080}"/>
              </a:ext>
            </a:extLst>
          </p:cNvPr>
          <p:cNvCxnSpPr/>
          <p:nvPr/>
        </p:nvCxnSpPr>
        <p:spPr>
          <a:xfrm>
            <a:off x="2248530" y="4766872"/>
            <a:ext cx="0" cy="50966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7B5811-C39B-52F1-F675-483250B3ACEB}"/>
              </a:ext>
            </a:extLst>
          </p:cNvPr>
          <p:cNvCxnSpPr/>
          <p:nvPr/>
        </p:nvCxnSpPr>
        <p:spPr>
          <a:xfrm>
            <a:off x="3462733" y="4766872"/>
            <a:ext cx="0" cy="50966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CB573C-1B85-FE9E-8F36-7FEA92B021B4}"/>
              </a:ext>
            </a:extLst>
          </p:cNvPr>
          <p:cNvCxnSpPr/>
          <p:nvPr/>
        </p:nvCxnSpPr>
        <p:spPr>
          <a:xfrm>
            <a:off x="5081666" y="1357671"/>
            <a:ext cx="6235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B3381B-B137-B0FC-8DD0-A8D069E60631}"/>
              </a:ext>
            </a:extLst>
          </p:cNvPr>
          <p:cNvCxnSpPr>
            <a:cxnSpLocks/>
          </p:cNvCxnSpPr>
          <p:nvPr/>
        </p:nvCxnSpPr>
        <p:spPr>
          <a:xfrm>
            <a:off x="1844491" y="1779894"/>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78141-618B-6EE1-5B42-7300C774695B}"/>
              </a:ext>
            </a:extLst>
          </p:cNvPr>
          <p:cNvCxnSpPr>
            <a:cxnSpLocks/>
          </p:cNvCxnSpPr>
          <p:nvPr/>
        </p:nvCxnSpPr>
        <p:spPr>
          <a:xfrm>
            <a:off x="4938008" y="1748477"/>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83007-2103-22E2-1827-58A7E9BE43B1}"/>
              </a:ext>
            </a:extLst>
          </p:cNvPr>
          <p:cNvSpPr txBox="1"/>
          <p:nvPr/>
        </p:nvSpPr>
        <p:spPr>
          <a:xfrm>
            <a:off x="2248530" y="2594734"/>
            <a:ext cx="862757" cy="523220"/>
          </a:xfrm>
          <a:prstGeom prst="rect">
            <a:avLst/>
          </a:prstGeom>
          <a:noFill/>
        </p:spPr>
        <p:txBody>
          <a:bodyPr wrap="square" rtlCol="0">
            <a:spAutoFit/>
          </a:bodyPr>
          <a:lstStyle/>
          <a:p>
            <a:pPr lvl="0" algn="just"/>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9m</a:t>
            </a:r>
          </a:p>
        </p:txBody>
      </p:sp>
      <p:cxnSp>
        <p:nvCxnSpPr>
          <p:cNvPr id="17" name="Straight Connector 16">
            <a:extLst>
              <a:ext uri="{FF2B5EF4-FFF2-40B4-BE49-F238E27FC236}">
                <a16:creationId xmlns:a16="http://schemas.microsoft.com/office/drawing/2014/main" id="{6678A825-5B52-4ED4-8E1E-FE3D1594626E}"/>
              </a:ext>
            </a:extLst>
          </p:cNvPr>
          <p:cNvCxnSpPr>
            <a:cxnSpLocks/>
          </p:cNvCxnSpPr>
          <p:nvPr/>
        </p:nvCxnSpPr>
        <p:spPr>
          <a:xfrm>
            <a:off x="7383903" y="1760594"/>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5D62A9-4D47-3E1E-6456-44F43F480DD8}"/>
              </a:ext>
            </a:extLst>
          </p:cNvPr>
          <p:cNvSpPr txBox="1"/>
          <p:nvPr/>
        </p:nvSpPr>
        <p:spPr>
          <a:xfrm>
            <a:off x="4970084" y="3561599"/>
            <a:ext cx="862757" cy="523220"/>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cs typeface="Arial" panose="020B0604020202020204" pitchFamily="34" charset="0"/>
              </a:rPr>
              <a:t>5</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t>
            </a:r>
          </a:p>
        </p:txBody>
      </p:sp>
      <p:cxnSp>
        <p:nvCxnSpPr>
          <p:cNvPr id="19" name="Straight Connector 18">
            <a:extLst>
              <a:ext uri="{FF2B5EF4-FFF2-40B4-BE49-F238E27FC236}">
                <a16:creationId xmlns:a16="http://schemas.microsoft.com/office/drawing/2014/main" id="{1E65C4A5-D36A-0EB2-5584-D78D546F4F95}"/>
              </a:ext>
            </a:extLst>
          </p:cNvPr>
          <p:cNvCxnSpPr>
            <a:cxnSpLocks/>
          </p:cNvCxnSpPr>
          <p:nvPr/>
        </p:nvCxnSpPr>
        <p:spPr>
          <a:xfrm>
            <a:off x="1777858" y="2185650"/>
            <a:ext cx="20224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28616BD-6DF9-C0AC-9009-1981CE74B07F}"/>
              </a:ext>
            </a:extLst>
          </p:cNvPr>
          <p:cNvSpPr txBox="1"/>
          <p:nvPr/>
        </p:nvSpPr>
        <p:spPr>
          <a:xfrm>
            <a:off x="2485876" y="5014928"/>
            <a:ext cx="862757" cy="523220"/>
          </a:xfrm>
          <a:prstGeom prst="rect">
            <a:avLst/>
          </a:prstGeom>
          <a:noFill/>
        </p:spPr>
        <p:txBody>
          <a:bodyPr wrap="square" rtlCol="0">
            <a:spAutoFit/>
          </a:bodyPr>
          <a:lstStyle/>
          <a:p>
            <a:pPr lvl="0" algn="just"/>
            <a:r>
              <a:rPr lang="en-US" sz="2800" b="1" noProof="0" dirty="0">
                <a:solidFill>
                  <a:prstClr val="black"/>
                </a:solidFill>
                <a:latin typeface="Cambria" panose="02040503050406030204" pitchFamily="18" charset="0"/>
                <a:cs typeface="Arial" panose="020B0604020202020204" pitchFamily="34" charset="0"/>
              </a:rPr>
              <a:t>2</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t>
            </a:r>
          </a:p>
        </p:txBody>
      </p:sp>
      <p:cxnSp>
        <p:nvCxnSpPr>
          <p:cNvPr id="22" name="Straight Connector 21">
            <a:extLst>
              <a:ext uri="{FF2B5EF4-FFF2-40B4-BE49-F238E27FC236}">
                <a16:creationId xmlns:a16="http://schemas.microsoft.com/office/drawing/2014/main" id="{3D290CD8-48F1-9A1E-1986-4974BE069F38}"/>
              </a:ext>
            </a:extLst>
          </p:cNvPr>
          <p:cNvCxnSpPr>
            <a:cxnSpLocks/>
          </p:cNvCxnSpPr>
          <p:nvPr/>
        </p:nvCxnSpPr>
        <p:spPr>
          <a:xfrm flipV="1">
            <a:off x="4729983" y="2170660"/>
            <a:ext cx="4279106" cy="14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4F70D57-E2CE-E792-D9C5-5CAB28FC96CD}"/>
              </a:ext>
            </a:extLst>
          </p:cNvPr>
          <p:cNvSpPr txBox="1"/>
          <p:nvPr/>
        </p:nvSpPr>
        <p:spPr>
          <a:xfrm>
            <a:off x="5396461" y="2594734"/>
            <a:ext cx="592111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Bài</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giải: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Chu vi vườn rau hình chữ nhật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 + 5) x 2 = 28 (m)</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Độ dài của hàng rào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28 – 2 = 26 (m)</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Đáp số: 26m</a:t>
            </a:r>
          </a:p>
        </p:txBody>
      </p:sp>
      <p:sp>
        <p:nvSpPr>
          <p:cNvPr id="4" name="Rectangle 3">
            <a:extLst>
              <a:ext uri="{FF2B5EF4-FFF2-40B4-BE49-F238E27FC236}">
                <a16:creationId xmlns:a16="http://schemas.microsoft.com/office/drawing/2014/main" id="{BB991E41-46A7-BBC0-38CF-49588019219B}"/>
              </a:ext>
            </a:extLst>
          </p:cNvPr>
          <p:cNvSpPr/>
          <p:nvPr/>
        </p:nvSpPr>
        <p:spPr>
          <a:xfrm>
            <a:off x="-1308295" y="212413"/>
            <a:ext cx="1097280" cy="1081815"/>
          </a:xfrm>
          <a:prstGeom prst="rect">
            <a:avLst/>
          </a:prstGeom>
          <a:solidFill>
            <a:schemeClr val="bg2"/>
          </a:solidFill>
          <a:ln>
            <a:solidFill>
              <a:srgbClr val="FDF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78413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wipe(up)">
                                      <p:cBhvr>
                                        <p:cTn id="64" dur="500"/>
                                        <p:tgtEl>
                                          <p:spTgt spid="2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xEl>
                                              <p:pRg st="1" end="1"/>
                                            </p:txEl>
                                          </p:spTgt>
                                        </p:tgtEl>
                                        <p:attrNameLst>
                                          <p:attrName>style.visibility</p:attrName>
                                        </p:attrNameLst>
                                      </p:cBhvr>
                                      <p:to>
                                        <p:strVal val="visible"/>
                                      </p:to>
                                    </p:set>
                                    <p:animEffect transition="in" filter="wipe(up)">
                                      <p:cBhvr>
                                        <p:cTn id="69" dur="500"/>
                                        <p:tgtEl>
                                          <p:spTgt spid="2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4">
                                            <p:txEl>
                                              <p:pRg st="2" end="2"/>
                                            </p:txEl>
                                          </p:spTgt>
                                        </p:tgtEl>
                                        <p:attrNameLst>
                                          <p:attrName>style.visibility</p:attrName>
                                        </p:attrNameLst>
                                      </p:cBhvr>
                                      <p:to>
                                        <p:strVal val="visible"/>
                                      </p:to>
                                    </p:set>
                                    <p:animEffect transition="in" filter="wipe(up)">
                                      <p:cBhvr>
                                        <p:cTn id="74" dur="500"/>
                                        <p:tgtEl>
                                          <p:spTgt spid="2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4">
                                            <p:txEl>
                                              <p:pRg st="3" end="3"/>
                                            </p:txEl>
                                          </p:spTgt>
                                        </p:tgtEl>
                                        <p:attrNameLst>
                                          <p:attrName>style.visibility</p:attrName>
                                        </p:attrNameLst>
                                      </p:cBhvr>
                                      <p:to>
                                        <p:strVal val="visible"/>
                                      </p:to>
                                    </p:set>
                                    <p:animEffect transition="in" filter="wipe(up)">
                                      <p:cBhvr>
                                        <p:cTn id="79" dur="500"/>
                                        <p:tgtEl>
                                          <p:spTgt spid="2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4">
                                            <p:txEl>
                                              <p:pRg st="4" end="4"/>
                                            </p:txEl>
                                          </p:spTgt>
                                        </p:tgtEl>
                                        <p:attrNameLst>
                                          <p:attrName>style.visibility</p:attrName>
                                        </p:attrNameLst>
                                      </p:cBhvr>
                                      <p:to>
                                        <p:strVal val="visible"/>
                                      </p:to>
                                    </p:set>
                                    <p:animEffect transition="in" filter="wipe(up)">
                                      <p:cBhvr>
                                        <p:cTn id="84" dur="500"/>
                                        <p:tgtEl>
                                          <p:spTgt spid="24">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4">
                                            <p:txEl>
                                              <p:pRg st="5" end="5"/>
                                            </p:txEl>
                                          </p:spTgt>
                                        </p:tgtEl>
                                        <p:attrNameLst>
                                          <p:attrName>style.visibility</p:attrName>
                                        </p:attrNameLst>
                                      </p:cBhvr>
                                      <p:to>
                                        <p:strVal val="visible"/>
                                      </p:to>
                                    </p:set>
                                    <p:animEffect transition="in" filter="wipe(up)">
                                      <p:cBhvr>
                                        <p:cTn id="89"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P spid="18"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235</Words>
  <Application>Microsoft Office PowerPoint</Application>
  <PresentationFormat>Widescreen</PresentationFormat>
  <Paragraphs>27</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等线</vt:lpstr>
      <vt:lpstr>#9Slide07 SVNBango</vt: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2022-10-23T10:26:54Z</dcterms:created>
  <dcterms:modified xsi:type="dcterms:W3CDTF">2026-01-29T04:59:53Z</dcterms:modified>
</cp:coreProperties>
</file>