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314" r:id="rId2"/>
    <p:sldId id="324" r:id="rId3"/>
    <p:sldId id="325" r:id="rId4"/>
    <p:sldId id="326" r:id="rId5"/>
    <p:sldId id="327" r:id="rId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34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9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A5232B-C5AF-4D69-892E-B57EE23C5E8D}" type="datetimeFigureOut">
              <a:rPr lang="vi-VN" smtClean="0"/>
              <a:t>20/03/2026</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7E547C-6CB6-42E2-88CE-DD392326B7C2}" type="slidenum">
              <a:rPr lang="vi-VN" smtClean="0"/>
              <a:t>‹#›</a:t>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3/20/2026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3/20/2026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3/20/2026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3/20/2026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3/20/2026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3/20/2026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3/20/2026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3/20/2026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3/20/2026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3/20/2026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3/20/2026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13" cstate="hqprint">
            <a:extLst>
              <a:ext uri="{28A0092B-C50C-407E-A947-70E740481C1C}">
                <a14:useLocalDpi xmlns:a14="http://schemas.microsoft.com/office/drawing/2010/main" val="0"/>
              </a:ext>
            </a:extLst>
          </a:blip>
          <a:srcRect t="37667"/>
          <a:stretch>
            <a:fillRect/>
          </a:stretch>
        </p:blipFill>
        <p:spPr>
          <a:xfrm>
            <a:off x="-2052206" y="-221075"/>
            <a:ext cx="2186247" cy="2317405"/>
          </a:xfrm>
          <a:prstGeom prst="rect">
            <a:avLst/>
          </a:prstGeom>
        </p:spPr>
      </p:pic>
      <p:pic>
        <p:nvPicPr>
          <p:cNvPr id="13" name="Picture 12"/>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a:fillRect/>
          </a:stretch>
        </p:blipFill>
        <p:spPr>
          <a:xfrm>
            <a:off x="1797248" y="7132320"/>
            <a:ext cx="1824009" cy="1838655"/>
          </a:xfrm>
          <a:prstGeom prst="rect">
            <a:avLst/>
          </a:prstGeom>
        </p:spPr>
      </p:pic>
      <p:sp>
        <p:nvSpPr>
          <p:cNvPr id="14" name="TextBox 3"/>
          <p:cNvSpPr txBox="1"/>
          <p:nvPr userDrawn="1"/>
        </p:nvSpPr>
        <p:spPr>
          <a:xfrm>
            <a:off x="3229118" y="827565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5" name="Title 1"/>
          <p:cNvSpPr txBox="1"/>
          <p:nvPr userDrawn="1"/>
        </p:nvSpPr>
        <p:spPr>
          <a:xfrm>
            <a:off x="1616130" y="863960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6" name="Picture 15"/>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17" name="Picture 16"/>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19" name="Title 1"/>
          <p:cNvSpPr txBox="1"/>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20" name="TextBox 19"/>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750" fill="hold"/>
                                        <p:tgtEl>
                                          <p:spTgt spid="20"/>
                                        </p:tgtEl>
                                        <p:attrNameLst>
                                          <p:attrName>ppt_w</p:attrName>
                                        </p:attrNameLst>
                                      </p:cBhvr>
                                      <p:tavLst>
                                        <p:tav tm="0">
                                          <p:val>
                                            <p:fltVal val="0"/>
                                          </p:val>
                                        </p:tav>
                                        <p:tav tm="100000">
                                          <p:val>
                                            <p:strVal val="#ppt_w"/>
                                          </p:val>
                                        </p:tav>
                                      </p:tavLst>
                                    </p:anim>
                                    <p:anim calcmode="lin" valueType="num">
                                      <p:cBhvr>
                                        <p:cTn id="8" dur="1750" fill="hold"/>
                                        <p:tgtEl>
                                          <p:spTgt spid="20"/>
                                        </p:tgtEl>
                                        <p:attrNameLst>
                                          <p:attrName>ppt_h</p:attrName>
                                        </p:attrNameLst>
                                      </p:cBhvr>
                                      <p:tavLst>
                                        <p:tav tm="0">
                                          <p:val>
                                            <p:fltVal val="0"/>
                                          </p:val>
                                        </p:tav>
                                        <p:tav tm="100000">
                                          <p:val>
                                            <p:strVal val="#ppt_h"/>
                                          </p:val>
                                        </p:tav>
                                      </p:tavLst>
                                    </p:anim>
                                    <p:animEffect transition="in" filter="fade">
                                      <p:cBhvr>
                                        <p:cTn id="9" dur="1750"/>
                                        <p:tgtEl>
                                          <p:spTgt spid="20"/>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7.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white background with red lanterns and flowers&#10;&#10;Description automatically generated"/>
          <p:cNvPicPr>
            <a:picLocks noChangeAspect="1"/>
          </p:cNvPicPr>
          <p:nvPr/>
        </p:nvPicPr>
        <p:blipFill rotWithShape="1">
          <a:blip r:embed="rId2" cstate="print">
            <a:extLst>
              <a:ext uri="{28A0092B-C50C-407E-A947-70E740481C1C}">
                <a14:useLocalDpi xmlns:a14="http://schemas.microsoft.com/office/drawing/2010/main" val="0"/>
              </a:ext>
            </a:extLst>
          </a:blip>
          <a:srcRect b="15746"/>
          <a:stretch>
            <a:fillRect/>
          </a:stretch>
        </p:blipFill>
        <p:spPr>
          <a:xfrm>
            <a:off x="20" y="1282"/>
            <a:ext cx="12191980" cy="6856718"/>
          </a:xfrm>
          <a:prstGeom prst="rect">
            <a:avLst/>
          </a:prstGeom>
        </p:spPr>
      </p:pic>
      <p:pic>
        <p:nvPicPr>
          <p:cNvPr id="5" name="Picture 4" descr="A person riding a bicycle on a dock near a building&#10;&#10;Description automatically generated"/>
          <p:cNvPicPr>
            <a:picLocks noChangeAspect="1"/>
          </p:cNvPicPr>
          <p:nvPr/>
        </p:nvPicPr>
        <p:blipFill rotWithShape="1">
          <a:blip r:embed="rId3">
            <a:extLst>
              <a:ext uri="{BEBA8EAE-BF5A-486C-A8C5-ECC9F3942E4B}">
                <a14:imgProps xmlns:a14="http://schemas.microsoft.com/office/drawing/2010/main">
                  <a14:imgLayer r:embed="rId4">
                    <a14:imgEffect>
                      <a14:backgroundRemoval t="30994" b="92593" l="1164" r="98926">
                        <a14:foregroundMark x1="5819" y1="54191" x2="32050" y2="61988"/>
                        <a14:foregroundMark x1="1432" y1="55361" x2="7878" y2="65497"/>
                        <a14:foregroundMark x1="14682" y1="87524" x2="19069" y2="84795"/>
                        <a14:foregroundMark x1="19069" y1="84795" x2="19517" y2="84795"/>
                        <a14:foregroundMark x1="19875" y1="85770" x2="22292" y2="83041"/>
                        <a14:foregroundMark x1="93465" y1="42885" x2="92390" y2="81676"/>
                        <a14:foregroundMark x1="95613" y1="38986" x2="98389" y2="65302"/>
                        <a14:foregroundMark x1="73500" y1="61404" x2="75470" y2="66862"/>
                        <a14:foregroundMark x1="37511" y1="61598" x2="37422" y2="68226"/>
                        <a14:foregroundMark x1="19606" y1="84405" x2="22381" y2="83041"/>
                        <a14:foregroundMark x1="66876" y1="82066" x2="76186" y2="86355"/>
                        <a14:foregroundMark x1="76186" y1="86355" x2="76276" y2="86550"/>
                        <a14:foregroundMark x1="39481" y1="34698" x2="50045" y2="33138"/>
                        <a14:foregroundMark x1="50045" y1="33138" x2="61594" y2="36842"/>
                        <a14:foregroundMark x1="61594" y1="36842" x2="64906" y2="36062"/>
                        <a14:foregroundMark x1="56849" y1="36257" x2="63742" y2="36842"/>
                        <a14:foregroundMark x1="86392" y1="37037" x2="90421" y2="32164"/>
                        <a14:foregroundMark x1="90421" y1="32164" x2="94449" y2="32359"/>
                        <a14:foregroundMark x1="94449" y1="32359" x2="98657" y2="39571"/>
                        <a14:foregroundMark x1="98657" y1="39571" x2="98926" y2="41715"/>
                        <a14:foregroundMark x1="86303" y1="37037" x2="86303" y2="37037"/>
                        <a14:foregroundMark x1="86661" y1="38012" x2="87735" y2="31189"/>
                        <a14:foregroundMark x1="97851" y1="33138" x2="98926" y2="40936"/>
                        <a14:foregroundMark x1="1164" y1="52827" x2="5819" y2="44834"/>
                        <a14:foregroundMark x1="82543" y1="90058" x2="90152" y2="90643"/>
                        <a14:foregroundMark x1="90152" y1="90643" x2="94449" y2="88889"/>
                      </a14:backgroundRemoval>
                    </a14:imgEffect>
                    <a14:imgEffect>
                      <a14:saturation sat="300000"/>
                    </a14:imgEffect>
                  </a14:imgLayer>
                </a14:imgProps>
              </a:ext>
              <a:ext uri="{28A0092B-C50C-407E-A947-70E740481C1C}">
                <a14:useLocalDpi xmlns:a14="http://schemas.microsoft.com/office/drawing/2010/main" val="0"/>
              </a:ext>
            </a:extLst>
          </a:blip>
          <a:srcRect t="27549"/>
          <a:stretch>
            <a:fillRect/>
          </a:stretch>
        </p:blipFill>
        <p:spPr>
          <a:xfrm>
            <a:off x="-81643" y="3570514"/>
            <a:ext cx="12355286" cy="3820884"/>
          </a:xfrm>
          <a:prstGeom prst="rect">
            <a:avLst/>
          </a:prstGeom>
          <a:ln>
            <a:noFill/>
          </a:ln>
          <a:effectLst>
            <a:softEdge rad="112500"/>
          </a:effectLst>
        </p:spPr>
      </p:pic>
      <p:pic>
        <p:nvPicPr>
          <p:cNvPr id="7" name="Picture 6"/>
          <p:cNvPicPr>
            <a:picLocks noChangeAspect="1"/>
          </p:cNvPicPr>
          <p:nvPr/>
        </p:nvPicPr>
        <p:blipFill>
          <a:blip r:embed="rId5"/>
          <a:stretch>
            <a:fillRect/>
          </a:stretch>
        </p:blipFill>
        <p:spPr>
          <a:xfrm>
            <a:off x="2806335" y="1440819"/>
            <a:ext cx="7711444" cy="2129695"/>
          </a:xfrm>
          <a:prstGeom prst="rect">
            <a:avLst/>
          </a:prstGeom>
        </p:spPr>
      </p:pic>
      <p:pic>
        <p:nvPicPr>
          <p:cNvPr id="11" name="Picture 10"/>
          <p:cNvPicPr>
            <a:picLocks noChangeAspect="1"/>
          </p:cNvPicPr>
          <p:nvPr/>
        </p:nvPicPr>
        <p:blipFill>
          <a:blip r:embed="rId6"/>
          <a:stretch>
            <a:fillRect/>
          </a:stretch>
        </p:blipFill>
        <p:spPr>
          <a:xfrm>
            <a:off x="5272902" y="368937"/>
            <a:ext cx="3170195" cy="859611"/>
          </a:xfrm>
          <a:prstGeom prst="rect">
            <a:avLst/>
          </a:prstGeom>
        </p:spPr>
      </p:pic>
      <p:pic>
        <p:nvPicPr>
          <p:cNvPr id="15" name="Picture 14"/>
          <p:cNvPicPr>
            <a:picLocks noChangeAspect="1"/>
          </p:cNvPicPr>
          <p:nvPr/>
        </p:nvPicPr>
        <p:blipFill>
          <a:blip r:embed="rId7"/>
          <a:stretch>
            <a:fillRect/>
          </a:stretch>
        </p:blipFill>
        <p:spPr>
          <a:xfrm>
            <a:off x="5468805" y="2870223"/>
            <a:ext cx="2042337" cy="81693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group of objects with flowers&#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p:cNvSpPr/>
          <p:nvPr/>
        </p:nvSpPr>
        <p:spPr>
          <a:xfrm>
            <a:off x="359227" y="288471"/>
            <a:ext cx="11473546" cy="6281057"/>
          </a:xfrm>
          <a:prstGeom prst="roundRect">
            <a:avLst/>
          </a:prstGeom>
          <a:solidFill>
            <a:schemeClr val="bg1"/>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 name="TextBox 8"/>
          <p:cNvSpPr txBox="1"/>
          <p:nvPr/>
        </p:nvSpPr>
        <p:spPr>
          <a:xfrm>
            <a:off x="478970" y="406189"/>
            <a:ext cx="11048999"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Phố Cổ Hội An là nơi lưu giữ nhiều di tích còn khá nguyên vẹn như bến cảng, các nhà cổ, nhà thờ, tộc, họ, đình, chùa, hội quán…Một số công trình kiến trúc tiêu biểu là Chùa Cầu, Nhà cổ Phùng Hưng, Hội quán Phúc Kiến.</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3" name="Picture 12" descr="A bridge over a canal with buildings in the background&#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t="356" r="-3" b="13791"/>
          <a:stretch>
            <a:fillRect/>
          </a:stretch>
        </p:blipFill>
        <p:spPr>
          <a:xfrm>
            <a:off x="76200" y="2643548"/>
            <a:ext cx="6569769" cy="3750724"/>
          </a:xfrm>
          <a:custGeom>
            <a:avLst/>
            <a:gdLst/>
            <a:ahLst/>
            <a:cxnLst/>
            <a:rect l="l" t="t" r="r" b="b"/>
            <a:pathLst>
              <a:path w="6569769" h="3750734">
                <a:moveTo>
                  <a:pt x="1738471" y="0"/>
                </a:moveTo>
                <a:lnTo>
                  <a:pt x="6569769" y="0"/>
                </a:lnTo>
                <a:lnTo>
                  <a:pt x="6569769" y="3750734"/>
                </a:lnTo>
                <a:lnTo>
                  <a:pt x="0" y="3750734"/>
                </a:lnTo>
                <a:close/>
              </a:path>
            </a:pathLst>
          </a:custGeom>
        </p:spPr>
      </p:pic>
      <p:sp>
        <p:nvSpPr>
          <p:cNvPr id="14" name="TextBox 13"/>
          <p:cNvSpPr txBox="1"/>
          <p:nvPr/>
        </p:nvSpPr>
        <p:spPr>
          <a:xfrm>
            <a:off x="6722169" y="2502973"/>
            <a:ext cx="5012631"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a:ln>
                  <a:noFill/>
                </a:ln>
                <a:solidFill>
                  <a:schemeClr val="accent2">
                    <a:lumMod val="50000"/>
                  </a:schemeClr>
                </a:solidFill>
                <a:effectLst/>
                <a:uLnTx/>
                <a:uFillTx/>
                <a:latin typeface="Cambria" panose="02040503050406030204" pitchFamily="18" charset="0"/>
                <a:ea typeface="Cambria" panose="02040503050406030204" pitchFamily="18" charset="0"/>
                <a:cs typeface="+mn-cs"/>
              </a:rPr>
              <a:t>Chùa Cầu là cây cầu được thương nhân người Nhật Bản được xây dựng vào thế kỉ XVI. Năm 1653 ở sườn cầu phía Bắc được dựng thêm phần chùa nên cây cầu được gọi là Chùa Cầu. </a:t>
            </a:r>
            <a:endParaRPr kumimoji="0" lang="vi-VN" sz="3200" b="1" i="0" u="none" strike="noStrike" kern="1200" cap="none" spc="0" normalizeH="0" baseline="0" noProof="0" dirty="0">
              <a:ln>
                <a:noFill/>
              </a:ln>
              <a:solidFill>
                <a:schemeClr val="accent2">
                  <a:lumMod val="50000"/>
                </a:schemeClr>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group of objects with flowers&#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p:cNvSpPr/>
          <p:nvPr/>
        </p:nvSpPr>
        <p:spPr>
          <a:xfrm>
            <a:off x="359227" y="288471"/>
            <a:ext cx="11473546" cy="6281057"/>
          </a:xfrm>
          <a:prstGeom prst="roundRect">
            <a:avLst/>
          </a:prstGeom>
          <a:solidFill>
            <a:schemeClr val="bg1"/>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 name="TextBox 8"/>
          <p:cNvSpPr txBox="1"/>
          <p:nvPr/>
        </p:nvSpPr>
        <p:spPr>
          <a:xfrm>
            <a:off x="478970" y="406189"/>
            <a:ext cx="11048999"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Chùa Cầu dài khoảng 18 m, rộng 3m, có kiến trúc pha trộn của Nhật Bản, Trung Hoa và Việt Nam. Tất cả hệ khung của công trình làm bằng gỗ, có ba hệ mái tương ứng với ba phần cầu. Mái công trình lợp ngoái âm dương với những chi tiết trang trí tinh xảo. Đặc biệt có những đồ gốm men lam được khảm trên mái. </a:t>
            </a:r>
            <a:endPar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descr="A bridge over a river with lights&#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742" y="2645100"/>
            <a:ext cx="8316687" cy="380671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group of objects with flowers&#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p:cNvSpPr/>
          <p:nvPr/>
        </p:nvSpPr>
        <p:spPr>
          <a:xfrm>
            <a:off x="359227" y="288471"/>
            <a:ext cx="11473546" cy="6281057"/>
          </a:xfrm>
          <a:prstGeom prst="roundRect">
            <a:avLst/>
          </a:prstGeom>
          <a:solidFill>
            <a:schemeClr val="bg1"/>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 name="TextBox 8"/>
          <p:cNvSpPr txBox="1"/>
          <p:nvPr/>
        </p:nvSpPr>
        <p:spPr>
          <a:xfrm>
            <a:off x="478970" y="406189"/>
            <a:ext cx="11048999"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Hội quán Phúc Kiến là nơi sinh hoạt của cộng đồng người Hoa cùng quê đến Hội An buôn bán và là nơi để thờ cúng các vị tiền hiền, các vị thần che chở cho cuộc sống của người dân địa phương. Hội Quán được xây dựng theo kiểu đền miếu cổ Trung Hoa với mái lợp ngói ống. </a:t>
            </a:r>
            <a:endPar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857319" y="2770676"/>
            <a:ext cx="10670649" cy="348861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group of objects with flowers&#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p:cNvSpPr/>
          <p:nvPr/>
        </p:nvSpPr>
        <p:spPr>
          <a:xfrm>
            <a:off x="359227" y="288471"/>
            <a:ext cx="11473546" cy="6281057"/>
          </a:xfrm>
          <a:prstGeom prst="roundRect">
            <a:avLst/>
          </a:prstGeom>
          <a:solidFill>
            <a:schemeClr val="bg1"/>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 name="TextBox 8"/>
          <p:cNvSpPr txBox="1"/>
          <p:nvPr/>
        </p:nvSpPr>
        <p:spPr>
          <a:xfrm>
            <a:off x="478970" y="406189"/>
            <a:ext cx="11048999"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Nhà cổ Phùng Hưng có kết cấu hai tầng, dạng nhà ống, hẹp ở chiều ngang và chiều sâu hơi dài. Những lớp ngói âm dương đều tăm tắp được tính toán theo thuật phong thủy ngũ hành tạo nên một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sắ</a:t>
            </a:r>
            <a:r>
              <a:rPr lang="en-US" sz="2800" b="1" dirty="0">
                <a:solidFill>
                  <a:prstClr val="black"/>
                </a:solidFill>
                <a:latin typeface="Cambria" panose="02040503050406030204" pitchFamily="18" charset="0"/>
                <a:ea typeface="Cambria" panose="02040503050406030204" pitchFamily="18" charset="0"/>
              </a:rPr>
              <a:t>c thái đặc trưng. Không gian bên trong nhà chính thiết kế rộng rãi, dành cho việc buôn bán và thờ tự. </a:t>
            </a:r>
            <a:endPar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descr="A room with a wood floor and red curtains&#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264" y="2795587"/>
            <a:ext cx="4985657" cy="350724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A room with a balcony and people&#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652957"/>
            <a:ext cx="5524500" cy="3798853"/>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312</Words>
  <Application>Microsoft Office PowerPoint</Application>
  <PresentationFormat>Widescreen</PresentationFormat>
  <Paragraphs>5</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#9Slide07 HoneyCream</vt:lpstr>
      <vt:lpstr>Arial</vt:lpstr>
      <vt:lpstr>Calibri</vt:lpstr>
      <vt:lpstr>Cambria</vt:lpstr>
      <vt:lpstr>SVN-Newton</vt:lpstr>
      <vt:lpstr>Times New Roman</vt:lpstr>
      <vt:lpstr>1_Office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 NON</dc:creator>
  <cp:keywords>Mang Non</cp:keywords>
  <cp:lastModifiedBy>Windows 10</cp:lastModifiedBy>
  <cp:revision>6</cp:revision>
  <dcterms:created xsi:type="dcterms:W3CDTF">2023-12-23T08:43:00Z</dcterms:created>
  <dcterms:modified xsi:type="dcterms:W3CDTF">2026-03-20T05:18:10Z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BB419CB4BC8E48AA921482EF7C5BE5D2_13</vt:lpwstr>
  </property>
  <property fmtid="{D5CDD505-2E9C-101B-9397-08002B2CF9AE}" pid="3" name="KSOProductBuildVer">
    <vt:lpwstr>1033-12.2.0.23155</vt:lpwstr>
  </property>
</Properties>
</file>