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3" r:id="rId2"/>
    <p:sldId id="259" r:id="rId3"/>
    <p:sldId id="258" r:id="rId4"/>
  </p:sldIdLst>
  <p:sldSz cx="18288000" cy="10287000"/>
  <p:notesSz cx="6858000" cy="9144000"/>
  <p:embeddedFontLst>
    <p:embeddedFont>
      <p:font typeface="#9Slide07 HoneyCream" panose="020B0604020202020204" charset="0"/>
      <p:regular r:id="rId5"/>
    </p:embeddedFont>
    <p:embeddedFont>
      <p:font typeface="Balsamiq Sans" panose="020B0604020202020204" charset="0"/>
      <p:regular r:id="rId6"/>
    </p:embeddedFont>
    <p:embeddedFont>
      <p:font typeface="Cambria" panose="02040503050406030204" pitchFamily="18"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1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9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3/20/2026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3/20/2026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3/20/2026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3/20/2026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3/20/2026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3/20/2026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53D05-DEE2-459A-8CAA-7C0330370249}"/>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31334BB6-A64A-4059-8CCF-D0B18997BB2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5825500" y="10206341"/>
            <a:ext cx="1824009" cy="2002485"/>
          </a:xfrm>
          <a:prstGeom prst="rect">
            <a:avLst/>
          </a:prstGeom>
        </p:spPr>
      </p:pic>
      <p:sp>
        <p:nvSpPr>
          <p:cNvPr id="9" name="TextBox 8">
            <a:extLst>
              <a:ext uri="{FF2B5EF4-FFF2-40B4-BE49-F238E27FC236}">
                <a16:creationId xmlns:a16="http://schemas.microsoft.com/office/drawing/2014/main" id="{03DF2981-8717-46BB-9EFC-7D90D5D6CE7E}"/>
              </a:ext>
            </a:extLst>
          </p:cNvPr>
          <p:cNvSpPr txBox="1"/>
          <p:nvPr userDrawn="1"/>
        </p:nvSpPr>
        <p:spPr>
          <a:xfrm>
            <a:off x="7716416" y="1072098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D794A49D-C08F-469E-BE9D-45691C04E727}"/>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prstClr val="white"/>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69BCCB4C-785C-4B92-93F8-ED0ABEC4139B}"/>
              </a:ext>
            </a:extLst>
          </p:cNvPr>
          <p:cNvSpPr txBox="1">
            <a:spLocks/>
          </p:cNvSpPr>
          <p:nvPr userDrawn="1"/>
        </p:nvSpPr>
        <p:spPr>
          <a:xfrm>
            <a:off x="5644380" y="120523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err="1">
                <a:ln>
                  <a:noFill/>
                </a:ln>
                <a:solidFill>
                  <a:srgbClr val="2C9430"/>
                </a:solidFill>
                <a:effectLst/>
                <a:uLnTx/>
                <a:uFillTx/>
                <a:latin typeface="#9Slide07 HoneyCream" pitchFamily="2" charset="0"/>
                <a:ea typeface="+mj-ea"/>
                <a:cs typeface="+mj-cs"/>
              </a:rPr>
              <a:t>Măng</a:t>
            </a:r>
            <a:r>
              <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rPr>
              <a:t> Non</a:t>
            </a:r>
          </a:p>
        </p:txBody>
      </p:sp>
      <p:pic>
        <p:nvPicPr>
          <p:cNvPr id="12" name="Picture 11">
            <a:extLst>
              <a:ext uri="{FF2B5EF4-FFF2-40B4-BE49-F238E27FC236}">
                <a16:creationId xmlns:a16="http://schemas.microsoft.com/office/drawing/2014/main" id="{1F468811-5699-4870-915A-0CA50667620E}"/>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3" name="Picture 12">
            <a:extLst>
              <a:ext uri="{FF2B5EF4-FFF2-40B4-BE49-F238E27FC236}">
                <a16:creationId xmlns:a16="http://schemas.microsoft.com/office/drawing/2014/main" id="{38748BF8-116D-44EB-982D-30A6DD6E0D25}"/>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4" name="Picture 13">
            <a:extLst>
              <a:ext uri="{FF2B5EF4-FFF2-40B4-BE49-F238E27FC236}">
                <a16:creationId xmlns:a16="http://schemas.microsoft.com/office/drawing/2014/main" id="{77401481-811E-4FE7-90E3-C0F46D11631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5" name="Picture 14">
            <a:extLst>
              <a:ext uri="{FF2B5EF4-FFF2-40B4-BE49-F238E27FC236}">
                <a16:creationId xmlns:a16="http://schemas.microsoft.com/office/drawing/2014/main" id="{10FE3D28-C1D7-4A28-BEB4-9B680FBD3524}"/>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6" name="Title 1">
            <a:extLst>
              <a:ext uri="{FF2B5EF4-FFF2-40B4-BE49-F238E27FC236}">
                <a16:creationId xmlns:a16="http://schemas.microsoft.com/office/drawing/2014/main" id="{211A931B-9510-4B26-ABFA-D59BFAED3029}"/>
              </a:ext>
            </a:extLst>
          </p:cNvPr>
          <p:cNvSpPr txBox="1">
            <a:spLocks/>
          </p:cNvSpPr>
          <p:nvPr userDrawn="1"/>
        </p:nvSpPr>
        <p:spPr>
          <a:xfrm>
            <a:off x="-381000" y="941894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B050"/>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00B050"/>
                </a:solidFill>
                <a:effectLst/>
                <a:uLnTx/>
                <a:uFillTx/>
                <a:latin typeface="#9Slide07 HoneyCream" pitchFamily="2" charset="0"/>
                <a:ea typeface="+mj-ea"/>
                <a:cs typeface="+mj-cs"/>
              </a:rPr>
              <a:t> Non</a:t>
            </a:r>
          </a:p>
        </p:txBody>
      </p:sp>
      <p:sp>
        <p:nvSpPr>
          <p:cNvPr id="17" name="Title 1">
            <a:extLst>
              <a:ext uri="{FF2B5EF4-FFF2-40B4-BE49-F238E27FC236}">
                <a16:creationId xmlns:a16="http://schemas.microsoft.com/office/drawing/2014/main" id="{96D18D41-F29C-4D77-A0DF-625A40118CC6}"/>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184A0CAC-DCFB-4209-8667-EA75397BB15A}"/>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7DAF7218-5A7C-445B-A387-11C30BE82B8B}"/>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C480B158-69AC-47BA-8715-BDC6A5A571C8}"/>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75884680-9F14-4357-A548-302FD7E4E3CD}"/>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sv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jpeg"/><Relationship Id="rId3" Type="http://schemas.openxmlformats.org/officeDocument/2006/relationships/image" Target="../media/image5.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image" Target="../media/image4.png"/><Relationship Id="rId16" Type="http://schemas.openxmlformats.org/officeDocument/2006/relationships/image" Target="../media/image40.png"/><Relationship Id="rId20"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CAA5"/>
        </a:solidFill>
        <a:effectLst/>
      </p:bgPr>
    </p:bg>
    <p:spTree>
      <p:nvGrpSpPr>
        <p:cNvPr id="1" name=""/>
        <p:cNvGrpSpPr/>
        <p:nvPr/>
      </p:nvGrpSpPr>
      <p:grpSpPr>
        <a:xfrm>
          <a:off x="0" y="0"/>
          <a:ext cx="0" cy="0"/>
          <a:chOff x="0" y="0"/>
          <a:chExt cx="0" cy="0"/>
        </a:xfrm>
      </p:grpSpPr>
      <p:sp>
        <p:nvSpPr>
          <p:cNvPr id="2" name="Freeform 2"/>
          <p:cNvSpPr/>
          <p:nvPr/>
        </p:nvSpPr>
        <p:spPr>
          <a:xfrm>
            <a:off x="-1037082" y="-337903"/>
            <a:ext cx="21481611" cy="12083406"/>
          </a:xfrm>
          <a:custGeom>
            <a:avLst/>
            <a:gdLst/>
            <a:ahLst/>
            <a:cxnLst/>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sp>
      <p:sp>
        <p:nvSpPr>
          <p:cNvPr id="3" name="Freeform 3"/>
          <p:cNvSpPr/>
          <p:nvPr/>
        </p:nvSpPr>
        <p:spPr>
          <a:xfrm rot="286809">
            <a:off x="879301" y="1373376"/>
            <a:ext cx="16529397" cy="11735872"/>
          </a:xfrm>
          <a:custGeom>
            <a:avLst/>
            <a:gdLst/>
            <a:ahLst/>
            <a:cxnLst/>
            <a:rect l="l" t="t" r="r" b="b"/>
            <a:pathLst>
              <a:path w="16529397" h="11735872">
                <a:moveTo>
                  <a:pt x="0" y="0"/>
                </a:moveTo>
                <a:lnTo>
                  <a:pt x="16529398" y="0"/>
                </a:lnTo>
                <a:lnTo>
                  <a:pt x="16529398" y="11735873"/>
                </a:lnTo>
                <a:lnTo>
                  <a:pt x="0" y="117358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a:grpSpLocks noChangeAspect="1"/>
          </p:cNvGrpSpPr>
          <p:nvPr/>
        </p:nvGrpSpPr>
        <p:grpSpPr>
          <a:xfrm rot="257945">
            <a:off x="10453589" y="2970130"/>
            <a:ext cx="5913202" cy="7946441"/>
            <a:chOff x="0" y="0"/>
            <a:chExt cx="3663950" cy="4923790"/>
          </a:xfrm>
        </p:grpSpPr>
        <p:sp>
          <p:nvSpPr>
            <p:cNvPr id="5" name="Freeform 5"/>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6"/>
              <a:stretch>
                <a:fillRect l="-84955" r="-84955"/>
              </a:stretch>
            </a:blipFill>
          </p:spPr>
        </p:sp>
        <p:sp>
          <p:nvSpPr>
            <p:cNvPr id="6" name="Freeform 6"/>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866954"/>
            </a:solidFill>
          </p:spPr>
        </p:sp>
      </p:grpSp>
      <p:sp>
        <p:nvSpPr>
          <p:cNvPr id="7" name="Freeform 7"/>
          <p:cNvSpPr/>
          <p:nvPr/>
        </p:nvSpPr>
        <p:spPr>
          <a:xfrm rot="369169">
            <a:off x="12142526" y="2666762"/>
            <a:ext cx="3231690" cy="848319"/>
          </a:xfrm>
          <a:custGeom>
            <a:avLst/>
            <a:gdLst/>
            <a:ahLst/>
            <a:cxnLst/>
            <a:rect l="l" t="t" r="r" b="b"/>
            <a:pathLst>
              <a:path w="3231690" h="848319">
                <a:moveTo>
                  <a:pt x="0" y="0"/>
                </a:moveTo>
                <a:lnTo>
                  <a:pt x="3231690" y="0"/>
                </a:lnTo>
                <a:lnTo>
                  <a:pt x="3231690" y="848319"/>
                </a:lnTo>
                <a:lnTo>
                  <a:pt x="0" y="8483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521355">
            <a:off x="-433780" y="1337080"/>
            <a:ext cx="2924960" cy="2845188"/>
          </a:xfrm>
          <a:custGeom>
            <a:avLst/>
            <a:gdLst/>
            <a:ahLst/>
            <a:cxnLst/>
            <a:rect l="l" t="t" r="r" b="b"/>
            <a:pathLst>
              <a:path w="2924960" h="2845188">
                <a:moveTo>
                  <a:pt x="0" y="0"/>
                </a:moveTo>
                <a:lnTo>
                  <a:pt x="2924960" y="0"/>
                </a:lnTo>
                <a:lnTo>
                  <a:pt x="2924960" y="2845188"/>
                </a:lnTo>
                <a:lnTo>
                  <a:pt x="0" y="28451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rot="968296">
            <a:off x="6411627" y="8493371"/>
            <a:ext cx="1410254" cy="2057400"/>
          </a:xfrm>
          <a:custGeom>
            <a:avLst/>
            <a:gdLst/>
            <a:ahLst/>
            <a:cxnLst/>
            <a:rect l="l" t="t" r="r" b="b"/>
            <a:pathLst>
              <a:path w="1410254" h="2057400">
                <a:moveTo>
                  <a:pt x="0" y="0"/>
                </a:moveTo>
                <a:lnTo>
                  <a:pt x="1410254" y="0"/>
                </a:lnTo>
                <a:lnTo>
                  <a:pt x="1410254" y="2057400"/>
                </a:lnTo>
                <a:lnTo>
                  <a:pt x="0" y="20574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6995867" y="2050126"/>
            <a:ext cx="1084162" cy="1040795"/>
          </a:xfrm>
          <a:custGeom>
            <a:avLst/>
            <a:gdLst/>
            <a:ahLst/>
            <a:cxnLst/>
            <a:rect l="l" t="t" r="r" b="b"/>
            <a:pathLst>
              <a:path w="1084162" h="1040795">
                <a:moveTo>
                  <a:pt x="0" y="0"/>
                </a:moveTo>
                <a:lnTo>
                  <a:pt x="1084161" y="0"/>
                </a:lnTo>
                <a:lnTo>
                  <a:pt x="1084161" y="1040795"/>
                </a:lnTo>
                <a:lnTo>
                  <a:pt x="0" y="104079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Freeform 11"/>
          <p:cNvSpPr/>
          <p:nvPr/>
        </p:nvSpPr>
        <p:spPr>
          <a:xfrm>
            <a:off x="1605151" y="9522071"/>
            <a:ext cx="1084162" cy="1040795"/>
          </a:xfrm>
          <a:custGeom>
            <a:avLst/>
            <a:gdLst/>
            <a:ahLst/>
            <a:cxnLst/>
            <a:rect l="l" t="t" r="r" b="b"/>
            <a:pathLst>
              <a:path w="1084162" h="1040795">
                <a:moveTo>
                  <a:pt x="0" y="0"/>
                </a:moveTo>
                <a:lnTo>
                  <a:pt x="1084162" y="0"/>
                </a:lnTo>
                <a:lnTo>
                  <a:pt x="1084162" y="1040795"/>
                </a:lnTo>
                <a:lnTo>
                  <a:pt x="0" y="104079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2" name="Freeform 12"/>
          <p:cNvSpPr/>
          <p:nvPr/>
        </p:nvSpPr>
        <p:spPr>
          <a:xfrm rot="-320420">
            <a:off x="15967419" y="795862"/>
            <a:ext cx="2138349" cy="4015679"/>
          </a:xfrm>
          <a:custGeom>
            <a:avLst/>
            <a:gdLst/>
            <a:ahLst/>
            <a:cxnLst/>
            <a:rect l="l" t="t" r="r" b="b"/>
            <a:pathLst>
              <a:path w="2138349" h="4015679">
                <a:moveTo>
                  <a:pt x="0" y="0"/>
                </a:moveTo>
                <a:lnTo>
                  <a:pt x="2138349" y="0"/>
                </a:lnTo>
                <a:lnTo>
                  <a:pt x="2138349" y="4015679"/>
                </a:lnTo>
                <a:lnTo>
                  <a:pt x="0" y="401567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3" name="Freeform 13"/>
          <p:cNvSpPr/>
          <p:nvPr/>
        </p:nvSpPr>
        <p:spPr>
          <a:xfrm rot="408216">
            <a:off x="-631913" y="7726335"/>
            <a:ext cx="2237064" cy="1037439"/>
          </a:xfrm>
          <a:custGeom>
            <a:avLst/>
            <a:gdLst/>
            <a:ahLst/>
            <a:cxnLst/>
            <a:rect l="l" t="t" r="r" b="b"/>
            <a:pathLst>
              <a:path w="2237064" h="1037439">
                <a:moveTo>
                  <a:pt x="0" y="0"/>
                </a:moveTo>
                <a:lnTo>
                  <a:pt x="2237064" y="0"/>
                </a:lnTo>
                <a:lnTo>
                  <a:pt x="2237064" y="1037439"/>
                </a:lnTo>
                <a:lnTo>
                  <a:pt x="0" y="103743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4" name="Freeform 14"/>
          <p:cNvSpPr/>
          <p:nvPr/>
        </p:nvSpPr>
        <p:spPr>
          <a:xfrm>
            <a:off x="4284215" y="2216882"/>
            <a:ext cx="1290441" cy="1085583"/>
          </a:xfrm>
          <a:custGeom>
            <a:avLst/>
            <a:gdLst/>
            <a:ahLst/>
            <a:cxnLst/>
            <a:rect l="l" t="t" r="r" b="b"/>
            <a:pathLst>
              <a:path w="1290441" h="1085583">
                <a:moveTo>
                  <a:pt x="0" y="0"/>
                </a:moveTo>
                <a:lnTo>
                  <a:pt x="1290440" y="0"/>
                </a:lnTo>
                <a:lnTo>
                  <a:pt x="1290440" y="1085584"/>
                </a:lnTo>
                <a:lnTo>
                  <a:pt x="0" y="108558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5" name="Freeform 15"/>
          <p:cNvSpPr/>
          <p:nvPr/>
        </p:nvSpPr>
        <p:spPr>
          <a:xfrm>
            <a:off x="4284215" y="8349838"/>
            <a:ext cx="1290441" cy="1085583"/>
          </a:xfrm>
          <a:custGeom>
            <a:avLst/>
            <a:gdLst/>
            <a:ahLst/>
            <a:cxnLst/>
            <a:rect l="l" t="t" r="r" b="b"/>
            <a:pathLst>
              <a:path w="1290441" h="1085583">
                <a:moveTo>
                  <a:pt x="0" y="0"/>
                </a:moveTo>
                <a:lnTo>
                  <a:pt x="1290440" y="0"/>
                </a:lnTo>
                <a:lnTo>
                  <a:pt x="1290440" y="1085583"/>
                </a:lnTo>
                <a:lnTo>
                  <a:pt x="0" y="108558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6" name="Freeform 16"/>
          <p:cNvSpPr/>
          <p:nvPr/>
        </p:nvSpPr>
        <p:spPr>
          <a:xfrm rot="408216">
            <a:off x="16709891" y="7819195"/>
            <a:ext cx="2237064" cy="1037439"/>
          </a:xfrm>
          <a:custGeom>
            <a:avLst/>
            <a:gdLst/>
            <a:ahLst/>
            <a:cxnLst/>
            <a:rect l="l" t="t" r="r" b="b"/>
            <a:pathLst>
              <a:path w="2237064" h="1037439">
                <a:moveTo>
                  <a:pt x="0" y="0"/>
                </a:moveTo>
                <a:lnTo>
                  <a:pt x="2237064" y="0"/>
                </a:lnTo>
                <a:lnTo>
                  <a:pt x="2237064" y="1037438"/>
                </a:lnTo>
                <a:lnTo>
                  <a:pt x="0" y="103743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8" name="TextBox 18"/>
          <p:cNvSpPr txBox="1"/>
          <p:nvPr/>
        </p:nvSpPr>
        <p:spPr>
          <a:xfrm rot="248731">
            <a:off x="2127388" y="7190115"/>
            <a:ext cx="5602766" cy="433663"/>
          </a:xfrm>
          <a:prstGeom prst="rect">
            <a:avLst/>
          </a:prstGeom>
        </p:spPr>
        <p:txBody>
          <a:bodyPr lIns="0" tIns="0" rIns="0" bIns="0" rtlCol="0" anchor="t">
            <a:spAutoFit/>
          </a:bodyPr>
          <a:lstStyle/>
          <a:p>
            <a:pPr algn="ctr">
              <a:lnSpc>
                <a:spcPts val="3493"/>
              </a:lnSpc>
            </a:pPr>
            <a:r>
              <a:rPr lang="en-US" sz="3011">
                <a:solidFill>
                  <a:srgbClr val="866954"/>
                </a:solidFill>
                <a:latin typeface="Balsamiq Sans"/>
              </a:rPr>
              <a:t>TIẾT 2</a:t>
            </a:r>
          </a:p>
        </p:txBody>
      </p:sp>
      <p:pic>
        <p:nvPicPr>
          <p:cNvPr id="19" name="Picture 1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314579">
            <a:off x="2114250" y="3200271"/>
            <a:ext cx="6907367" cy="5035732"/>
          </a:xfrm>
          <a:prstGeom prst="rect">
            <a:avLst/>
          </a:prstGeom>
        </p:spPr>
      </p:pic>
    </p:spTree>
    <p:extLst>
      <p:ext uri="{BB962C8B-B14F-4D97-AF65-F5344CB8AC3E}">
        <p14:creationId xmlns:p14="http://schemas.microsoft.com/office/powerpoint/2010/main" val="214739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CAA5"/>
        </a:solidFill>
        <a:effectLst/>
      </p:bgPr>
    </p:bg>
    <p:spTree>
      <p:nvGrpSpPr>
        <p:cNvPr id="1" name=""/>
        <p:cNvGrpSpPr/>
        <p:nvPr/>
      </p:nvGrpSpPr>
      <p:grpSpPr>
        <a:xfrm>
          <a:off x="0" y="0"/>
          <a:ext cx="0" cy="0"/>
          <a:chOff x="0" y="0"/>
          <a:chExt cx="0" cy="0"/>
        </a:xfrm>
      </p:grpSpPr>
      <p:sp>
        <p:nvSpPr>
          <p:cNvPr id="2" name="Freeform 2"/>
          <p:cNvSpPr/>
          <p:nvPr/>
        </p:nvSpPr>
        <p:spPr>
          <a:xfrm>
            <a:off x="-1037082" y="-337903"/>
            <a:ext cx="21481611" cy="12083406"/>
          </a:xfrm>
          <a:custGeom>
            <a:avLst/>
            <a:gdLst/>
            <a:ahLst/>
            <a:cxnLst/>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sp>
      <p:sp>
        <p:nvSpPr>
          <p:cNvPr id="13" name="Freeform 13"/>
          <p:cNvSpPr/>
          <p:nvPr/>
        </p:nvSpPr>
        <p:spPr>
          <a:xfrm>
            <a:off x="15058896" y="-1162024"/>
            <a:ext cx="3315865" cy="3278608"/>
          </a:xfrm>
          <a:custGeom>
            <a:avLst/>
            <a:gdLst/>
            <a:ahLst/>
            <a:cxnLst/>
            <a:rect l="l" t="t" r="r" b="b"/>
            <a:pathLst>
              <a:path w="3315865" h="3278608">
                <a:moveTo>
                  <a:pt x="0" y="0"/>
                </a:moveTo>
                <a:lnTo>
                  <a:pt x="3315865" y="0"/>
                </a:lnTo>
                <a:lnTo>
                  <a:pt x="3315865" y="3278608"/>
                </a:lnTo>
                <a:lnTo>
                  <a:pt x="0" y="3278608"/>
                </a:lnTo>
                <a:lnTo>
                  <a:pt x="0" y="0"/>
                </a:lnTo>
                <a:close/>
              </a:path>
            </a:pathLst>
          </a:custGeom>
          <a:blipFill>
            <a:blip r:embed="rId4"/>
            <a:stretch>
              <a:fillRect/>
            </a:stretch>
          </a:blipFill>
        </p:spPr>
      </p:sp>
      <p:sp>
        <p:nvSpPr>
          <p:cNvPr id="14" name="Freeform 14"/>
          <p:cNvSpPr/>
          <p:nvPr/>
        </p:nvSpPr>
        <p:spPr>
          <a:xfrm rot="-568949">
            <a:off x="15582518" y="6642247"/>
            <a:ext cx="3353564" cy="5146879"/>
          </a:xfrm>
          <a:custGeom>
            <a:avLst/>
            <a:gdLst/>
            <a:ahLst/>
            <a:cxnLst/>
            <a:rect l="l" t="t" r="r" b="b"/>
            <a:pathLst>
              <a:path w="3353564" h="5146879">
                <a:moveTo>
                  <a:pt x="0" y="0"/>
                </a:moveTo>
                <a:lnTo>
                  <a:pt x="3353564" y="0"/>
                </a:lnTo>
                <a:lnTo>
                  <a:pt x="3353564" y="5146879"/>
                </a:lnTo>
                <a:lnTo>
                  <a:pt x="0" y="5146879"/>
                </a:lnTo>
                <a:lnTo>
                  <a:pt x="0" y="0"/>
                </a:lnTo>
                <a:close/>
              </a:path>
            </a:pathLst>
          </a:custGeom>
          <a:blipFill>
            <a:blip r:embed="rId5"/>
            <a:stretch>
              <a:fillRect/>
            </a:stretch>
          </a:blipFill>
        </p:spPr>
      </p:sp>
      <p:sp>
        <p:nvSpPr>
          <p:cNvPr id="15" name="Freeform 15"/>
          <p:cNvSpPr/>
          <p:nvPr/>
        </p:nvSpPr>
        <p:spPr>
          <a:xfrm rot="-4538435" flipH="1" flipV="1">
            <a:off x="1165062" y="7745164"/>
            <a:ext cx="2563260" cy="4877313"/>
          </a:xfrm>
          <a:custGeom>
            <a:avLst/>
            <a:gdLst/>
            <a:ahLst/>
            <a:cxnLst/>
            <a:rect l="l" t="t" r="r" b="b"/>
            <a:pathLst>
              <a:path w="2563260" h="4877313">
                <a:moveTo>
                  <a:pt x="2563260" y="4877313"/>
                </a:moveTo>
                <a:lnTo>
                  <a:pt x="0" y="4877313"/>
                </a:lnTo>
                <a:lnTo>
                  <a:pt x="0" y="0"/>
                </a:lnTo>
                <a:lnTo>
                  <a:pt x="2563260" y="0"/>
                </a:lnTo>
                <a:lnTo>
                  <a:pt x="2563260" y="4877313"/>
                </a:lnTo>
                <a:close/>
              </a:path>
            </a:pathLst>
          </a:custGeom>
          <a:blipFill>
            <a:blip r:embed="rId6"/>
            <a:stretch>
              <a:fillRect/>
            </a:stretch>
          </a:blipFill>
        </p:spPr>
      </p:sp>
      <p:pic>
        <p:nvPicPr>
          <p:cNvPr id="18" name="Picture 17"/>
          <p:cNvPicPr>
            <a:picLocks noChangeAspect="1"/>
          </p:cNvPicPr>
          <p:nvPr/>
        </p:nvPicPr>
        <p:blipFill rotWithShape="1">
          <a:blip r:embed="rId7"/>
          <a:srcRect l="21527" t="22469" r="7917" b="7655"/>
          <a:stretch/>
        </p:blipFill>
        <p:spPr>
          <a:xfrm>
            <a:off x="-35668" y="1"/>
            <a:ext cx="18410429" cy="10256204"/>
          </a:xfrm>
          <a:prstGeom prst="rect">
            <a:avLst/>
          </a:prstGeom>
        </p:spPr>
      </p:pic>
      <p:sp>
        <p:nvSpPr>
          <p:cNvPr id="19" name="TextBox 18"/>
          <p:cNvSpPr txBox="1"/>
          <p:nvPr/>
        </p:nvSpPr>
        <p:spPr>
          <a:xfrm>
            <a:off x="3600360" y="1790700"/>
            <a:ext cx="13925639" cy="3170099"/>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Đêm mùng 4 rạng sáng 5 – 7 – 1885, Tôn Thất Thuyết tổ chức cuộc phản công quân Pháp tại kinh thành Huế. Quân Pháp ban đầu bị bất ngờ nhưng sau đó với sức mạnh từ vũ khí và lực lượng, cuộc phản công của Tôn Thất Thuyết bị thất bại, ông phải đưa vua Hàm Nghi ra Tân Sở (Quảng Trị). </a:t>
            </a:r>
            <a:endParaRPr lang="en-US" sz="4000" dirty="0">
              <a:latin typeface="Cambria" panose="02040503050406030204" pitchFamily="18" charset="0"/>
              <a:ea typeface="Cambria" panose="02040503050406030204" pitchFamily="18" charset="0"/>
            </a:endParaRPr>
          </a:p>
        </p:txBody>
      </p:sp>
      <p:sp>
        <p:nvSpPr>
          <p:cNvPr id="20" name="Rectangle 19"/>
          <p:cNvSpPr/>
          <p:nvPr/>
        </p:nvSpPr>
        <p:spPr>
          <a:xfrm>
            <a:off x="457200" y="6074470"/>
            <a:ext cx="9677400" cy="3785652"/>
          </a:xfrm>
          <a:prstGeom prst="rect">
            <a:avLst/>
          </a:prstGeom>
        </p:spPr>
        <p:txBody>
          <a:bodyPr wrap="square">
            <a:spAutoFit/>
          </a:bodyPr>
          <a:lstStyle/>
          <a:p>
            <a:pPr algn="just"/>
            <a:r>
              <a:rPr lang="vi-VN" sz="4000" dirty="0">
                <a:latin typeface="Cambria" panose="02040503050406030204" pitchFamily="18" charset="0"/>
                <a:ea typeface="Cambria" panose="02040503050406030204" pitchFamily="18" charset="0"/>
              </a:rPr>
              <a:t>Tại đây, ông nhân danh vua Hàm Nghi ra “Dụ Cần Vương” – kêu gọi người dân đứng lên giúp vua cứu nước. Đây là sự mở đầu cho phong trào Cần Vương, thể hiện rõ ý chí, tinh thần yêu nước, chiến đấu đến cùng vì độc lập, tự do của dân tộc.</a:t>
            </a:r>
            <a:endParaRPr lang="en-US" sz="40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CAA5"/>
        </a:solidFill>
        <a:effectLst/>
      </p:bgPr>
    </p:bg>
    <p:spTree>
      <p:nvGrpSpPr>
        <p:cNvPr id="1" name=""/>
        <p:cNvGrpSpPr/>
        <p:nvPr/>
      </p:nvGrpSpPr>
      <p:grpSpPr>
        <a:xfrm>
          <a:off x="0" y="0"/>
          <a:ext cx="0" cy="0"/>
          <a:chOff x="0" y="0"/>
          <a:chExt cx="0" cy="0"/>
        </a:xfrm>
      </p:grpSpPr>
      <p:sp>
        <p:nvSpPr>
          <p:cNvPr id="2" name="Freeform 2"/>
          <p:cNvSpPr/>
          <p:nvPr/>
        </p:nvSpPr>
        <p:spPr>
          <a:xfrm>
            <a:off x="-1037082" y="-337903"/>
            <a:ext cx="21481611" cy="12083406"/>
          </a:xfrm>
          <a:custGeom>
            <a:avLst/>
            <a:gdLst/>
            <a:ahLst/>
            <a:cxnLst/>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sp>
      <p:sp>
        <p:nvSpPr>
          <p:cNvPr id="4" name="Freeform 4"/>
          <p:cNvSpPr/>
          <p:nvPr/>
        </p:nvSpPr>
        <p:spPr>
          <a:xfrm rot="-5400000" flipH="1" flipV="1">
            <a:off x="345003" y="-1628246"/>
            <a:ext cx="8940001" cy="13494341"/>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899084" y="5512339"/>
            <a:ext cx="1778252" cy="4770921"/>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8183669" y="698075"/>
            <a:ext cx="2442628" cy="1377032"/>
          </a:xfrm>
          <a:custGeom>
            <a:avLst/>
            <a:gdLst/>
            <a:ahLst/>
            <a:cxnLst/>
            <a:rect l="l" t="t" r="r" b="b"/>
            <a:pathLst>
              <a:path w="2442628" h="1377032">
                <a:moveTo>
                  <a:pt x="0" y="0"/>
                </a:moveTo>
                <a:lnTo>
                  <a:pt x="2442628" y="0"/>
                </a:lnTo>
                <a:lnTo>
                  <a:pt x="2442628" y="1377032"/>
                </a:lnTo>
                <a:lnTo>
                  <a:pt x="0" y="13770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60947" y="414243"/>
            <a:ext cx="1599531" cy="1599531"/>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9348898" y="8422262"/>
            <a:ext cx="1672076" cy="1672076"/>
          </a:xfrm>
          <a:custGeom>
            <a:avLst/>
            <a:gdLst/>
            <a:ahLst/>
            <a:cxnLst/>
            <a:rect l="l" t="t" r="r" b="b"/>
            <a:pathLst>
              <a:path w="1672076" h="1672076">
                <a:moveTo>
                  <a:pt x="0" y="0"/>
                </a:moveTo>
                <a:lnTo>
                  <a:pt x="1672076" y="0"/>
                </a:lnTo>
                <a:lnTo>
                  <a:pt x="1672076" y="1672076"/>
                </a:lnTo>
                <a:lnTo>
                  <a:pt x="0" y="16720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13862683" y="7341604"/>
            <a:ext cx="3396617" cy="1112392"/>
          </a:xfrm>
          <a:custGeom>
            <a:avLst/>
            <a:gdLst/>
            <a:ahLst/>
            <a:cxnLst/>
            <a:rect l="l" t="t" r="r" b="b"/>
            <a:pathLst>
              <a:path w="3396617" h="1112392">
                <a:moveTo>
                  <a:pt x="0" y="0"/>
                </a:moveTo>
                <a:lnTo>
                  <a:pt x="3396617" y="0"/>
                </a:lnTo>
                <a:lnTo>
                  <a:pt x="3396617" y="1112392"/>
                </a:lnTo>
                <a:lnTo>
                  <a:pt x="0" y="111239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rot="5811915">
            <a:off x="9859164" y="1503501"/>
            <a:ext cx="2616664" cy="680333"/>
          </a:xfrm>
          <a:custGeom>
            <a:avLst/>
            <a:gdLst/>
            <a:ahLst/>
            <a:cxnLst/>
            <a:rect l="l" t="t" r="r" b="b"/>
            <a:pathLst>
              <a:path w="2616664" h="680333">
                <a:moveTo>
                  <a:pt x="0" y="0"/>
                </a:moveTo>
                <a:lnTo>
                  <a:pt x="2616664" y="0"/>
                </a:lnTo>
                <a:lnTo>
                  <a:pt x="2616664" y="680333"/>
                </a:lnTo>
                <a:lnTo>
                  <a:pt x="0" y="68033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4" name="TextBox 16"/>
          <p:cNvSpPr txBox="1"/>
          <p:nvPr/>
        </p:nvSpPr>
        <p:spPr>
          <a:xfrm>
            <a:off x="381000" y="1960762"/>
            <a:ext cx="8857201" cy="1104405"/>
          </a:xfrm>
          <a:prstGeom prst="rect">
            <a:avLst/>
          </a:prstGeom>
        </p:spPr>
        <p:txBody>
          <a:bodyPr wrap="square" lIns="0" tIns="0" rIns="0" bIns="0" rtlCol="0" anchor="t">
            <a:spAutoFit/>
          </a:bodyPr>
          <a:lstStyle/>
          <a:p>
            <a:pPr algn="ctr">
              <a:lnSpc>
                <a:spcPts val="9272"/>
              </a:lnSpc>
            </a:pPr>
            <a:r>
              <a:rPr lang="vi-VN" sz="7200" b="1" dirty="0">
                <a:solidFill>
                  <a:srgbClr val="866954"/>
                </a:solidFill>
                <a:latin typeface="Cambria" panose="02040503050406030204" pitchFamily="18" charset="0"/>
                <a:ea typeface="Cambria" panose="02040503050406030204" pitchFamily="18" charset="0"/>
              </a:rPr>
              <a:t>Vua Bảo Đại thoái vị</a:t>
            </a:r>
            <a:endParaRPr lang="en-US" sz="7200" b="1" dirty="0">
              <a:solidFill>
                <a:srgbClr val="866954"/>
              </a:solidFill>
              <a:latin typeface="Cambria" panose="02040503050406030204" pitchFamily="18" charset="0"/>
              <a:ea typeface="Cambria" panose="02040503050406030204" pitchFamily="18" charset="0"/>
            </a:endParaRPr>
          </a:p>
        </p:txBody>
      </p:sp>
      <p:sp>
        <p:nvSpPr>
          <p:cNvPr id="15" name="TextBox 14"/>
          <p:cNvSpPr txBox="1"/>
          <p:nvPr/>
        </p:nvSpPr>
        <p:spPr>
          <a:xfrm>
            <a:off x="1053126" y="3291900"/>
            <a:ext cx="8012228" cy="5509200"/>
          </a:xfrm>
          <a:prstGeom prst="rect">
            <a:avLst/>
          </a:prstGeom>
          <a:noFill/>
        </p:spPr>
        <p:txBody>
          <a:bodyPr wrap="square" rtlCol="0">
            <a:spAutoFit/>
          </a:bodyPr>
          <a:lstStyle/>
          <a:p>
            <a:pPr algn="just"/>
            <a:r>
              <a:rPr lang="vi-VN" sz="4400" dirty="0">
                <a:latin typeface="Cambria" panose="02040503050406030204" pitchFamily="18" charset="0"/>
                <a:ea typeface="Cambria" panose="02040503050406030204" pitchFamily="18" charset="0"/>
              </a:rPr>
              <a:t>Ngày 30 – 8 – 1945, tại Ngọ Môn (Huế), trước sự chứng kiến của hàng ngàn người dân, vua Bảo Đại đã đọc chiếu thoái vị và trao lại ấn, kiếm cho đại diện  Chính phủ lâm thời. Sự kiện đó đã đánh dấu mốc kết thúc của chế độ phong kiến ở Việt Nam.</a:t>
            </a:r>
            <a:endParaRPr lang="en-US" sz="4400" dirty="0">
              <a:latin typeface="Cambria" panose="02040503050406030204" pitchFamily="18" charset="0"/>
              <a:ea typeface="Cambria" panose="02040503050406030204" pitchFamily="18" charset="0"/>
            </a:endParaRPr>
          </a:p>
        </p:txBody>
      </p:sp>
      <p:pic>
        <p:nvPicPr>
          <p:cNvPr id="2050" name="Picture 2" descr="Vua Bảo Đại và “tam bất lập” của nhà Nguyễn - Nam Kỳ Lục Tỉnh"/>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506200" y="991614"/>
            <a:ext cx="6535661" cy="7988761"/>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5"/>
          <p:cNvSpPr/>
          <p:nvPr/>
        </p:nvSpPr>
        <p:spPr>
          <a:xfrm>
            <a:off x="11155562" y="696745"/>
            <a:ext cx="7274332" cy="8890850"/>
          </a:xfrm>
          <a:custGeom>
            <a:avLst/>
            <a:gdLst/>
            <a:ahLst/>
            <a:cxnLst/>
            <a:rect l="l" t="t" r="r" b="b"/>
            <a:pathLst>
              <a:path w="7274332" h="8890850">
                <a:moveTo>
                  <a:pt x="0" y="0"/>
                </a:moveTo>
                <a:lnTo>
                  <a:pt x="7274332" y="0"/>
                </a:lnTo>
                <a:lnTo>
                  <a:pt x="7274332" y="8890850"/>
                </a:lnTo>
                <a:lnTo>
                  <a:pt x="0" y="889085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203</Words>
  <Application>Microsoft Office PowerPoint</Application>
  <PresentationFormat>Custom</PresentationFormat>
  <Paragraphs>5</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Balsamiq Sans</vt:lpstr>
      <vt:lpstr>#9Slide07 HoneyCream</vt:lpstr>
      <vt:lpstr>Cambria</vt:lpstr>
      <vt:lpstr>Arial</vt:lpstr>
      <vt:lpstr>Times New Roman</vt:lpstr>
      <vt:lpstr>SVN-Newton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and White Cute Group Project Presentation</dc:title>
  <dc:creator>MANG NON</dc:creator>
  <cp:lastModifiedBy>Windows 10</cp:lastModifiedBy>
  <cp:revision>16</cp:revision>
  <dcterms:created xsi:type="dcterms:W3CDTF">2006-08-16T00:00:00Z</dcterms:created>
  <dcterms:modified xsi:type="dcterms:W3CDTF">2026-03-20T05:06:21Z</dcterms:modified>
  <dc:identifier>DAF3hfn6T6k</dc:identifier>
</cp:coreProperties>
</file>