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6" r:id="rId2"/>
    <p:sldId id="354" r:id="rId3"/>
    <p:sldId id="368" r:id="rId4"/>
  </p:sldIdLst>
  <p:sldSz cx="18288000" cy="10287000"/>
  <p:notesSz cx="6858000" cy="9144000"/>
  <p:embeddedFontLst>
    <p:embeddedFont>
      <p:font typeface="#9Slide03 Bebas Neue Bold" panose="020B0604020202020204" charset="0"/>
      <p:bold r:id="rId6"/>
    </p:embeddedFont>
    <p:embeddedFont>
      <p:font typeface="#9Slide07 HoneyCream" panose="020B0604020202020204" charset="0"/>
      <p:regular r:id="rId7"/>
    </p:embeddedFont>
    <p:embeddedFont>
      <p:font typeface="Cambria" panose="02040503050406030204" pitchFamily="18"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5548"/>
    <a:srgbClr val="584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94689" autoAdjust="0"/>
  </p:normalViewPr>
  <p:slideViewPr>
    <p:cSldViewPr showGuides="1">
      <p:cViewPr varScale="1">
        <p:scale>
          <a:sx n="43" d="100"/>
          <a:sy n="43" d="100"/>
        </p:scale>
        <p:origin x="93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0F626-7F69-3C4A-8485-45FCDF2958F2}" type="datetimeFigureOut">
              <a:rPr lang="en-US" smtClean="0"/>
              <a:t>3/20/2026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B5DCD-69F6-654D-A8DD-CDC7B1EBC5D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B5DCD-69F6-654D-A8DD-CDC7B1EBC5D1}"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a:fillRect/>
          </a:stretch>
        </p:blipFill>
        <p:spPr>
          <a:xfrm>
            <a:off x="-3078308" y="-331610"/>
            <a:ext cx="3279371" cy="3476108"/>
          </a:xfrm>
          <a:prstGeom prst="rect">
            <a:avLst/>
          </a:prstGeom>
        </p:spPr>
      </p:pic>
      <p:pic>
        <p:nvPicPr>
          <p:cNvPr id="8" name="Picture 7"/>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a:fillRect/>
          </a:stretch>
        </p:blipFill>
        <p:spPr>
          <a:xfrm>
            <a:off x="2424198" y="11687181"/>
            <a:ext cx="2736014" cy="3003728"/>
          </a:xfrm>
          <a:prstGeom prst="rect">
            <a:avLst/>
          </a:prstGeom>
        </p:spPr>
      </p:pic>
      <p:sp>
        <p:nvSpPr>
          <p:cNvPr id="9" name="TextBox 3"/>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195" rtl="0" eaLnBrk="1" fontAlgn="auto" latinLnBrk="0" hangingPunct="1">
              <a:lnSpc>
                <a:spcPct val="100000"/>
              </a:lnSpc>
              <a:spcBef>
                <a:spcPts val="0"/>
              </a:spcBef>
              <a:spcAft>
                <a:spcPts val="0"/>
              </a:spcAft>
              <a:buClrTx/>
              <a:buSzTx/>
              <a:buFontTx/>
              <a:buNone/>
              <a:defRPr/>
            </a:pPr>
            <a:r>
              <a:rPr kumimoji="0" lang="en-US" sz="2145"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195" rtl="0" eaLnBrk="1" fontAlgn="auto" latinLnBrk="0" hangingPunct="1">
              <a:lnSpc>
                <a:spcPct val="100000"/>
              </a:lnSpc>
              <a:spcBef>
                <a:spcPts val="0"/>
              </a:spcBef>
              <a:spcAft>
                <a:spcPts val="0"/>
              </a:spcAft>
              <a:buClrTx/>
              <a:buSzTx/>
              <a:buFontTx/>
              <a:buNone/>
              <a:defRPr/>
            </a:pPr>
            <a:r>
              <a:rPr kumimoji="0" lang="en-US" sz="2145"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5"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5"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5"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5"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rPr>
              <a:t>MĂNG NON- TÀI LIỆU TIỂU HỌC | Facebook</a:t>
            </a:r>
            <a:endParaRPr kumimoji="0" lang="en-US" sz="2145"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195" rtl="0" eaLnBrk="1" fontAlgn="auto" latinLnBrk="0" hangingPunct="1">
              <a:lnSpc>
                <a:spcPct val="100000"/>
              </a:lnSpc>
              <a:spcBef>
                <a:spcPts val="0"/>
              </a:spcBef>
              <a:spcAft>
                <a:spcPts val="0"/>
              </a:spcAft>
              <a:buClrTx/>
              <a:buSzTx/>
              <a:buFontTx/>
              <a:buNone/>
              <a:defRPr/>
            </a:pPr>
            <a:r>
              <a:rPr kumimoji="0" lang="en-US" sz="214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5"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p:cNvSpPr txBox="1"/>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390" rtl="0" eaLnBrk="1" fontAlgn="auto" latinLnBrk="0" hangingPunct="1">
              <a:lnSpc>
                <a:spcPct val="90000"/>
              </a:lnSpc>
              <a:spcBef>
                <a:spcPct val="0"/>
              </a:spcBef>
              <a:spcAft>
                <a:spcPts val="0"/>
              </a:spcAft>
              <a:buClrTx/>
              <a:buSzTx/>
              <a:buFontTx/>
              <a:buNone/>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p:cNvSpPr txBox="1"/>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390" rtl="0" eaLnBrk="1" fontAlgn="auto" latinLnBrk="0" hangingPunct="1">
              <a:lnSpc>
                <a:spcPct val="90000"/>
              </a:lnSpc>
              <a:spcBef>
                <a:spcPct val="0"/>
              </a:spcBef>
              <a:spcAft>
                <a:spcPts val="0"/>
              </a:spcAft>
              <a:buClrTx/>
              <a:buSzTx/>
              <a:buFontTx/>
              <a:buNone/>
              <a:defRPr/>
            </a:pPr>
            <a:r>
              <a:rPr kumimoji="0" lang="en-US" sz="381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84F40"/>
        </a:solidFill>
        <a:effectLst/>
      </p:bgPr>
    </p:bg>
    <p:spTree>
      <p:nvGrpSpPr>
        <p:cNvPr id="1" name=""/>
        <p:cNvGrpSpPr/>
        <p:nvPr/>
      </p:nvGrpSpPr>
      <p:grpSpPr>
        <a:xfrm>
          <a:off x="0" y="0"/>
          <a:ext cx="0" cy="0"/>
          <a:chOff x="0" y="0"/>
          <a:chExt cx="0" cy="0"/>
        </a:xfrm>
      </p:grpSpPr>
      <p:grpSp>
        <p:nvGrpSpPr>
          <p:cNvPr id="2" name="Group 2"/>
          <p:cNvGrpSpPr/>
          <p:nvPr/>
        </p:nvGrpSpPr>
        <p:grpSpPr>
          <a:xfrm>
            <a:off x="8197488" y="0"/>
            <a:ext cx="10090512" cy="10287000"/>
            <a:chOff x="0" y="0"/>
            <a:chExt cx="13454016" cy="13716000"/>
          </a:xfrm>
        </p:grpSpPr>
        <p:pic>
          <p:nvPicPr>
            <p:cNvPr id="3" name="Picture 3"/>
            <p:cNvPicPr>
              <a:picLocks noChangeAspect="1"/>
            </p:cNvPicPr>
            <p:nvPr/>
          </p:nvPicPr>
          <p:blipFill>
            <a:blip r:embed="rId2"/>
            <a:srcRect l="17303" r="17303"/>
            <a:stretch>
              <a:fillRect/>
            </a:stretch>
          </p:blipFill>
          <p:spPr>
            <a:xfrm>
              <a:off x="0" y="0"/>
              <a:ext cx="13454016" cy="13716000"/>
            </a:xfrm>
            <a:prstGeom prst="rect">
              <a:avLst/>
            </a:prstGeom>
          </p:spPr>
        </p:pic>
      </p:grpSp>
      <p:sp>
        <p:nvSpPr>
          <p:cNvPr id="15" name="Rectangle 14"/>
          <p:cNvSpPr/>
          <p:nvPr/>
        </p:nvSpPr>
        <p:spPr>
          <a:xfrm>
            <a:off x="6563004" y="0"/>
            <a:ext cx="11724996" cy="10287000"/>
          </a:xfrm>
          <a:prstGeom prst="rect">
            <a:avLst/>
          </a:prstGeom>
          <a:solidFill>
            <a:schemeClr val="tx1">
              <a:lumMod val="50000"/>
              <a:lumOff val="50000"/>
              <a:alpha val="1428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4"/>
          <p:cNvSpPr/>
          <p:nvPr/>
        </p:nvSpPr>
        <p:spPr>
          <a:xfrm rot="-5400000">
            <a:off x="1867777" y="3096019"/>
            <a:ext cx="11064760" cy="4827001"/>
          </a:xfrm>
          <a:custGeom>
            <a:avLst/>
            <a:gdLst/>
            <a:ahLst/>
            <a:cxnLst/>
            <a:rect l="l" t="t" r="r" b="b"/>
            <a:pathLst>
              <a:path w="11064760" h="4827001">
                <a:moveTo>
                  <a:pt x="0" y="0"/>
                </a:moveTo>
                <a:lnTo>
                  <a:pt x="11064760" y="0"/>
                </a:lnTo>
                <a:lnTo>
                  <a:pt x="11064760" y="4827002"/>
                </a:lnTo>
                <a:lnTo>
                  <a:pt x="0" y="4827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0"/>
          <p:cNvSpPr/>
          <p:nvPr/>
        </p:nvSpPr>
        <p:spPr>
          <a:xfrm>
            <a:off x="51449" y="4796763"/>
            <a:ext cx="6419434" cy="5490237"/>
          </a:xfrm>
          <a:custGeom>
            <a:avLst/>
            <a:gdLst/>
            <a:ahLst/>
            <a:cxnLst/>
            <a:rect l="l" t="t" r="r" b="b"/>
            <a:pathLst>
              <a:path w="4884036" h="4114800">
                <a:moveTo>
                  <a:pt x="0" y="0"/>
                </a:moveTo>
                <a:lnTo>
                  <a:pt x="4884036" y="0"/>
                </a:lnTo>
                <a:lnTo>
                  <a:pt x="488403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5" name="Picture 4"/>
          <p:cNvPicPr>
            <a:picLocks noChangeAspect="1"/>
          </p:cNvPicPr>
          <p:nvPr/>
        </p:nvPicPr>
        <p:blipFill>
          <a:blip r:embed="rId7"/>
          <a:stretch>
            <a:fillRect/>
          </a:stretch>
        </p:blipFill>
        <p:spPr>
          <a:xfrm>
            <a:off x="519148" y="1254213"/>
            <a:ext cx="13766800" cy="5575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grpSp>
        <p:nvGrpSpPr>
          <p:cNvPr id="7" name="Group 6"/>
          <p:cNvGrpSpPr/>
          <p:nvPr/>
        </p:nvGrpSpPr>
        <p:grpSpPr>
          <a:xfrm>
            <a:off x="322730" y="1085343"/>
            <a:ext cx="17368595" cy="8116314"/>
            <a:chOff x="-4382475" y="508941"/>
            <a:chExt cx="16351219" cy="5410876"/>
          </a:xfrm>
        </p:grpSpPr>
        <p:sp>
          <p:nvSpPr>
            <p:cNvPr id="9" name="矩形: 圆角 2"/>
            <p:cNvSpPr/>
            <p:nvPr/>
          </p:nvSpPr>
          <p:spPr>
            <a:xfrm>
              <a:off x="-4382475" y="508941"/>
              <a:ext cx="16351219"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p:cNvSpPr txBox="1"/>
            <p:nvPr/>
          </p:nvSpPr>
          <p:spPr>
            <a:xfrm>
              <a:off x="3756004" y="1484662"/>
              <a:ext cx="7834394" cy="2523768"/>
            </a:xfrm>
            <a:prstGeom prst="rect">
              <a:avLst/>
            </a:prstGeom>
            <a:noFill/>
          </p:spPr>
          <p:txBody>
            <a:bodyPr wrap="square" rtlCol="0">
              <a:spAutoFit/>
            </a:bodyPr>
            <a:lstStyle/>
            <a:p>
              <a:pPr algn="just"/>
              <a:r>
                <a:rPr lang="vi-VN" sz="4000" dirty="0">
                  <a:latin typeface="Cambria" panose="02040503050406030204" pitchFamily="18" charset="0"/>
                </a:rPr>
                <a:t>Cố đô Huế là kinh đô của nhà Nguyễn, xây dựng từ đầu thế kỉ XIX đến nửa đầu thế kỉ XX, nay thuộc địa phận thành phố Huế. Cố đô Huế được UNESCO ghi danh là Di sản văn hóa thế giới vào năm 1993. </a:t>
              </a:r>
              <a:endParaRPr lang="en-US" sz="8800" dirty="0">
                <a:latin typeface="Cambria" panose="02040503050406030204" pitchFamily="18" charset="0"/>
              </a:endParaRPr>
            </a:p>
          </p:txBody>
        </p:sp>
      </p:grpSp>
      <p:sp>
        <p:nvSpPr>
          <p:cNvPr id="12" name="TextBox 11"/>
          <p:cNvSpPr txBox="1"/>
          <p:nvPr/>
        </p:nvSpPr>
        <p:spPr>
          <a:xfrm>
            <a:off x="10028274" y="1510407"/>
            <a:ext cx="5699051" cy="1015663"/>
          </a:xfrm>
          <a:prstGeom prst="rect">
            <a:avLst/>
          </a:prstGeom>
          <a:noFill/>
        </p:spPr>
        <p:txBody>
          <a:bodyPr wrap="square" rtlCol="0">
            <a:spAutoFit/>
          </a:bodyPr>
          <a:lstStyle/>
          <a:p>
            <a:pPr algn="ctr"/>
            <a:r>
              <a:rPr lang="en-US" sz="6000" b="1" dirty="0">
                <a:solidFill>
                  <a:srgbClr val="C00000"/>
                </a:solidFill>
                <a:latin typeface="Cambria" panose="02040503050406030204" pitchFamily="18" charset="0"/>
              </a:rPr>
              <a:t>1. Vị trí địa lí</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62000" y="2171700"/>
            <a:ext cx="8021608" cy="482168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77800" y="6404273"/>
            <a:ext cx="5410200" cy="4436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D5548"/>
        </a:solidFill>
        <a:effectLst/>
      </p:bgPr>
    </p:bg>
    <p:spTree>
      <p:nvGrpSpPr>
        <p:cNvPr id="1" name=""/>
        <p:cNvGrpSpPr/>
        <p:nvPr/>
      </p:nvGrpSpPr>
      <p:grpSpPr>
        <a:xfrm>
          <a:off x="0" y="0"/>
          <a:ext cx="0" cy="0"/>
          <a:chOff x="0" y="0"/>
          <a:chExt cx="0" cy="0"/>
        </a:xfrm>
      </p:grpSpPr>
      <p:sp>
        <p:nvSpPr>
          <p:cNvPr id="46" name="TextBox 45"/>
          <p:cNvSpPr txBox="1"/>
          <p:nvPr/>
        </p:nvSpPr>
        <p:spPr>
          <a:xfrm>
            <a:off x="14706077" y="4507344"/>
            <a:ext cx="902963" cy="911364"/>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dirty="0">
                <a:solidFill>
                  <a:schemeClr val="bg1"/>
                </a:solidFill>
                <a:latin typeface="#9Slide03 Bebas Neue Bold" panose="020B0606020202050201" pitchFamily="34" charset="0"/>
              </a:rPr>
              <a:t>B</a:t>
            </a:r>
          </a:p>
        </p:txBody>
      </p:sp>
      <p:sp>
        <p:nvSpPr>
          <p:cNvPr id="9" name="矩形: 圆角 2"/>
          <p:cNvSpPr/>
          <p:nvPr/>
        </p:nvSpPr>
        <p:spPr>
          <a:xfrm>
            <a:off x="322730" y="1085343"/>
            <a:ext cx="17368595" cy="811631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b="1" dirty="0">
              <a:solidFill>
                <a:srgbClr val="C00000"/>
              </a:solidFill>
              <a:latin typeface="Cambria" panose="02040503050406030204" pitchFamily="18" charset="0"/>
            </a:endParaRPr>
          </a:p>
        </p:txBody>
      </p:sp>
      <p:sp>
        <p:nvSpPr>
          <p:cNvPr id="10" name="TextBox 9"/>
          <p:cNvSpPr txBox="1"/>
          <p:nvPr/>
        </p:nvSpPr>
        <p:spPr>
          <a:xfrm>
            <a:off x="8997570" y="2929532"/>
            <a:ext cx="8299830" cy="4892685"/>
          </a:xfrm>
          <a:prstGeom prst="rect">
            <a:avLst/>
          </a:prstGeom>
          <a:noFill/>
        </p:spPr>
        <p:txBody>
          <a:bodyPr wrap="square" rtlCol="0">
            <a:spAutoFit/>
          </a:bodyPr>
          <a:lstStyle/>
          <a:p>
            <a:pPr marL="285750" indent="-285750" algn="just">
              <a:lnSpc>
                <a:spcPct val="120000"/>
              </a:lnSpc>
              <a:buFont typeface="Arial" panose="020B0604020202020204" pitchFamily="34" charset="0"/>
              <a:buChar char="•"/>
            </a:pPr>
            <a:r>
              <a:rPr lang="en-US" sz="4400" dirty="0" err="1">
                <a:solidFill>
                  <a:srgbClr val="000000"/>
                </a:solidFill>
                <a:latin typeface="Cambria" panose="02040503050406030204" pitchFamily="18" charset="0"/>
                <a:ea typeface="Times New Roman" panose="02020603050405020304" pitchFamily="18" charset="0"/>
              </a:rPr>
              <a:t>X</a:t>
            </a:r>
            <a:r>
              <a:rPr lang="en-US" sz="4400" dirty="0" err="1">
                <a:solidFill>
                  <a:srgbClr val="000000"/>
                </a:solidFill>
                <a:effectLst/>
                <a:latin typeface="Cambria" panose="02040503050406030204" pitchFamily="18" charset="0"/>
                <a:ea typeface="Times New Roman" panose="02020603050405020304" pitchFamily="18" charset="0"/>
              </a:rPr>
              <a:t>ác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định</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vị</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trí</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địa</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lí</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của</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quần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thể</a:t>
            </a:r>
            <a:r>
              <a:rPr lang="en-US" sz="4400" dirty="0">
                <a:solidFill>
                  <a:srgbClr val="000000"/>
                </a:solidFill>
                <a:effectLst/>
                <a:latin typeface="Cambria" panose="02040503050406030204" pitchFamily="18" charset="0"/>
                <a:ea typeface="Times New Roman" panose="02020603050405020304" pitchFamily="18" charset="0"/>
              </a:rPr>
              <a:t> di </a:t>
            </a:r>
            <a:r>
              <a:rPr lang="en-US" sz="4400" dirty="0" err="1">
                <a:solidFill>
                  <a:srgbClr val="000000"/>
                </a:solidFill>
                <a:effectLst/>
                <a:latin typeface="Cambria" panose="02040503050406030204" pitchFamily="18" charset="0"/>
                <a:ea typeface="Times New Roman" panose="02020603050405020304" pitchFamily="18" charset="0"/>
              </a:rPr>
              <a:t>tích</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Cố</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đô</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Huế</a:t>
            </a:r>
            <a:r>
              <a:rPr lang="en-US" sz="4400" dirty="0">
                <a:solidFill>
                  <a:srgbClr val="000000"/>
                </a:solidFill>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trên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lược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đồ</a:t>
            </a:r>
            <a:r>
              <a:rPr lang="en-US" sz="4400" dirty="0">
                <a:solidFill>
                  <a:srgbClr val="000000"/>
                </a:solidFill>
                <a:effectLst/>
                <a:latin typeface="Cambria" panose="02040503050406030204" pitchFamily="18" charset="0"/>
                <a:ea typeface="Times New Roman" panose="02020603050405020304" pitchFamily="18" charset="0"/>
              </a:rPr>
              <a:t>.</a:t>
            </a:r>
            <a:endParaRPr lang="en-US" sz="4400" dirty="0">
              <a:solidFill>
                <a:srgbClr val="000000"/>
              </a:solidFill>
              <a:latin typeface="Cambria" panose="02040503050406030204" pitchFamily="18" charset="0"/>
              <a:ea typeface="Times New Roman" panose="02020603050405020304" pitchFamily="18" charset="0"/>
            </a:endParaRPr>
          </a:p>
          <a:p>
            <a:pPr marL="285750" indent="-285750" algn="just">
              <a:lnSpc>
                <a:spcPct val="120000"/>
              </a:lnSpc>
              <a:buFont typeface="Arial" panose="020B0604020202020204" pitchFamily="34" charset="0"/>
              <a:buChar char="•"/>
            </a:pPr>
            <a:r>
              <a:rPr lang="en-US" sz="4400" dirty="0">
                <a:solidFill>
                  <a:srgbClr val="000000"/>
                </a:solidFill>
                <a:effectLst/>
                <a:latin typeface="Cambria" panose="02040503050406030204" pitchFamily="18" charset="0"/>
                <a:ea typeface="Times New Roman" panose="02020603050405020304" pitchFamily="18" charset="0"/>
              </a:rPr>
              <a:t>Con </a:t>
            </a:r>
            <a:r>
              <a:rPr lang="en-US" sz="4400" dirty="0" err="1">
                <a:solidFill>
                  <a:srgbClr val="000000"/>
                </a:solidFill>
                <a:effectLst/>
                <a:latin typeface="Cambria" panose="02040503050406030204" pitchFamily="18" charset="0"/>
                <a:ea typeface="Times New Roman" panose="02020603050405020304" pitchFamily="18" charset="0"/>
              </a:rPr>
              <a:t>sông</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chảy</a:t>
            </a:r>
            <a:r>
              <a:rPr lang="en-US" sz="4400" dirty="0">
                <a:solidFill>
                  <a:srgbClr val="000000"/>
                </a:solidFill>
                <a:effectLst/>
                <a:latin typeface="Cambria" panose="02040503050406030204" pitchFamily="18" charset="0"/>
                <a:ea typeface="Times New Roman" panose="02020603050405020304" pitchFamily="18" charset="0"/>
              </a:rPr>
              <a:t> qua </a:t>
            </a:r>
            <a:r>
              <a:rPr lang="en-US" sz="4400" dirty="0" err="1">
                <a:solidFill>
                  <a:srgbClr val="000000"/>
                </a:solidFill>
                <a:effectLst/>
                <a:latin typeface="Cambria" panose="02040503050406030204" pitchFamily="18" charset="0"/>
                <a:ea typeface="Times New Roman" panose="02020603050405020304" pitchFamily="18" charset="0"/>
              </a:rPr>
              <a:t>Cố</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đô</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Huế</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tên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là</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gì</a:t>
            </a:r>
            <a:r>
              <a:rPr lang="en-US" sz="4400" dirty="0">
                <a:solidFill>
                  <a:srgbClr val="000000"/>
                </a:solidFill>
                <a:effectLst/>
                <a:latin typeface="Cambria" panose="02040503050406030204" pitchFamily="18" charset="0"/>
                <a:ea typeface="Times New Roman" panose="02020603050405020304" pitchFamily="18" charset="0"/>
              </a:rPr>
              <a:t>?</a:t>
            </a:r>
            <a:endParaRPr lang="en-US" sz="4400" dirty="0">
              <a:effectLst/>
              <a:latin typeface="Cambria" panose="02040503050406030204" pitchFamily="18" charset="0"/>
              <a:ea typeface="Times New Roman" panose="02020603050405020304" pitchFamily="18" charset="0"/>
            </a:endParaRPr>
          </a:p>
          <a:p>
            <a:pPr marL="285750" indent="-285750" algn="just">
              <a:lnSpc>
                <a:spcPct val="120000"/>
              </a:lnSpc>
              <a:buFont typeface="Arial" panose="020B0604020202020204" pitchFamily="34" charset="0"/>
              <a:buChar char="•"/>
            </a:pPr>
            <a:r>
              <a:rPr lang="en-US" sz="4400" dirty="0" err="1">
                <a:solidFill>
                  <a:srgbClr val="000000"/>
                </a:solidFill>
                <a:effectLst/>
                <a:latin typeface="Cambria" panose="02040503050406030204" pitchFamily="18" charset="0"/>
                <a:ea typeface="Times New Roman" panose="02020603050405020304" pitchFamily="18" charset="0"/>
              </a:rPr>
              <a:t>Đọc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tên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các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công</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trình</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kiến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trúc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cổ</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được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thể</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hiện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trên</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lược</a:t>
            </a:r>
            <a:r>
              <a:rPr lang="en-US" sz="4400" dirty="0">
                <a:solidFill>
                  <a:srgbClr val="000000"/>
                </a:solidFill>
                <a:effectLst/>
                <a:latin typeface="Cambria" panose="02040503050406030204" pitchFamily="18" charset="0"/>
                <a:ea typeface="Times New Roman" panose="02020603050405020304" pitchFamily="18" charset="0"/>
              </a:rPr>
              <a:t> </a:t>
            </a:r>
            <a:r>
              <a:rPr lang="en-US" sz="4400" dirty="0" err="1">
                <a:solidFill>
                  <a:srgbClr val="000000"/>
                </a:solidFill>
                <a:effectLst/>
                <a:latin typeface="Cambria" panose="02040503050406030204" pitchFamily="18" charset="0"/>
                <a:ea typeface="Times New Roman" panose="02020603050405020304" pitchFamily="18" charset="0"/>
              </a:rPr>
              <a:t>đồ</a:t>
            </a:r>
            <a:r>
              <a:rPr lang="en-US" sz="4400" dirty="0">
                <a:solidFill>
                  <a:srgbClr val="000000"/>
                </a:solidFill>
                <a:effectLst/>
                <a:latin typeface="Cambria" panose="02040503050406030204" pitchFamily="18" charset="0"/>
                <a:ea typeface="Times New Roman" panose="02020603050405020304" pitchFamily="18" charset="0"/>
              </a:rPr>
              <a:t>. </a:t>
            </a:r>
            <a:endParaRPr lang="en-US" sz="4400" dirty="0">
              <a:effectLst/>
              <a:latin typeface="Cambria" panose="020405030504060302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54600" y="2795924"/>
            <a:ext cx="7811101" cy="4695150"/>
          </a:xfrm>
          <a:prstGeom prst="rect">
            <a:avLst/>
          </a:prstGeom>
        </p:spPr>
      </p:pic>
      <p:sp>
        <p:nvSpPr>
          <p:cNvPr id="11" name="TextBox 10"/>
          <p:cNvSpPr txBox="1"/>
          <p:nvPr/>
        </p:nvSpPr>
        <p:spPr>
          <a:xfrm>
            <a:off x="10028274" y="1510407"/>
            <a:ext cx="5699051" cy="1015663"/>
          </a:xfrm>
          <a:prstGeom prst="rect">
            <a:avLst/>
          </a:prstGeom>
          <a:noFill/>
        </p:spPr>
        <p:txBody>
          <a:bodyPr wrap="square" rtlCol="0">
            <a:spAutoFit/>
          </a:bodyPr>
          <a:lstStyle/>
          <a:p>
            <a:pPr algn="ctr"/>
            <a:r>
              <a:rPr lang="en-US" sz="6000" b="1" dirty="0">
                <a:solidFill>
                  <a:srgbClr val="C00000"/>
                </a:solidFill>
                <a:latin typeface="Cambria" panose="02040503050406030204" pitchFamily="18" charset="0"/>
              </a:rPr>
              <a:t>1. Vị trí địa lí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109</Words>
  <Application>Microsoft Office PowerPoint</Application>
  <PresentationFormat>Custom</PresentationFormat>
  <Paragraphs>9</Paragraphs>
  <Slides>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SVN-Newton</vt:lpstr>
      <vt:lpstr>#9Slide03 Bebas Neue Bold</vt:lpstr>
      <vt:lpstr>#9Slide07 HoneyCream</vt:lpstr>
      <vt:lpstr>Cambria</vt:lpstr>
      <vt:lpstr>Arial</vt:lpstr>
      <vt:lpstr>Times New Roman</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hà lan</dc:title>
  <dc:creator>ASUS</dc:creator>
  <cp:lastModifiedBy>Windows 10</cp:lastModifiedBy>
  <cp:revision>10</cp:revision>
  <dcterms:created xsi:type="dcterms:W3CDTF">2006-08-16T00:00:00Z</dcterms:created>
  <dcterms:modified xsi:type="dcterms:W3CDTF">2026-03-20T05:07:43Z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7C073072536248ECA6DF3EA92458FD3A_13</vt:lpwstr>
  </property>
  <property fmtid="{D5CDD505-2E9C-101B-9397-08002B2CF9AE}" pid="3" name="KSOProductBuildVer">
    <vt:lpwstr>1033-12.2.0.23155</vt:lpwstr>
  </property>
</Properties>
</file>