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8"/>
  </p:notesMasterIdLst>
  <p:sldIdLst>
    <p:sldId id="257" r:id="rId3"/>
    <p:sldId id="271" r:id="rId4"/>
    <p:sldId id="273" r:id="rId5"/>
    <p:sldId id="443" r:id="rId6"/>
    <p:sldId id="32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9330D-8263-4F71-8F26-BD0F8B16DA88}"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D9730-D052-4AED-BC00-6A4EEC3446B3}" type="slidenum">
              <a:rPr lang="en-US" smtClean="0"/>
              <a:t>‹#›</a:t>
            </a:fld>
            <a:endParaRPr lang="en-US"/>
          </a:p>
        </p:txBody>
      </p:sp>
    </p:spTree>
    <p:extLst>
      <p:ext uri="{BB962C8B-B14F-4D97-AF65-F5344CB8AC3E}">
        <p14:creationId xmlns:p14="http://schemas.microsoft.com/office/powerpoint/2010/main" val="3891595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E519F-15C6-495D-8AD4-B4998369A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7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F92F-2EFD-6F0E-E53E-25FBB527C2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A100FE-4F6D-1CDF-FBDB-EA685796A4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1A8B06-009E-AAB1-C64D-9A39490266C2}"/>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2/9/2026</a:t>
            </a:fld>
            <a:endParaRPr lang="en-US"/>
          </a:p>
        </p:txBody>
      </p:sp>
      <p:sp>
        <p:nvSpPr>
          <p:cNvPr id="5" name="Footer Placeholder 4">
            <a:extLst>
              <a:ext uri="{FF2B5EF4-FFF2-40B4-BE49-F238E27FC236}">
                <a16:creationId xmlns:a16="http://schemas.microsoft.com/office/drawing/2014/main" id="{03ED3CE6-2A37-3E9A-EF14-1CD89F4775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3A0154-50F8-E817-83C4-FD8C5E7D4EA3}"/>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93737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95D2-A4AA-26A0-85AC-488BDC93FB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6ED7C-BC61-B290-0222-9659DA0373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96A3E-797C-2AD6-95CD-D68873C28257}"/>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2/9/2026</a:t>
            </a:fld>
            <a:endParaRPr lang="en-US"/>
          </a:p>
        </p:txBody>
      </p:sp>
      <p:sp>
        <p:nvSpPr>
          <p:cNvPr id="5" name="Footer Placeholder 4">
            <a:extLst>
              <a:ext uri="{FF2B5EF4-FFF2-40B4-BE49-F238E27FC236}">
                <a16:creationId xmlns:a16="http://schemas.microsoft.com/office/drawing/2014/main" id="{54060D89-FC38-AE61-0FB2-9FC41BF2E9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F80632-B046-DF29-3BB3-A1BBBDAE431B}"/>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42083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A61693-08AE-F813-F061-C943ACC9BF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DC9D5-27A4-FD05-84FC-F63FF58F4FA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6CC1C-9911-8CF5-B5D9-92BAA43C6F2E}"/>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2/9/2026</a:t>
            </a:fld>
            <a:endParaRPr lang="en-US"/>
          </a:p>
        </p:txBody>
      </p:sp>
      <p:sp>
        <p:nvSpPr>
          <p:cNvPr id="5" name="Footer Placeholder 4">
            <a:extLst>
              <a:ext uri="{FF2B5EF4-FFF2-40B4-BE49-F238E27FC236}">
                <a16:creationId xmlns:a16="http://schemas.microsoft.com/office/drawing/2014/main" id="{E7689E97-15F5-2A96-2A1F-8DADF7F5B5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6DAA12-A7A0-9DDD-33A8-D4C9CC5ADEF5}"/>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1802402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8650A8-657C-AF94-4154-64A4CCA72611}"/>
              </a:ext>
            </a:extLst>
          </p:cNvPr>
          <p:cNvSpPr>
            <a:spLocks noGrp="1"/>
          </p:cNvSpPr>
          <p:nvPr>
            <p:ph type="dt" sz="half" idx="10"/>
          </p:nvPr>
        </p:nvSpPr>
        <p:spPr>
          <a:xfrm>
            <a:off x="838200" y="6356350"/>
            <a:ext cx="2743200" cy="365125"/>
          </a:xfrm>
          <a:prstGeom prst="rect">
            <a:avLst/>
          </a:prstGeom>
        </p:spPr>
        <p:txBody>
          <a:bodyPr/>
          <a:lstStyle/>
          <a:p>
            <a:fld id="{6CD14F65-03F2-471B-AD24-A0CFA7043D18}" type="datetimeFigureOut">
              <a:rPr lang="en-US" smtClean="0"/>
              <a:t>2/9/2026</a:t>
            </a:fld>
            <a:endParaRPr lang="en-US"/>
          </a:p>
        </p:txBody>
      </p:sp>
      <p:pic>
        <p:nvPicPr>
          <p:cNvPr id="7" name="Picture 2" descr="Pink Sky With Clouds Valentines Cartoon Background Bright Illustration For  Design Stock Illustration - Download Image Now - iStock">
            <a:extLst>
              <a:ext uri="{FF2B5EF4-FFF2-40B4-BE49-F238E27FC236}">
                <a16:creationId xmlns:a16="http://schemas.microsoft.com/office/drawing/2014/main" id="{C6CE13F9-F18E-D745-8A56-CCE05004A415}"/>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5840"/>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974588-CC3C-0F27-478F-66A9D1B52E53}"/>
              </a:ext>
            </a:extLst>
          </p:cNvPr>
          <p:cNvSpPr txBox="1"/>
          <p:nvPr userDrawn="1"/>
        </p:nvSpPr>
        <p:spPr>
          <a:xfrm>
            <a:off x="11080376" y="6227058"/>
            <a:ext cx="1111624" cy="630942"/>
          </a:xfrm>
          <a:prstGeom prst="rect">
            <a:avLst/>
          </a:prstGeom>
          <a:noFill/>
        </p:spPr>
        <p:txBody>
          <a:bodyPr wrap="square">
            <a:spAutoFit/>
          </a:bodyPr>
          <a:lstStyle/>
          <a:p>
            <a:pPr algn="ctr"/>
            <a:r>
              <a:rPr lang="vi-VN" altLang="zh-CN" sz="3500" b="1" dirty="0">
                <a:ln w="0"/>
                <a:solidFill>
                  <a:srgbClr val="FADDD7"/>
                </a:solidFill>
                <a:effectLst>
                  <a:outerShdw blurRad="38100" dist="19050" dir="2700000" algn="tl" rotWithShape="0">
                    <a:schemeClr val="dk1">
                      <a:alpha val="40000"/>
                    </a:schemeClr>
                  </a:outerShdw>
                </a:effectLst>
                <a:latin typeface="iCiel Altus" pitchFamily="2" charset="0"/>
                <a:ea typeface="思源黑体 CN Medium" panose="020B0600000000000000" pitchFamily="34" charset="-122"/>
              </a:rPr>
              <a:t>KTUTS</a:t>
            </a:r>
          </a:p>
        </p:txBody>
      </p:sp>
    </p:spTree>
    <p:extLst>
      <p:ext uri="{BB962C8B-B14F-4D97-AF65-F5344CB8AC3E}">
        <p14:creationId xmlns:p14="http://schemas.microsoft.com/office/powerpoint/2010/main" val="3156132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F8B142-559C-EF72-0F10-A3F1E175CA54}"/>
              </a:ext>
            </a:extLst>
          </p:cNvPr>
          <p:cNvSpPr txBox="1"/>
          <p:nvPr userDrawn="1"/>
        </p:nvSpPr>
        <p:spPr>
          <a:xfrm>
            <a:off x="11134165" y="6283961"/>
            <a:ext cx="1057836" cy="630942"/>
          </a:xfrm>
          <a:prstGeom prst="rect">
            <a:avLst/>
          </a:prstGeom>
          <a:noFill/>
        </p:spPr>
        <p:txBody>
          <a:bodyPr wrap="square">
            <a:spAutoFit/>
          </a:bodyPr>
          <a:lstStyle/>
          <a:p>
            <a:pPr algn="ctr"/>
            <a:r>
              <a:rPr lang="vi-VN" altLang="zh-CN" sz="3500" b="1" dirty="0">
                <a:ln w="0"/>
                <a:solidFill>
                  <a:srgbClr val="8E895F"/>
                </a:solidFill>
                <a:effectLst>
                  <a:outerShdw blurRad="38100" dist="19050" dir="2700000" algn="tl" rotWithShape="0">
                    <a:schemeClr val="dk1">
                      <a:alpha val="40000"/>
                    </a:schemeClr>
                  </a:outerShdw>
                </a:effectLst>
                <a:latin typeface="iCiel Altus" pitchFamily="2" charset="0"/>
                <a:ea typeface="思源黑体 CN Medium" panose="020B0600000000000000" pitchFamily="34" charset="-122"/>
              </a:rPr>
              <a:t>KTUTS</a:t>
            </a:r>
          </a:p>
        </p:txBody>
      </p:sp>
    </p:spTree>
    <p:extLst>
      <p:ext uri="{BB962C8B-B14F-4D97-AF65-F5344CB8AC3E}">
        <p14:creationId xmlns:p14="http://schemas.microsoft.com/office/powerpoint/2010/main" val="200093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9909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2026/2/9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952211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2026/2/9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197576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2026/2/9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461128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2026/2/9</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294473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2026/2/9</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4796627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91D7-C27D-D417-CB35-9774C127AF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3F52E8-43D3-E719-B4F4-B12E208C125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B7D32-9C57-929D-12EA-546AE9435EB4}"/>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2/9/2026</a:t>
            </a:fld>
            <a:endParaRPr lang="en-US"/>
          </a:p>
        </p:txBody>
      </p:sp>
      <p:sp>
        <p:nvSpPr>
          <p:cNvPr id="5" name="Footer Placeholder 4">
            <a:extLst>
              <a:ext uri="{FF2B5EF4-FFF2-40B4-BE49-F238E27FC236}">
                <a16:creationId xmlns:a16="http://schemas.microsoft.com/office/drawing/2014/main" id="{B05D544A-676E-65AB-75F1-FE9332C2D8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F3EEF3-6F83-28CC-0F7E-A367A79EF5DE}"/>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057090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2026/2/9</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719453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2026/2/9</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09928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2026/2/9</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6326220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2026/2/9</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9939149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2026/2/9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375391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2026/2/9</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467238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12E4-460C-3209-1FEF-905EE1ECC3B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B62E0B-227B-E5D1-2E37-8EC5E56909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24773-2FDE-D4F4-4D9E-5C1153DBDEAF}"/>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2/9/2026</a:t>
            </a:fld>
            <a:endParaRPr lang="en-US"/>
          </a:p>
        </p:txBody>
      </p:sp>
      <p:sp>
        <p:nvSpPr>
          <p:cNvPr id="5" name="Footer Placeholder 4">
            <a:extLst>
              <a:ext uri="{FF2B5EF4-FFF2-40B4-BE49-F238E27FC236}">
                <a16:creationId xmlns:a16="http://schemas.microsoft.com/office/drawing/2014/main" id="{61F48E5B-4A10-BD15-8A2F-890B0445FC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12FF32-2C14-17EF-D4E4-41597CB952B1}"/>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46942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3882-7E43-2921-EC5B-732B064AB8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6498846-62BE-1CC3-D94C-5DB698D19E7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F666B1-011E-58C6-E509-9C0DD90BEBC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EDF616-322B-3EB8-8117-ABFCB9DFA9CE}"/>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2/9/2026</a:t>
            </a:fld>
            <a:endParaRPr lang="en-US"/>
          </a:p>
        </p:txBody>
      </p:sp>
      <p:sp>
        <p:nvSpPr>
          <p:cNvPr id="6" name="Footer Placeholder 5">
            <a:extLst>
              <a:ext uri="{FF2B5EF4-FFF2-40B4-BE49-F238E27FC236}">
                <a16:creationId xmlns:a16="http://schemas.microsoft.com/office/drawing/2014/main" id="{7CAB01CE-AF82-20B3-11AD-83780F23B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D83FD09-6F48-7088-33CE-FD19EAF206CF}"/>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53718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6A4D-3FE3-AC1E-7F67-90908F8AE6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E3D3C90-195B-EAA5-721B-A44EBD7BEC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44B2AE-75CD-8410-8E92-C6EBCFF3ED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104A70-F74A-18C2-BCD9-00EE97B43BB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3A2569-CB59-E799-BEE3-21C1824B198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F8FBF5-432F-E56B-4198-CEA1BD5F7123}"/>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2/9/2026</a:t>
            </a:fld>
            <a:endParaRPr lang="en-US"/>
          </a:p>
        </p:txBody>
      </p:sp>
      <p:sp>
        <p:nvSpPr>
          <p:cNvPr id="8" name="Footer Placeholder 7">
            <a:extLst>
              <a:ext uri="{FF2B5EF4-FFF2-40B4-BE49-F238E27FC236}">
                <a16:creationId xmlns:a16="http://schemas.microsoft.com/office/drawing/2014/main" id="{414035B2-6A33-6419-C559-237AC1D63E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8562AA-A5CA-61BB-99BD-2F09EAB5C267}"/>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71568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C147-03C8-39CE-EB76-5F3A75318F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262405F-6DE9-7AD8-CEE6-2EBC238C30D1}"/>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2/9/2026</a:t>
            </a:fld>
            <a:endParaRPr lang="en-US"/>
          </a:p>
        </p:txBody>
      </p:sp>
      <p:sp>
        <p:nvSpPr>
          <p:cNvPr id="4" name="Footer Placeholder 3">
            <a:extLst>
              <a:ext uri="{FF2B5EF4-FFF2-40B4-BE49-F238E27FC236}">
                <a16:creationId xmlns:a16="http://schemas.microsoft.com/office/drawing/2014/main" id="{E92FABAF-C44B-6229-60F6-BC33E57006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43F66FF-CEAD-6929-3860-B02BB4041FD2}"/>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72784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19C16-FDB2-9BE8-27AF-F764F597D1BD}"/>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2/9/2026</a:t>
            </a:fld>
            <a:endParaRPr lang="en-US"/>
          </a:p>
        </p:txBody>
      </p:sp>
      <p:sp>
        <p:nvSpPr>
          <p:cNvPr id="3" name="Footer Placeholder 2">
            <a:extLst>
              <a:ext uri="{FF2B5EF4-FFF2-40B4-BE49-F238E27FC236}">
                <a16:creationId xmlns:a16="http://schemas.microsoft.com/office/drawing/2014/main" id="{AC85A44D-3569-7068-FAC2-B9CD759E8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03A411C-4397-6716-A503-F6805717AA9C}"/>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114823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DBA3-BF2A-F1EE-C82D-7A51F2DD50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0B929E-424B-3A7C-3222-0637D8E378A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2642BD-0788-57BD-A754-78215E394C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C92F8-3750-472D-C677-61D4DC131BAE}"/>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2/9/2026</a:t>
            </a:fld>
            <a:endParaRPr lang="en-US"/>
          </a:p>
        </p:txBody>
      </p:sp>
      <p:sp>
        <p:nvSpPr>
          <p:cNvPr id="6" name="Footer Placeholder 5">
            <a:extLst>
              <a:ext uri="{FF2B5EF4-FFF2-40B4-BE49-F238E27FC236}">
                <a16:creationId xmlns:a16="http://schemas.microsoft.com/office/drawing/2014/main" id="{529A0D5D-30E3-5A07-3015-8669D9715F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48D004-D380-C1C2-ECBE-179462C93B13}"/>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54430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F45B-D428-1E95-D195-F23173BD5F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F8F756-10D4-E2B2-0446-A7D74EEAE5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4D2CC7-4EE4-A8D3-06F8-FF3A429061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E3EBEE-30B1-114A-1BD5-94C41C523648}"/>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2/9/2026</a:t>
            </a:fld>
            <a:endParaRPr lang="en-US"/>
          </a:p>
        </p:txBody>
      </p:sp>
      <p:sp>
        <p:nvSpPr>
          <p:cNvPr id="6" name="Footer Placeholder 5">
            <a:extLst>
              <a:ext uri="{FF2B5EF4-FFF2-40B4-BE49-F238E27FC236}">
                <a16:creationId xmlns:a16="http://schemas.microsoft.com/office/drawing/2014/main" id="{E0E548D7-55EC-A530-8EC0-30AB4C695B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20E746-9204-CF27-4D29-FFE17864CA81}"/>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77992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9000" b="-9000"/>
          </a:stretch>
        </a:blipFill>
        <a:effectLst/>
      </p:bgPr>
    </p:bg>
    <p:spTree>
      <p:nvGrpSpPr>
        <p:cNvPr id="1" name=""/>
        <p:cNvGrpSpPr/>
        <p:nvPr/>
      </p:nvGrpSpPr>
      <p:grpSpPr>
        <a:xfrm>
          <a:off x="0" y="0"/>
          <a:ext cx="0" cy="0"/>
          <a:chOff x="0" y="0"/>
          <a:chExt cx="0" cy="0"/>
        </a:xfrm>
      </p:grpSpPr>
      <p:sp>
        <p:nvSpPr>
          <p:cNvPr id="19" name="9Slide.vn - 2019">
            <a:extLst>
              <a:ext uri="{FF2B5EF4-FFF2-40B4-BE49-F238E27FC236}">
                <a16:creationId xmlns:a16="http://schemas.microsoft.com/office/drawing/2014/main" id="{EB7AB117-DBC3-D278-F7C6-0268366E8C5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7" name="Picture 16">
            <a:extLst>
              <a:ext uri="{FF2B5EF4-FFF2-40B4-BE49-F238E27FC236}">
                <a16:creationId xmlns:a16="http://schemas.microsoft.com/office/drawing/2014/main" id="{21246F86-981C-0BAF-F4C2-4B70BBC4728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5417800" y="0"/>
            <a:ext cx="6858000" cy="6858000"/>
          </a:xfrm>
          <a:prstGeom prst="rect">
            <a:avLst/>
          </a:prstGeom>
        </p:spPr>
      </p:pic>
    </p:spTree>
    <p:extLst>
      <p:ext uri="{BB962C8B-B14F-4D97-AF65-F5344CB8AC3E}">
        <p14:creationId xmlns:p14="http://schemas.microsoft.com/office/powerpoint/2010/main" val="216072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73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8" name="9Slide.vn - 2019">
            <a:extLst>
              <a:ext uri="{FF2B5EF4-FFF2-40B4-BE49-F238E27FC236}">
                <a16:creationId xmlns:a16="http://schemas.microsoft.com/office/drawing/2014/main" id="{6C2BBF1E-2548-44CC-3662-4C5953991F3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6" name="Picture 15">
            <a:extLst>
              <a:ext uri="{FF2B5EF4-FFF2-40B4-BE49-F238E27FC236}">
                <a16:creationId xmlns:a16="http://schemas.microsoft.com/office/drawing/2014/main" id="{20570BD5-39A8-CA42-2C09-3478676FDFC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417800" y="0"/>
            <a:ext cx="6858000" cy="6858000"/>
          </a:xfrm>
          <a:prstGeom prst="rect">
            <a:avLst/>
          </a:prstGeom>
        </p:spPr>
      </p:pic>
    </p:spTree>
    <p:extLst>
      <p:ext uri="{BB962C8B-B14F-4D97-AF65-F5344CB8AC3E}">
        <p14:creationId xmlns:p14="http://schemas.microsoft.com/office/powerpoint/2010/main" val="20322118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7BDB2CF-8F72-DFB9-4BEF-48A1CE239FB2}"/>
              </a:ext>
            </a:extLst>
          </p:cNvPr>
          <p:cNvSpPr/>
          <p:nvPr/>
        </p:nvSpPr>
        <p:spPr>
          <a:xfrm>
            <a:off x="1242250" y="0"/>
            <a:ext cx="9454582" cy="18941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pic>
        <p:nvPicPr>
          <p:cNvPr id="9" name="Picture 8">
            <a:extLst>
              <a:ext uri="{FF2B5EF4-FFF2-40B4-BE49-F238E27FC236}">
                <a16:creationId xmlns:a16="http://schemas.microsoft.com/office/drawing/2014/main" id="{E3FAC606-9257-0FC8-9477-81F79D114071}"/>
              </a:ext>
            </a:extLst>
          </p:cNvPr>
          <p:cNvPicPr>
            <a:picLocks noChangeAspect="1"/>
          </p:cNvPicPr>
          <p:nvPr/>
        </p:nvPicPr>
        <p:blipFill>
          <a:blip r:embed="rId3"/>
          <a:stretch>
            <a:fillRect/>
          </a:stretch>
        </p:blipFill>
        <p:spPr>
          <a:xfrm>
            <a:off x="3276634" y="350197"/>
            <a:ext cx="5232743" cy="1245140"/>
          </a:xfrm>
          <a:prstGeom prst="rect">
            <a:avLst/>
          </a:prstGeom>
        </p:spPr>
      </p:pic>
      <p:sp>
        <p:nvSpPr>
          <p:cNvPr id="2" name="Rectangle 1">
            <a:extLst>
              <a:ext uri="{FF2B5EF4-FFF2-40B4-BE49-F238E27FC236}">
                <a16:creationId xmlns:a16="http://schemas.microsoft.com/office/drawing/2014/main" id="{CD9B9FAC-1531-A6C8-8A00-0BCDAF0996DA}"/>
              </a:ext>
            </a:extLst>
          </p:cNvPr>
          <p:cNvSpPr/>
          <p:nvPr/>
        </p:nvSpPr>
        <p:spPr>
          <a:xfrm>
            <a:off x="765314" y="2415209"/>
            <a:ext cx="10952922" cy="2340679"/>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white"/>
                </a:solidFill>
                <a:effectLst/>
                <a:uLnTx/>
                <a:uFillTx/>
                <a:latin typeface="Algerian" panose="04020705040A02060702" pitchFamily="82" charset="0"/>
                <a:ea typeface="+mn-ea"/>
                <a:cs typeface="+mn-cs"/>
              </a:rPr>
              <a:t>MỘT SỐ NÉT VĂN HÓA Ở BẮC TRUNG BỘ VÀ NAM TRUNG BỘ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white"/>
                </a:solidFill>
                <a:effectLst/>
                <a:uLnTx/>
                <a:uFillTx/>
                <a:latin typeface="Algerian" panose="04020705040A02060702" pitchFamily="82" charset="0"/>
                <a:ea typeface="+mn-ea"/>
                <a:cs typeface="+mn-cs"/>
              </a:rPr>
              <a:t>( TIẾT 2)</a:t>
            </a:r>
          </a:p>
        </p:txBody>
      </p:sp>
    </p:spTree>
    <p:extLst>
      <p:ext uri="{BB962C8B-B14F-4D97-AF65-F5344CB8AC3E}">
        <p14:creationId xmlns:p14="http://schemas.microsoft.com/office/powerpoint/2010/main" val="312238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2423F1B4-9A8F-8A3F-2D88-A300FFF10E2D}"/>
              </a:ext>
            </a:extLst>
          </p:cNvPr>
          <p:cNvGrpSpPr/>
          <p:nvPr/>
        </p:nvGrpSpPr>
        <p:grpSpPr>
          <a:xfrm>
            <a:off x="254000" y="206445"/>
            <a:ext cx="8839200" cy="795563"/>
            <a:chOff x="381000" y="309666"/>
            <a:chExt cx="13258800" cy="1193345"/>
          </a:xfrm>
        </p:grpSpPr>
        <p:sp>
          <p:nvSpPr>
            <p:cNvPr id="21" name="Freeform 6">
              <a:extLst>
                <a:ext uri="{FF2B5EF4-FFF2-40B4-BE49-F238E27FC236}">
                  <a16:creationId xmlns:a16="http://schemas.microsoft.com/office/drawing/2014/main" id="{30C391CA-F972-12D4-2812-D15029F67655}"/>
                </a:ext>
              </a:extLst>
            </p:cNvPr>
            <p:cNvSpPr/>
            <p:nvPr/>
          </p:nvSpPr>
          <p:spPr>
            <a:xfrm>
              <a:off x="609600" y="1257406"/>
              <a:ext cx="13030200" cy="162930"/>
            </a:xfrm>
            <a:custGeom>
              <a:avLst/>
              <a:gdLst/>
              <a:ahLst/>
              <a:cxnLst/>
              <a:rect l="l" t="t" r="r" b="b"/>
              <a:pathLst>
                <a:path w="7315200" h="347472">
                  <a:moveTo>
                    <a:pt x="0" y="0"/>
                  </a:moveTo>
                  <a:lnTo>
                    <a:pt x="7315200" y="0"/>
                  </a:lnTo>
                  <a:lnTo>
                    <a:pt x="7315200" y="347472"/>
                  </a:lnTo>
                  <a:lnTo>
                    <a:pt x="0" y="3474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en-US" sz="1200">
                <a:solidFill>
                  <a:prstClr val="black"/>
                </a:solidFill>
                <a:latin typeface="Calibri"/>
              </a:endParaRPr>
            </a:p>
          </p:txBody>
        </p:sp>
        <p:sp>
          <p:nvSpPr>
            <p:cNvPr id="25" name="Hộp Văn bản 24">
              <a:extLst>
                <a:ext uri="{FF2B5EF4-FFF2-40B4-BE49-F238E27FC236}">
                  <a16:creationId xmlns:a16="http://schemas.microsoft.com/office/drawing/2014/main" id="{193EC5C5-4D39-C53A-C934-F4B40F3D0A74}"/>
                </a:ext>
              </a:extLst>
            </p:cNvPr>
            <p:cNvSpPr txBox="1"/>
            <p:nvPr/>
          </p:nvSpPr>
          <p:spPr>
            <a:xfrm>
              <a:off x="1295400" y="323208"/>
              <a:ext cx="11506200" cy="1061829"/>
            </a:xfrm>
            <a:prstGeom prst="rect">
              <a:avLst/>
            </a:prstGeom>
            <a:noFill/>
          </p:spPr>
          <p:txBody>
            <a:bodyPr wrap="square">
              <a:spAutoFit/>
            </a:bodyPr>
            <a:lstStyle/>
            <a:p>
              <a:r>
                <a:rPr lang="en-US" sz="4000">
                  <a:latin typeface="Arial" panose="020B0604020202020204" pitchFamily="34" charset="0"/>
                  <a:cs typeface="Arial" panose="020B0604020202020204" pitchFamily="34" charset="0"/>
                </a:rPr>
                <a:t>Một số điểm nổi bật về văn hoá</a:t>
              </a:r>
            </a:p>
          </p:txBody>
        </p:sp>
        <p:sp>
          <p:nvSpPr>
            <p:cNvPr id="2" name="Freeform 8">
              <a:extLst>
                <a:ext uri="{FF2B5EF4-FFF2-40B4-BE49-F238E27FC236}">
                  <a16:creationId xmlns:a16="http://schemas.microsoft.com/office/drawing/2014/main" id="{311D0851-62F2-2018-DFC6-E608920C5C0D}"/>
                </a:ext>
              </a:extLst>
            </p:cNvPr>
            <p:cNvSpPr/>
            <p:nvPr/>
          </p:nvSpPr>
          <p:spPr>
            <a:xfrm>
              <a:off x="381000" y="309666"/>
              <a:ext cx="914400" cy="1193345"/>
            </a:xfrm>
            <a:custGeom>
              <a:avLst/>
              <a:gdLst/>
              <a:ahLst/>
              <a:cxnLst/>
              <a:rect l="l" t="t" r="r" b="b"/>
              <a:pathLst>
                <a:path w="698088" h="911045">
                  <a:moveTo>
                    <a:pt x="0" y="0"/>
                  </a:moveTo>
                  <a:lnTo>
                    <a:pt x="698088" y="0"/>
                  </a:lnTo>
                  <a:lnTo>
                    <a:pt x="698088" y="911045"/>
                  </a:lnTo>
                  <a:lnTo>
                    <a:pt x="0" y="9110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defRPr/>
              </a:pPr>
              <a:endParaRPr lang="en-US" sz="1200">
                <a:solidFill>
                  <a:prstClr val="black"/>
                </a:solidFill>
                <a:latin typeface="Calibri"/>
              </a:endParaRPr>
            </a:p>
          </p:txBody>
        </p:sp>
      </p:grpSp>
      <p:grpSp>
        <p:nvGrpSpPr>
          <p:cNvPr id="13" name="Nhóm 12">
            <a:extLst>
              <a:ext uri="{FF2B5EF4-FFF2-40B4-BE49-F238E27FC236}">
                <a16:creationId xmlns:a16="http://schemas.microsoft.com/office/drawing/2014/main" id="{E91EBF1D-71B7-2A65-318F-A47BF121232A}"/>
              </a:ext>
            </a:extLst>
          </p:cNvPr>
          <p:cNvGrpSpPr/>
          <p:nvPr/>
        </p:nvGrpSpPr>
        <p:grpSpPr>
          <a:xfrm>
            <a:off x="762873" y="892581"/>
            <a:ext cx="3913055" cy="1346519"/>
            <a:chOff x="1295400" y="1467036"/>
            <a:chExt cx="5869582" cy="2019778"/>
          </a:xfrm>
        </p:grpSpPr>
        <p:sp>
          <p:nvSpPr>
            <p:cNvPr id="11" name="Hình chữ nhật: Góc Gập 10">
              <a:extLst>
                <a:ext uri="{FF2B5EF4-FFF2-40B4-BE49-F238E27FC236}">
                  <a16:creationId xmlns:a16="http://schemas.microsoft.com/office/drawing/2014/main" id="{388127C9-02D5-B1D2-C703-7B20D765B811}"/>
                </a:ext>
              </a:extLst>
            </p:cNvPr>
            <p:cNvSpPr/>
            <p:nvPr/>
          </p:nvSpPr>
          <p:spPr>
            <a:xfrm>
              <a:off x="1295400" y="1866900"/>
              <a:ext cx="5422762" cy="1619914"/>
            </a:xfrm>
            <a:prstGeom prst="foldedCorner">
              <a:avLst>
                <a:gd name="adj" fmla="val 42651"/>
              </a:avLst>
            </a:prstGeom>
            <a:solidFill>
              <a:srgbClr val="C653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Hộp Văn bản 31">
              <a:extLst>
                <a:ext uri="{FF2B5EF4-FFF2-40B4-BE49-F238E27FC236}">
                  <a16:creationId xmlns:a16="http://schemas.microsoft.com/office/drawing/2014/main" id="{EE810BDB-DEE5-9559-095B-A3FBB3471910}"/>
                </a:ext>
              </a:extLst>
            </p:cNvPr>
            <p:cNvSpPr txBox="1"/>
            <p:nvPr/>
          </p:nvSpPr>
          <p:spPr>
            <a:xfrm>
              <a:off x="1295400" y="2025468"/>
              <a:ext cx="5295900" cy="1246495"/>
            </a:xfrm>
            <a:prstGeom prst="rect">
              <a:avLst/>
            </a:prstGeom>
            <a:noFill/>
          </p:spPr>
          <p:txBody>
            <a:bodyPr wrap="square">
              <a:spAutoFit/>
            </a:bodyPr>
            <a:lstStyle/>
            <a:p>
              <a:r>
                <a:rPr lang="vi-VN" sz="4800">
                  <a:solidFill>
                    <a:srgbClr val="FFFFCC"/>
                  </a:solidFill>
                  <a:latin typeface="Arial" panose="020B0604020202020204" pitchFamily="34" charset="0"/>
                  <a:cs typeface="Arial" panose="020B0604020202020204" pitchFamily="34" charset="0"/>
                </a:rPr>
                <a:t>a) Ẩm thực</a:t>
              </a:r>
              <a:endParaRPr lang="en-US" sz="4800">
                <a:solidFill>
                  <a:srgbClr val="FFFFCC"/>
                </a:solidFill>
                <a:latin typeface="Arial" panose="020B0604020202020204" pitchFamily="34" charset="0"/>
                <a:cs typeface="Arial" panose="020B0604020202020204" pitchFamily="34" charset="0"/>
              </a:endParaRPr>
            </a:p>
          </p:txBody>
        </p:sp>
        <p:sp>
          <p:nvSpPr>
            <p:cNvPr id="12" name="Freeform 5">
              <a:extLst>
                <a:ext uri="{FF2B5EF4-FFF2-40B4-BE49-F238E27FC236}">
                  <a16:creationId xmlns:a16="http://schemas.microsoft.com/office/drawing/2014/main" id="{28F23E0E-B76C-00BB-F5B7-0C2794E0EB3F}"/>
                </a:ext>
              </a:extLst>
            </p:cNvPr>
            <p:cNvSpPr/>
            <p:nvPr/>
          </p:nvSpPr>
          <p:spPr>
            <a:xfrm>
              <a:off x="6048118" y="1467036"/>
              <a:ext cx="1116864" cy="1116864"/>
            </a:xfrm>
            <a:custGeom>
              <a:avLst/>
              <a:gdLst/>
              <a:ahLst/>
              <a:cxnLst/>
              <a:rect l="l" t="t" r="r" b="b"/>
              <a:pathLst>
                <a:path w="1852727" h="1852727">
                  <a:moveTo>
                    <a:pt x="0" y="0"/>
                  </a:moveTo>
                  <a:lnTo>
                    <a:pt x="1852727" y="0"/>
                  </a:lnTo>
                  <a:lnTo>
                    <a:pt x="1852727" y="1852727"/>
                  </a:lnTo>
                  <a:lnTo>
                    <a:pt x="0" y="18527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defRPr/>
              </a:pPr>
              <a:endParaRPr lang="en-US" sz="1200">
                <a:solidFill>
                  <a:prstClr val="black"/>
                </a:solidFill>
                <a:latin typeface="Calibri"/>
              </a:endParaRPr>
            </a:p>
          </p:txBody>
        </p:sp>
      </p:grpSp>
      <p:sp>
        <p:nvSpPr>
          <p:cNvPr id="15" name="Hộp Văn bản 14">
            <a:extLst>
              <a:ext uri="{FF2B5EF4-FFF2-40B4-BE49-F238E27FC236}">
                <a16:creationId xmlns:a16="http://schemas.microsoft.com/office/drawing/2014/main" id="{327EA658-B9D0-B315-C184-1569BF81F0D3}"/>
              </a:ext>
            </a:extLst>
          </p:cNvPr>
          <p:cNvSpPr txBox="1"/>
          <p:nvPr/>
        </p:nvSpPr>
        <p:spPr>
          <a:xfrm>
            <a:off x="462770" y="2495242"/>
            <a:ext cx="8426315" cy="424731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5400" dirty="0" err="1">
                <a:latin typeface="Times New Roman" panose="02020603050405020304" pitchFamily="18" charset="0"/>
                <a:cs typeface="Times New Roman" panose="02020603050405020304" pitchFamily="18" charset="0"/>
              </a:rPr>
              <a:t>Đọc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thông</a:t>
            </a:r>
            <a:r>
              <a:rPr lang="en-US" sz="5400" dirty="0">
                <a:latin typeface="Times New Roman" panose="02020603050405020304" pitchFamily="18" charset="0"/>
                <a:cs typeface="Times New Roman" panose="02020603050405020304" pitchFamily="18" charset="0"/>
              </a:rPr>
              <a:t> tin, </a:t>
            </a:r>
            <a:r>
              <a:rPr lang="en-US" sz="5400" dirty="0" err="1">
                <a:latin typeface="Times New Roman" panose="02020603050405020304" pitchFamily="18" charset="0"/>
                <a:cs typeface="Times New Roman" panose="02020603050405020304" pitchFamily="18" charset="0"/>
              </a:rPr>
              <a:t>quan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sát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hình</a:t>
            </a:r>
            <a:r>
              <a:rPr lang="en-US" sz="5400" dirty="0">
                <a:latin typeface="Times New Roman" panose="02020603050405020304" pitchFamily="18" charset="0"/>
                <a:cs typeface="Times New Roman" panose="02020603050405020304" pitchFamily="18" charset="0"/>
              </a:rPr>
              <a:t> 4, 5, 6, 7, 8, 9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biết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vùng</a:t>
            </a:r>
            <a:r>
              <a:rPr lang="en-US" sz="5400" dirty="0">
                <a:latin typeface="Times New Roman" panose="02020603050405020304" pitchFamily="18" charset="0"/>
                <a:cs typeface="Times New Roman" panose="02020603050405020304" pitchFamily="18" charset="0"/>
              </a:rPr>
              <a:t> Bắc Trung </a:t>
            </a:r>
            <a:r>
              <a:rPr lang="en-US" sz="5400" dirty="0" err="1">
                <a:latin typeface="Times New Roman" panose="02020603050405020304" pitchFamily="18" charset="0"/>
                <a:cs typeface="Times New Roman" panose="02020603050405020304" pitchFamily="18" charset="0"/>
              </a:rPr>
              <a:t>Bộ</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Nam Trung </a:t>
            </a:r>
            <a:r>
              <a:rPr lang="en-US" sz="5400" dirty="0" err="1">
                <a:latin typeface="Times New Roman" panose="02020603050405020304" pitchFamily="18" charset="0"/>
                <a:cs typeface="Times New Roman" panose="02020603050405020304" pitchFamily="18" charset="0"/>
              </a:rPr>
              <a:t>Bộ</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những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món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ăn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tiêu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biểu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nào</a:t>
            </a:r>
            <a:r>
              <a:rPr lang="en-US" sz="5400" dirty="0">
                <a:latin typeface="Times New Roman" panose="02020603050405020304" pitchFamily="18" charset="0"/>
                <a:cs typeface="Times New Roman" panose="02020603050405020304" pitchFamily="18" charset="0"/>
              </a:rPr>
              <a:t>? </a:t>
            </a:r>
          </a:p>
        </p:txBody>
      </p:sp>
      <p:sp>
        <p:nvSpPr>
          <p:cNvPr id="4" name="Speech Bubble: Oval 3">
            <a:extLst>
              <a:ext uri="{FF2B5EF4-FFF2-40B4-BE49-F238E27FC236}">
                <a16:creationId xmlns:a16="http://schemas.microsoft.com/office/drawing/2014/main" id="{5F10E6DD-64C7-72A2-D7DF-56C05A499E5C}"/>
              </a:ext>
            </a:extLst>
          </p:cNvPr>
          <p:cNvSpPr/>
          <p:nvPr/>
        </p:nvSpPr>
        <p:spPr>
          <a:xfrm>
            <a:off x="8754894" y="739303"/>
            <a:ext cx="2947985" cy="1499798"/>
          </a:xfrm>
          <a:prstGeom prst="wedgeEllipseCallout">
            <a:avLst>
              <a:gd name="adj1" fmla="val -40302"/>
              <a:gd name="adj2" fmla="val 9168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Chia </a:t>
            </a:r>
            <a:r>
              <a:rPr lang="en-US" sz="3600" dirty="0" err="1">
                <a:latin typeface="Times New Roman" panose="02020603050405020304" pitchFamily="18" charset="0"/>
                <a:cs typeface="Times New Roman" panose="02020603050405020304" pitchFamily="18" charset="0"/>
              </a:rPr>
              <a:t>sẻ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đôi</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1248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F6AC8630-C7D3-F92D-91E2-3521940F5F9E}"/>
              </a:ext>
            </a:extLst>
          </p:cNvPr>
          <p:cNvGraphicFramePr>
            <a:graphicFrameLocks noGrp="1"/>
          </p:cNvGraphicFramePr>
          <p:nvPr/>
        </p:nvGraphicFramePr>
        <p:xfrm>
          <a:off x="101600" y="177800"/>
          <a:ext cx="11785600" cy="5080001"/>
        </p:xfrm>
        <a:graphic>
          <a:graphicData uri="http://schemas.openxmlformats.org/drawingml/2006/table">
            <a:tbl>
              <a:tblPr firstRow="1" bandRow="1">
                <a:tableStyleId>{5C22544A-7EE6-4342-B048-85BDC9FD1C3A}</a:tableStyleId>
              </a:tblPr>
              <a:tblGrid>
                <a:gridCol w="5892800">
                  <a:extLst>
                    <a:ext uri="{9D8B030D-6E8A-4147-A177-3AD203B41FA5}">
                      <a16:colId xmlns:a16="http://schemas.microsoft.com/office/drawing/2014/main" val="1074238901"/>
                    </a:ext>
                  </a:extLst>
                </a:gridCol>
                <a:gridCol w="5892800">
                  <a:extLst>
                    <a:ext uri="{9D8B030D-6E8A-4147-A177-3AD203B41FA5}">
                      <a16:colId xmlns:a16="http://schemas.microsoft.com/office/drawing/2014/main" val="632893644"/>
                    </a:ext>
                  </a:extLst>
                </a:gridCol>
              </a:tblGrid>
              <a:tr h="959712">
                <a:tc>
                  <a:txBody>
                    <a:bodyPr/>
                    <a:lstStyle/>
                    <a:p>
                      <a:pPr algn="ctr"/>
                      <a:r>
                        <a:rPr lang="vi-VN" sz="4800">
                          <a:solidFill>
                            <a:schemeClr val="tx1"/>
                          </a:solidFill>
                        </a:rPr>
                        <a:t>Món ăn mặn</a:t>
                      </a:r>
                      <a:endParaRPr lang="en-US" sz="4800">
                        <a:solidFill>
                          <a:schemeClr val="tx1"/>
                        </a:solidFill>
                      </a:endParaRPr>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vi-VN" sz="4800">
                          <a:solidFill>
                            <a:schemeClr val="tx1"/>
                          </a:solidFill>
                        </a:rPr>
                        <a:t>Các loại bánh, chè</a:t>
                      </a:r>
                      <a:endParaRPr lang="en-US" sz="4800">
                        <a:solidFill>
                          <a:schemeClr val="tx1"/>
                        </a:solidFill>
                      </a:endParaRPr>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745851830"/>
                  </a:ext>
                </a:extLst>
              </a:tr>
              <a:tr h="4120289">
                <a:tc>
                  <a:txBody>
                    <a:bodyPr/>
                    <a:lstStyle/>
                    <a:p>
                      <a:endParaRPr lang="en-US" sz="1200"/>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200"/>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9899617"/>
                  </a:ext>
                </a:extLst>
              </a:tr>
            </a:tbl>
          </a:graphicData>
        </a:graphic>
      </p:graphicFrame>
      <p:sp>
        <p:nvSpPr>
          <p:cNvPr id="4" name="Hình chữ nhật 3">
            <a:extLst>
              <a:ext uri="{FF2B5EF4-FFF2-40B4-BE49-F238E27FC236}">
                <a16:creationId xmlns:a16="http://schemas.microsoft.com/office/drawing/2014/main" id="{A64519CA-5308-CBA5-E7AE-13F86840BA48}"/>
              </a:ext>
            </a:extLst>
          </p:cNvPr>
          <p:cNvSpPr/>
          <p:nvPr/>
        </p:nvSpPr>
        <p:spPr>
          <a:xfrm>
            <a:off x="711200" y="1193800"/>
            <a:ext cx="5384800" cy="3939540"/>
          </a:xfrm>
          <a:prstGeom prst="rect">
            <a:avLst/>
          </a:prstGeom>
          <a:noFill/>
        </p:spPr>
        <p:txBody>
          <a:bodyPr wrap="square" lIns="60960" tIns="30480" rIns="60960" bIns="30480">
            <a:spAutoFit/>
          </a:bodyPr>
          <a:lstStyle/>
          <a:p>
            <a:pPr marL="457223" indent="-457223">
              <a:buFont typeface="Wingdings" panose="05000000000000000000" pitchFamily="2" charset="2"/>
              <a:buChar char="§"/>
            </a:pPr>
            <a:r>
              <a:rPr lang="vi-VN" sz="3600">
                <a:ln w="0"/>
              </a:rPr>
              <a:t>Bún bò Huế</a:t>
            </a:r>
          </a:p>
          <a:p>
            <a:pPr marL="457223" indent="-457223">
              <a:buFont typeface="Wingdings" panose="05000000000000000000" pitchFamily="2" charset="2"/>
              <a:buChar char="§"/>
            </a:pPr>
            <a:r>
              <a:rPr lang="vi-VN" sz="3600">
                <a:ln w="0"/>
              </a:rPr>
              <a:t>Mì Quảng</a:t>
            </a:r>
          </a:p>
          <a:p>
            <a:pPr marL="457223" indent="-457223">
              <a:buFont typeface="Wingdings" panose="05000000000000000000" pitchFamily="2" charset="2"/>
              <a:buChar char="§"/>
            </a:pPr>
            <a:r>
              <a:rPr lang="vi-VN" sz="3600">
                <a:ln w="0"/>
              </a:rPr>
              <a:t>Lẩu thả Phan Thiết</a:t>
            </a:r>
          </a:p>
          <a:p>
            <a:pPr marL="457223" indent="-457223">
              <a:buFont typeface="Wingdings" panose="05000000000000000000" pitchFamily="2" charset="2"/>
              <a:buChar char="§"/>
            </a:pPr>
            <a:r>
              <a:rPr lang="vi-VN" sz="3600">
                <a:ln w="0"/>
              </a:rPr>
              <a:t>Cao lầu</a:t>
            </a:r>
          </a:p>
          <a:p>
            <a:pPr marL="457223" indent="-457223">
              <a:buFont typeface="Wingdings" panose="05000000000000000000" pitchFamily="2" charset="2"/>
              <a:buChar char="§"/>
            </a:pPr>
            <a:r>
              <a:rPr lang="vi-VN" sz="3600">
                <a:ln w="0"/>
              </a:rPr>
              <a:t>Bánh canh cá lóc</a:t>
            </a:r>
          </a:p>
          <a:p>
            <a:pPr marL="457223" indent="-457223">
              <a:buFont typeface="Wingdings" panose="05000000000000000000" pitchFamily="2" charset="2"/>
              <a:buChar char="§"/>
            </a:pPr>
            <a:r>
              <a:rPr lang="vi-VN" sz="3600">
                <a:ln w="0"/>
              </a:rPr>
              <a:t>Cơm, bún hến</a:t>
            </a:r>
          </a:p>
          <a:p>
            <a:pPr marL="457223" indent="-457223">
              <a:buFont typeface="Wingdings" panose="05000000000000000000" pitchFamily="2" charset="2"/>
              <a:buChar char="§"/>
            </a:pPr>
            <a:r>
              <a:rPr lang="vi-VN" sz="3600">
                <a:ln w="0"/>
              </a:rPr>
              <a:t>Cơm gà Tam Kỳ</a:t>
            </a:r>
          </a:p>
        </p:txBody>
      </p:sp>
      <p:sp>
        <p:nvSpPr>
          <p:cNvPr id="5" name="Hình chữ nhật 4">
            <a:extLst>
              <a:ext uri="{FF2B5EF4-FFF2-40B4-BE49-F238E27FC236}">
                <a16:creationId xmlns:a16="http://schemas.microsoft.com/office/drawing/2014/main" id="{95EC3945-526D-1284-5773-5441E008BA87}"/>
              </a:ext>
            </a:extLst>
          </p:cNvPr>
          <p:cNvSpPr/>
          <p:nvPr/>
        </p:nvSpPr>
        <p:spPr>
          <a:xfrm>
            <a:off x="6590695" y="1193800"/>
            <a:ext cx="5384800" cy="3939540"/>
          </a:xfrm>
          <a:prstGeom prst="rect">
            <a:avLst/>
          </a:prstGeom>
          <a:noFill/>
        </p:spPr>
        <p:txBody>
          <a:bodyPr wrap="square" lIns="60960" tIns="30480" rIns="60960" bIns="30480">
            <a:spAutoFit/>
          </a:bodyPr>
          <a:lstStyle/>
          <a:p>
            <a:pPr marL="457223" indent="-457223">
              <a:buFont typeface="Wingdings" panose="05000000000000000000" pitchFamily="2" charset="2"/>
              <a:buChar char="§"/>
            </a:pPr>
            <a:r>
              <a:rPr lang="vi-VN" sz="3600">
                <a:ln w="0"/>
              </a:rPr>
              <a:t>Bánh căn</a:t>
            </a:r>
          </a:p>
          <a:p>
            <a:pPr marL="457223" indent="-457223">
              <a:buFont typeface="Wingdings" panose="05000000000000000000" pitchFamily="2" charset="2"/>
              <a:buChar char="§"/>
            </a:pPr>
            <a:r>
              <a:rPr lang="vi-VN" sz="3600">
                <a:ln w="0"/>
              </a:rPr>
              <a:t>Bánh xèo</a:t>
            </a:r>
          </a:p>
          <a:p>
            <a:pPr marL="457223" indent="-457223">
              <a:buFont typeface="Wingdings" panose="05000000000000000000" pitchFamily="2" charset="2"/>
              <a:buChar char="§"/>
            </a:pPr>
            <a:r>
              <a:rPr lang="vi-VN" sz="3600">
                <a:ln w="0"/>
              </a:rPr>
              <a:t>Bánh bèo chén</a:t>
            </a:r>
          </a:p>
          <a:p>
            <a:pPr marL="457223" indent="-457223">
              <a:buFont typeface="Wingdings" panose="05000000000000000000" pitchFamily="2" charset="2"/>
              <a:buChar char="§"/>
            </a:pPr>
            <a:r>
              <a:rPr lang="vi-VN" sz="3600">
                <a:ln w="0"/>
              </a:rPr>
              <a:t>Bánh khô mè</a:t>
            </a:r>
          </a:p>
          <a:p>
            <a:pPr marL="457223" indent="-457223">
              <a:buFont typeface="Wingdings" panose="05000000000000000000" pitchFamily="2" charset="2"/>
              <a:buChar char="§"/>
            </a:pPr>
            <a:r>
              <a:rPr lang="vi-VN" sz="3600">
                <a:ln w="0"/>
              </a:rPr>
              <a:t>Trà cung đình Huế</a:t>
            </a:r>
          </a:p>
          <a:p>
            <a:pPr marL="457223" indent="-457223">
              <a:buFont typeface="Wingdings" panose="05000000000000000000" pitchFamily="2" charset="2"/>
              <a:buChar char="§"/>
            </a:pPr>
            <a:r>
              <a:rPr lang="vi-VN" sz="3600">
                <a:ln w="0"/>
              </a:rPr>
              <a:t>Mứt rong sụn</a:t>
            </a:r>
          </a:p>
          <a:p>
            <a:pPr marL="457223" indent="-457223">
              <a:buFont typeface="Wingdings" panose="05000000000000000000" pitchFamily="2" charset="2"/>
              <a:buChar char="§"/>
            </a:pPr>
            <a:r>
              <a:rPr lang="vi-VN" sz="3600">
                <a:ln w="0"/>
              </a:rPr>
              <a:t>Bánh ít lá gai</a:t>
            </a:r>
          </a:p>
        </p:txBody>
      </p:sp>
    </p:spTree>
    <p:extLst>
      <p:ext uri="{BB962C8B-B14F-4D97-AF65-F5344CB8AC3E}">
        <p14:creationId xmlns:p14="http://schemas.microsoft.com/office/powerpoint/2010/main" val="26777439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left)">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wipe(left)">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wipe(left)">
                                      <p:cBhvr>
                                        <p:cTn id="52" dur="500"/>
                                        <p:tgtEl>
                                          <p:spTgt spid="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Effect transition="in" filter="wipe(left)">
                                      <p:cBhvr>
                                        <p:cTn id="57" dur="500"/>
                                        <p:tgtEl>
                                          <p:spTgt spid="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Effect transition="in" filter="wipe(left)">
                                      <p:cBhvr>
                                        <p:cTn id="62" dur="500"/>
                                        <p:tgtEl>
                                          <p:spTgt spid="5">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Effect transition="in" filter="wipe(left)">
                                      <p:cBhvr>
                                        <p:cTn id="67" dur="500"/>
                                        <p:tgtEl>
                                          <p:spTgt spid="5">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Effect transition="in" filter="wipe(left)">
                                      <p:cBhvr>
                                        <p:cTn id="72" dur="500"/>
                                        <p:tgtEl>
                                          <p:spTgt spid="5">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Effect transition="in" filter="wipe(left)">
                                      <p:cBhvr>
                                        <p:cTn id="7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graphicFrame>
        <p:nvGraphicFramePr>
          <p:cNvPr id="2" name="Table 1">
            <a:extLst>
              <a:ext uri="{FF2B5EF4-FFF2-40B4-BE49-F238E27FC236}">
                <a16:creationId xmlns:a16="http://schemas.microsoft.com/office/drawing/2014/main" id="{65D92557-D2D0-062F-2EF3-B454C9BC5A38}"/>
              </a:ext>
            </a:extLst>
          </p:cNvPr>
          <p:cNvGraphicFramePr>
            <a:graphicFrameLocks noGrp="1"/>
          </p:cNvGraphicFramePr>
          <p:nvPr>
            <p:extLst>
              <p:ext uri="{D42A27DB-BD31-4B8C-83A1-F6EECF244321}">
                <p14:modId xmlns:p14="http://schemas.microsoft.com/office/powerpoint/2010/main" val="485489959"/>
              </p:ext>
            </p:extLst>
          </p:nvPr>
        </p:nvGraphicFramePr>
        <p:xfrm>
          <a:off x="510135" y="999867"/>
          <a:ext cx="11152680" cy="5009190"/>
        </p:xfrm>
        <a:graphic>
          <a:graphicData uri="http://schemas.openxmlformats.org/drawingml/2006/table">
            <a:tbl>
              <a:tblPr firstRow="1" bandRow="1">
                <a:tableStyleId>{5C22544A-7EE6-4342-B048-85BDC9FD1C3A}</a:tableStyleId>
              </a:tblPr>
              <a:tblGrid>
                <a:gridCol w="1378626">
                  <a:extLst>
                    <a:ext uri="{9D8B030D-6E8A-4147-A177-3AD203B41FA5}">
                      <a16:colId xmlns:a16="http://schemas.microsoft.com/office/drawing/2014/main" val="2284325676"/>
                    </a:ext>
                  </a:extLst>
                </a:gridCol>
                <a:gridCol w="2938072">
                  <a:extLst>
                    <a:ext uri="{9D8B030D-6E8A-4147-A177-3AD203B41FA5}">
                      <a16:colId xmlns:a16="http://schemas.microsoft.com/office/drawing/2014/main" val="1280969458"/>
                    </a:ext>
                  </a:extLst>
                </a:gridCol>
                <a:gridCol w="3837482">
                  <a:extLst>
                    <a:ext uri="{9D8B030D-6E8A-4147-A177-3AD203B41FA5}">
                      <a16:colId xmlns:a16="http://schemas.microsoft.com/office/drawing/2014/main" val="776805980"/>
                    </a:ext>
                  </a:extLst>
                </a:gridCol>
                <a:gridCol w="2998500">
                  <a:extLst>
                    <a:ext uri="{9D8B030D-6E8A-4147-A177-3AD203B41FA5}">
                      <a16:colId xmlns:a16="http://schemas.microsoft.com/office/drawing/2014/main" val="3420335716"/>
                    </a:ext>
                  </a:extLst>
                </a:gridCol>
              </a:tblGrid>
              <a:tr h="559110">
                <a:tc>
                  <a:txBody>
                    <a:bodyPr/>
                    <a:lstStyle/>
                    <a:p>
                      <a:pPr algn="ctr"/>
                      <a:r>
                        <a:rPr lang="en-US" sz="2000">
                          <a:solidFill>
                            <a:sysClr val="windowText" lastClr="000000"/>
                          </a:solidFill>
                          <a:latin typeface="Arial" panose="020B0604020202020204" pitchFamily="34" charset="0"/>
                          <a:cs typeface="Arial" panose="020B0604020202020204" pitchFamily="34" charset="0"/>
                        </a:rPr>
                        <a:t>Tên lễ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ysClr val="windowText" lastClr="000000"/>
                          </a:solidFill>
                          <a:latin typeface="Arial" panose="020B0604020202020204" pitchFamily="34" charset="0"/>
                          <a:cs typeface="Arial" panose="020B0604020202020204" pitchFamily="34" charset="0"/>
                        </a:rPr>
                        <a:t>Thời gian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ysClr val="windowText" lastClr="000000"/>
                          </a:solidFill>
                          <a:latin typeface="Arial" panose="020B0604020202020204" pitchFamily="34" charset="0"/>
                          <a:cs typeface="Arial" panose="020B0604020202020204" pitchFamily="34" charset="0"/>
                        </a:rPr>
                        <a:t>Nội dung lễ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ysClr val="windowText" lastClr="000000"/>
                          </a:solidFill>
                          <a:latin typeface="Arial" panose="020B0604020202020204" pitchFamily="34" charset="0"/>
                          <a:cs typeface="Arial" panose="020B0604020202020204" pitchFamily="34" charset="0"/>
                        </a:rPr>
                        <a:t>Ý nghĩa lễ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2185732"/>
                  </a:ext>
                </a:extLst>
              </a:tr>
              <a:tr h="1109226">
                <a:tc>
                  <a:txBody>
                    <a:bodyPr/>
                    <a:lstStyle/>
                    <a:p>
                      <a:pPr algn="ctr"/>
                      <a:r>
                        <a:rPr lang="en-US" sz="2000">
                          <a:solidFill>
                            <a:sysClr val="windowText" lastClr="000000"/>
                          </a:solidFill>
                          <a:latin typeface="Arial" panose="020B0604020202020204" pitchFamily="34" charset="0"/>
                          <a:cs typeface="Arial" panose="020B0604020202020204" pitchFamily="34" charset="0"/>
                        </a:rPr>
                        <a:t>Lễ hội đua voi</a:t>
                      </a:r>
                    </a:p>
                    <a:p>
                      <a:pPr algn="ctr"/>
                      <a:endParaRPr lang="en-US" sz="200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000">
                          <a:solidFill>
                            <a:sysClr val="windowText" lastClr="000000"/>
                          </a:solidFill>
                          <a:latin typeface="Arial" panose="020B0604020202020204" pitchFamily="34" charset="0"/>
                          <a:cs typeface="Arial" panose="020B0604020202020204" pitchFamily="34" charset="0"/>
                        </a:rPr>
                        <a:t>Được tổ chức 2 năm một lần, vào tháng 3 âm lịch.</a:t>
                      </a:r>
                      <a:endParaRPr lang="en-US" sz="200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a:solidFill>
                            <a:sysClr val="windowText" lastClr="000000"/>
                          </a:solidFill>
                          <a:latin typeface="Arial" panose="020B0604020202020204" pitchFamily="34" charset="0"/>
                          <a:cs typeface="Arial" panose="020B0604020202020204" pitchFamily="34" charset="0"/>
                        </a:rPr>
                        <a:t>- </a:t>
                      </a:r>
                      <a:r>
                        <a:rPr lang="vi-VN" sz="2000">
                          <a:solidFill>
                            <a:sysClr val="windowText" lastClr="000000"/>
                          </a:solidFill>
                          <a:latin typeface="Arial" panose="020B0604020202020204" pitchFamily="34" charset="0"/>
                          <a:cs typeface="Arial" panose="020B0604020202020204" pitchFamily="34" charset="0"/>
                        </a:rPr>
                        <a:t>Phần lễ thường sẽ có lễ cúng bến nước, lễ cúng sức khỏe cho voi,... </a:t>
                      </a:r>
                      <a:endParaRPr lang="en-US" sz="2000">
                        <a:solidFill>
                          <a:sysClr val="windowText" lastClr="000000"/>
                        </a:solidFill>
                        <a:latin typeface="Arial" panose="020B0604020202020204" pitchFamily="34" charset="0"/>
                        <a:cs typeface="Arial" panose="020B0604020202020204" pitchFamily="34" charset="0"/>
                      </a:endParaRPr>
                    </a:p>
                    <a:p>
                      <a:pPr algn="just"/>
                      <a:r>
                        <a:rPr lang="en-US" sz="2000">
                          <a:solidFill>
                            <a:sysClr val="windowText" lastClr="000000"/>
                          </a:solidFill>
                          <a:latin typeface="Arial" panose="020B0604020202020204" pitchFamily="34" charset="0"/>
                          <a:cs typeface="Arial" panose="020B0604020202020204" pitchFamily="34" charset="0"/>
                        </a:rPr>
                        <a:t>- </a:t>
                      </a:r>
                      <a:r>
                        <a:rPr lang="vi-VN" sz="2000">
                          <a:solidFill>
                            <a:sysClr val="windowText" lastClr="000000"/>
                          </a:solidFill>
                          <a:latin typeface="Arial" panose="020B0604020202020204" pitchFamily="34" charset="0"/>
                          <a:cs typeface="Arial" panose="020B0604020202020204" pitchFamily="34" charset="0"/>
                        </a:rPr>
                        <a:t>Phần hội được diễn ra với các phần thi voi chạy tốc độ trên cạn và chạy dưới nước.</a:t>
                      </a:r>
                      <a:endParaRPr lang="en-US" sz="200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000">
                          <a:solidFill>
                            <a:sysClr val="windowText" lastClr="000000"/>
                          </a:solidFill>
                          <a:latin typeface="Arial" panose="020B0604020202020204" pitchFamily="34" charset="0"/>
                          <a:cs typeface="Arial" panose="020B0604020202020204" pitchFamily="34" charset="0"/>
                        </a:rPr>
                        <a:t>Lễ hội đua voi phản ánh những nét văn hóa đặc sắc của người dân tộc Tây Nguyên.</a:t>
                      </a:r>
                      <a:endParaRPr lang="en-US" sz="200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4968744"/>
                  </a:ext>
                </a:extLst>
              </a:tr>
              <a:tr h="1109226">
                <a:tc>
                  <a:txBody>
                    <a:bodyPr/>
                    <a:lstStyle/>
                    <a:p>
                      <a:pPr algn="ctr"/>
                      <a:r>
                        <a:rPr lang="en-US" sz="2000">
                          <a:solidFill>
                            <a:sysClr val="windowText" lastClr="000000"/>
                          </a:solidFill>
                          <a:latin typeface="Arial" panose="020B0604020202020204" pitchFamily="34" charset="0"/>
                          <a:cs typeface="Arial" panose="020B0604020202020204" pitchFamily="34" charset="0"/>
                        </a:rPr>
                        <a:t>Lễ mừng lúa mới</a:t>
                      </a:r>
                    </a:p>
                    <a:p>
                      <a:pPr algn="ctr"/>
                      <a:endParaRPr lang="en-US" sz="200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000">
                          <a:solidFill>
                            <a:sysClr val="windowText" lastClr="000000"/>
                          </a:solidFill>
                          <a:latin typeface="Arial" panose="020B0604020202020204" pitchFamily="34" charset="0"/>
                          <a:cs typeface="Arial" panose="020B0604020202020204" pitchFamily="34" charset="0"/>
                        </a:rPr>
                        <a:t>Là phong tục lâu đời của các dân tộc sinh sống ở Tây Nguyên, thường được tổ chức vào khoảng tháng 11, 12 dương lịch hằng năm, sau khi thu hoạch lúa.</a:t>
                      </a:r>
                      <a:endParaRPr lang="en-US" sz="200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a:solidFill>
                            <a:sysClr val="windowText" lastClr="000000"/>
                          </a:solidFill>
                          <a:latin typeface="Arial" panose="020B0604020202020204" pitchFamily="34" charset="0"/>
                          <a:cs typeface="Arial" panose="020B0604020202020204" pitchFamily="34" charset="0"/>
                        </a:rPr>
                        <a:t>- </a:t>
                      </a:r>
                      <a:r>
                        <a:rPr lang="vi-VN" sz="2000">
                          <a:solidFill>
                            <a:sysClr val="windowText" lastClr="000000"/>
                          </a:solidFill>
                          <a:latin typeface="Arial" panose="020B0604020202020204" pitchFamily="34" charset="0"/>
                          <a:cs typeface="Arial" panose="020B0604020202020204" pitchFamily="34" charset="0"/>
                        </a:rPr>
                        <a:t>Phần lễ chung được tổ chức để cúng thần lúa. </a:t>
                      </a:r>
                      <a:endParaRPr lang="en-US" sz="2000">
                        <a:solidFill>
                          <a:sysClr val="windowText" lastClr="000000"/>
                        </a:solidFill>
                        <a:latin typeface="Arial" panose="020B0604020202020204" pitchFamily="34" charset="0"/>
                        <a:cs typeface="Arial" panose="020B0604020202020204" pitchFamily="34" charset="0"/>
                      </a:endParaRPr>
                    </a:p>
                    <a:p>
                      <a:pPr algn="just"/>
                      <a:r>
                        <a:rPr lang="en-US" sz="2000">
                          <a:solidFill>
                            <a:sysClr val="windowText" lastClr="000000"/>
                          </a:solidFill>
                          <a:latin typeface="Arial" panose="020B0604020202020204" pitchFamily="34" charset="0"/>
                          <a:cs typeface="Arial" panose="020B0604020202020204" pitchFamily="34" charset="0"/>
                        </a:rPr>
                        <a:t>- Phần hội : </a:t>
                      </a:r>
                      <a:r>
                        <a:rPr lang="vi-VN" sz="2000">
                          <a:solidFill>
                            <a:sysClr val="windowText" lastClr="000000"/>
                          </a:solidFill>
                          <a:latin typeface="Arial" panose="020B0604020202020204" pitchFamily="34" charset="0"/>
                          <a:cs typeface="Arial" panose="020B0604020202020204" pitchFamily="34" charset="0"/>
                        </a:rPr>
                        <a:t>Bà con trong thôn bản cùng nhau ăn uống nhảy múa theo tiếng cồng chiêng vang vọng.</a:t>
                      </a:r>
                      <a:endParaRPr lang="en-US" sz="200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000">
                          <a:solidFill>
                            <a:sysClr val="windowText" lastClr="000000"/>
                          </a:solidFill>
                          <a:latin typeface="Arial" panose="020B0604020202020204" pitchFamily="34" charset="0"/>
                          <a:cs typeface="Arial" panose="020B0604020202020204" pitchFamily="34" charset="0"/>
                        </a:rPr>
                        <a:t>Lễ mừng lúa mới là bản sắc văn hóa độc đáo của đồng bào Nguyên cầu cho mưa thuận, gió hòa, mùa màng bội thu và gia đình sung túc, sống ấm no ở các buôn làng.</a:t>
                      </a:r>
                      <a:endParaRPr lang="en-US" sz="200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3083064"/>
                  </a:ext>
                </a:extLst>
              </a:tr>
            </a:tbl>
          </a:graphicData>
        </a:graphic>
      </p:graphicFrame>
    </p:spTree>
    <p:extLst>
      <p:ext uri="{BB962C8B-B14F-4D97-AF65-F5344CB8AC3E}">
        <p14:creationId xmlns:p14="http://schemas.microsoft.com/office/powerpoint/2010/main" val="4133736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665369" y="434149"/>
            <a:ext cx="10842211" cy="919401"/>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Lập bảng hoặc vẽ sơ đồ tư duy về một số nét văn hóa tiêu biểu của đồng bào Tây Nguyên.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286154F9-2131-9E33-91CE-A5B0888FB00A}"/>
              </a:ext>
            </a:extLst>
          </p:cNvPr>
          <p:cNvGraphicFramePr>
            <a:graphicFrameLocks noGrp="1"/>
          </p:cNvGraphicFramePr>
          <p:nvPr>
            <p:extLst>
              <p:ext uri="{D42A27DB-BD31-4B8C-83A1-F6EECF244321}">
                <p14:modId xmlns:p14="http://schemas.microsoft.com/office/powerpoint/2010/main" val="3966876739"/>
              </p:ext>
            </p:extLst>
          </p:nvPr>
        </p:nvGraphicFramePr>
        <p:xfrm>
          <a:off x="742950" y="1520999"/>
          <a:ext cx="10496550" cy="4979640"/>
        </p:xfrm>
        <a:graphic>
          <a:graphicData uri="http://schemas.openxmlformats.org/drawingml/2006/table">
            <a:tbl>
              <a:tblPr/>
              <a:tblGrid>
                <a:gridCol w="2743200">
                  <a:extLst>
                    <a:ext uri="{9D8B030D-6E8A-4147-A177-3AD203B41FA5}">
                      <a16:colId xmlns:a16="http://schemas.microsoft.com/office/drawing/2014/main" val="2482021791"/>
                    </a:ext>
                  </a:extLst>
                </a:gridCol>
                <a:gridCol w="7753350">
                  <a:extLst>
                    <a:ext uri="{9D8B030D-6E8A-4147-A177-3AD203B41FA5}">
                      <a16:colId xmlns:a16="http://schemas.microsoft.com/office/drawing/2014/main" val="2526078402"/>
                    </a:ext>
                  </a:extLst>
                </a:gridCol>
              </a:tblGrid>
              <a:tr h="287692">
                <a:tc gridSpan="2">
                  <a:txBody>
                    <a:bodyPr/>
                    <a:lstStyle/>
                    <a:p>
                      <a:pPr algn="ctr" fontAlgn="t"/>
                      <a:r>
                        <a:rPr lang="en-US" sz="2400" b="1" dirty="0" err="1">
                          <a:solidFill>
                            <a:srgbClr val="002060"/>
                          </a:solidFill>
                          <a:effectLst/>
                          <a:latin typeface="Cambria" panose="02040503050406030204" pitchFamily="18" charset="0"/>
                          <a:ea typeface="Cambria" panose="02040503050406030204" pitchFamily="18" charset="0"/>
                        </a:rPr>
                        <a:t>Một</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số</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nét</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văn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hóa</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tiêu</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biểu</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của</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đồng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bào</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Tây</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Nguyên</a:t>
                      </a:r>
                      <a:endParaRPr lang="en-US" sz="2400" dirty="0">
                        <a:solidFill>
                          <a:srgbClr val="002060"/>
                        </a:solidFill>
                        <a:effectLst/>
                        <a:latin typeface="Cambria" panose="02040503050406030204" pitchFamily="18" charset="0"/>
                        <a:ea typeface="Cambria" panose="020405030504060302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53815759"/>
                  </a:ext>
                </a:extLst>
              </a:tr>
              <a:tr h="773172">
                <a:tc>
                  <a:txBody>
                    <a:bodyPr/>
                    <a:lstStyle/>
                    <a:p>
                      <a:pPr algn="just" fontAlgn="t"/>
                      <a:r>
                        <a:rPr lang="en-US" sz="2400" b="1" dirty="0" err="1">
                          <a:solidFill>
                            <a:srgbClr val="002060"/>
                          </a:solidFill>
                          <a:effectLst/>
                          <a:latin typeface="Cambria" panose="02040503050406030204" pitchFamily="18" charset="0"/>
                          <a:ea typeface="Cambria" panose="02040503050406030204" pitchFamily="18" charset="0"/>
                        </a:rPr>
                        <a:t>Nhà</a:t>
                      </a:r>
                      <a:r>
                        <a:rPr lang="en-US" sz="2400" b="1" dirty="0">
                          <a:solidFill>
                            <a:srgbClr val="002060"/>
                          </a:solidFill>
                          <a:effectLst/>
                          <a:latin typeface="Cambria" panose="02040503050406030204" pitchFamily="18" charset="0"/>
                          <a:ea typeface="Cambria" panose="02040503050406030204" pitchFamily="18" charset="0"/>
                        </a:rPr>
                        <a:t> ở</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dirty="0">
                          <a:solidFill>
                            <a:srgbClr val="002060"/>
                          </a:solidFill>
                          <a:effectLst/>
                          <a:latin typeface="Cambria" panose="02040503050406030204" pitchFamily="18" charset="0"/>
                          <a:ea typeface="Cambria" panose="02040503050406030204" pitchFamily="18" charset="0"/>
                        </a:rPr>
                        <a:t>- Người dân thường ở trong ngôi nhà sàn làm bằng các vật liệu như: gỗ, tre, nứa, lá...</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666701"/>
                  </a:ext>
                </a:extLst>
              </a:tr>
              <a:tr h="1137281">
                <a:tc>
                  <a:txBody>
                    <a:bodyPr/>
                    <a:lstStyle/>
                    <a:p>
                      <a:pPr algn="just" fontAlgn="t"/>
                      <a:r>
                        <a:rPr lang="en-US" sz="2400" b="1" err="1">
                          <a:solidFill>
                            <a:srgbClr val="002060"/>
                          </a:solidFill>
                          <a:effectLst/>
                          <a:latin typeface="Cambria" panose="02040503050406030204" pitchFamily="18" charset="0"/>
                          <a:ea typeface="Cambria" panose="02040503050406030204" pitchFamily="18" charset="0"/>
                        </a:rPr>
                        <a:t>Nhà</a:t>
                      </a:r>
                      <a:r>
                        <a:rPr lang="en-US" sz="2400" b="1">
                          <a:solidFill>
                            <a:srgbClr val="002060"/>
                          </a:solidFill>
                          <a:effectLst/>
                          <a:latin typeface="Cambria" panose="02040503050406030204" pitchFamily="18" charset="0"/>
                          <a:ea typeface="Cambria" panose="02040503050406030204" pitchFamily="18" charset="0"/>
                        </a:rPr>
                        <a:t> Rông</a:t>
                      </a:r>
                      <a:endParaRPr lang="en-US" sz="2400" b="1" dirty="0">
                        <a:solidFill>
                          <a:srgbClr val="002060"/>
                        </a:solidFill>
                        <a:effectLst/>
                        <a:latin typeface="Cambria" panose="02040503050406030204" pitchFamily="18" charset="0"/>
                        <a:ea typeface="Cambria" panose="020405030504060302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a:solidFill>
                            <a:srgbClr val="002060"/>
                          </a:solidFill>
                          <a:effectLst/>
                          <a:latin typeface="Cambria" panose="02040503050406030204" pitchFamily="18" charset="0"/>
                          <a:ea typeface="Cambria" panose="02040503050406030204" pitchFamily="18" charset="0"/>
                        </a:rPr>
                        <a:t>- Mỗi buôn làng có một ngôi nhà chung được xây dựng ở trung tâm buôn làng.</a:t>
                      </a:r>
                    </a:p>
                    <a:p>
                      <a:pPr algn="just" fontAlgn="t"/>
                      <a:r>
                        <a:rPr lang="vi-VN" sz="2400">
                          <a:solidFill>
                            <a:srgbClr val="002060"/>
                          </a:solidFill>
                          <a:effectLst/>
                          <a:latin typeface="Cambria" panose="02040503050406030204" pitchFamily="18" charset="0"/>
                          <a:ea typeface="Cambria" panose="02040503050406030204" pitchFamily="18" charset="0"/>
                        </a:rPr>
                        <a:t>- Đây là không gian sinh hoạt chung của cộng đồng.</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1474658"/>
                  </a:ext>
                </a:extLst>
              </a:tr>
              <a:tr h="1380021">
                <a:tc>
                  <a:txBody>
                    <a:bodyPr/>
                    <a:lstStyle/>
                    <a:p>
                      <a:pPr algn="just" fontAlgn="t"/>
                      <a:r>
                        <a:rPr lang="en-US" sz="2400" b="1" dirty="0">
                          <a:solidFill>
                            <a:srgbClr val="002060"/>
                          </a:solidFill>
                          <a:effectLst/>
                          <a:latin typeface="Cambria" panose="02040503050406030204" pitchFamily="18" charset="0"/>
                          <a:ea typeface="Cambria" panose="02040503050406030204" pitchFamily="18" charset="0"/>
                        </a:rPr>
                        <a:t>Trang </a:t>
                      </a:r>
                      <a:r>
                        <a:rPr lang="en-US" sz="2400" b="1" dirty="0" err="1">
                          <a:solidFill>
                            <a:srgbClr val="002060"/>
                          </a:solidFill>
                          <a:effectLst/>
                          <a:latin typeface="Cambria" panose="02040503050406030204" pitchFamily="18" charset="0"/>
                          <a:ea typeface="Cambria" panose="02040503050406030204" pitchFamily="18" charset="0"/>
                        </a:rPr>
                        <a:t>phục</a:t>
                      </a:r>
                      <a:endParaRPr lang="en-US" sz="2400" b="1" dirty="0">
                        <a:solidFill>
                          <a:srgbClr val="002060"/>
                        </a:solidFill>
                        <a:effectLst/>
                        <a:latin typeface="Cambria" panose="02040503050406030204" pitchFamily="18" charset="0"/>
                        <a:ea typeface="Cambria" panose="020405030504060302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a:solidFill>
                            <a:srgbClr val="002060"/>
                          </a:solidFill>
                          <a:effectLst/>
                          <a:latin typeface="Cambria" panose="02040503050406030204" pitchFamily="18" charset="0"/>
                          <a:ea typeface="Cambria" panose="02040503050406030204" pitchFamily="18" charset="0"/>
                        </a:rPr>
                        <a:t>- Được may bằng vải thổ cẩm, trang trí các loại hoa văn màu sắc sặc sỡ.</a:t>
                      </a:r>
                    </a:p>
                    <a:p>
                      <a:pPr algn="just" fontAlgn="t"/>
                      <a:r>
                        <a:rPr lang="vi-VN" sz="2400">
                          <a:solidFill>
                            <a:srgbClr val="002060"/>
                          </a:solidFill>
                          <a:effectLst/>
                          <a:latin typeface="Cambria" panose="02040503050406030204" pitchFamily="18" charset="0"/>
                          <a:ea typeface="Cambria" panose="02040503050406030204" pitchFamily="18" charset="0"/>
                        </a:rPr>
                        <a:t>- Đàn ông thường đóng khố, ở trần, trời lạnh khoác thêm tấm choàng.</a:t>
                      </a:r>
                    </a:p>
                    <a:p>
                      <a:pPr algn="just" fontAlgn="t"/>
                      <a:r>
                        <a:rPr lang="vi-VN" sz="2400">
                          <a:solidFill>
                            <a:srgbClr val="002060"/>
                          </a:solidFill>
                          <a:effectLst/>
                          <a:latin typeface="Cambria" panose="02040503050406030204" pitchFamily="18" charset="0"/>
                          <a:ea typeface="Cambria" panose="02040503050406030204" pitchFamily="18" charset="0"/>
                        </a:rPr>
                        <a:t>- Phụ nữ mặc áo chui đầu, váy tấm,....</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066341"/>
                  </a:ext>
                </a:extLst>
              </a:tr>
              <a:tr h="773172">
                <a:tc>
                  <a:txBody>
                    <a:bodyPr/>
                    <a:lstStyle/>
                    <a:p>
                      <a:pPr algn="just" fontAlgn="t"/>
                      <a:r>
                        <a:rPr lang="en-US" sz="2400" b="1" dirty="0" err="1">
                          <a:solidFill>
                            <a:srgbClr val="002060"/>
                          </a:solidFill>
                          <a:effectLst/>
                          <a:latin typeface="Cambria" panose="02040503050406030204" pitchFamily="18" charset="0"/>
                          <a:ea typeface="Cambria" panose="02040503050406030204" pitchFamily="18" charset="0"/>
                        </a:rPr>
                        <a:t>Lễ</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hội</a:t>
                      </a:r>
                      <a:endParaRPr lang="en-US" sz="2400" b="1" dirty="0">
                        <a:solidFill>
                          <a:srgbClr val="002060"/>
                        </a:solidFill>
                        <a:effectLst/>
                        <a:latin typeface="Cambria" panose="02040503050406030204" pitchFamily="18" charset="0"/>
                        <a:ea typeface="Cambria" panose="020405030504060302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dirty="0">
                          <a:solidFill>
                            <a:srgbClr val="002060"/>
                          </a:solidFill>
                          <a:effectLst/>
                          <a:latin typeface="Cambria" panose="02040503050406030204" pitchFamily="18" charset="0"/>
                          <a:ea typeface="Cambria" panose="02040503050406030204" pitchFamily="18" charset="0"/>
                        </a:rPr>
                        <a:t>- Có nhiều lễ hội đặc sắc, tiêu biểu như: lễ </a:t>
                      </a:r>
                      <a:r>
                        <a:rPr lang="vi-VN" sz="2400">
                          <a:solidFill>
                            <a:srgbClr val="002060"/>
                          </a:solidFill>
                          <a:effectLst/>
                          <a:latin typeface="Cambria" panose="02040503050406030204" pitchFamily="18" charset="0"/>
                          <a:ea typeface="Cambria" panose="02040503050406030204" pitchFamily="18" charset="0"/>
                        </a:rPr>
                        <a:t>hội </a:t>
                      </a:r>
                      <a:r>
                        <a:rPr lang="en-US" sz="2400">
                          <a:solidFill>
                            <a:srgbClr val="002060"/>
                          </a:solidFill>
                          <a:effectLst/>
                          <a:latin typeface="Cambria" panose="02040503050406030204" pitchFamily="18" charset="0"/>
                          <a:ea typeface="Cambria" panose="02040503050406030204" pitchFamily="18" charset="0"/>
                        </a:rPr>
                        <a:t>mừng lúa mời</a:t>
                      </a:r>
                      <a:r>
                        <a:rPr lang="vi-VN" sz="2400">
                          <a:solidFill>
                            <a:srgbClr val="002060"/>
                          </a:solidFill>
                          <a:effectLst/>
                          <a:latin typeface="Cambria" panose="02040503050406030204" pitchFamily="18" charset="0"/>
                          <a:ea typeface="Cambria" panose="02040503050406030204" pitchFamily="18" charset="0"/>
                        </a:rPr>
                        <a:t>, </a:t>
                      </a:r>
                      <a:r>
                        <a:rPr lang="vi-VN" sz="2400" dirty="0">
                          <a:solidFill>
                            <a:srgbClr val="002060"/>
                          </a:solidFill>
                          <a:effectLst/>
                          <a:latin typeface="Cambria" panose="02040503050406030204" pitchFamily="18" charset="0"/>
                          <a:ea typeface="Cambria" panose="02040503050406030204" pitchFamily="18" charset="0"/>
                        </a:rPr>
                        <a:t>lễ hội Đua voi, </a:t>
                      </a:r>
                      <a:r>
                        <a:rPr lang="vi-VN" sz="2400">
                          <a:solidFill>
                            <a:srgbClr val="002060"/>
                          </a:solidFill>
                          <a:effectLst/>
                          <a:latin typeface="Cambria" panose="02040503050406030204" pitchFamily="18" charset="0"/>
                          <a:ea typeface="Cambria" panose="02040503050406030204" pitchFamily="18" charset="0"/>
                        </a:rPr>
                        <a:t>lễ </a:t>
                      </a:r>
                      <a:r>
                        <a:rPr lang="en-US" sz="2400">
                          <a:solidFill>
                            <a:srgbClr val="002060"/>
                          </a:solidFill>
                          <a:effectLst/>
                          <a:latin typeface="Cambria" panose="02040503050406030204" pitchFamily="18" charset="0"/>
                          <a:ea typeface="Cambria" panose="02040503050406030204" pitchFamily="18" charset="0"/>
                        </a:rPr>
                        <a:t>hội Cồng chiêng</a:t>
                      </a:r>
                      <a:r>
                        <a:rPr lang="vi-VN" sz="2400">
                          <a:solidFill>
                            <a:srgbClr val="002060"/>
                          </a:solidFill>
                          <a:effectLst/>
                          <a:latin typeface="Cambria" panose="02040503050406030204" pitchFamily="18" charset="0"/>
                          <a:ea typeface="Cambria" panose="02040503050406030204" pitchFamily="18" charset="0"/>
                        </a:rPr>
                        <a:t>,…</a:t>
                      </a:r>
                      <a:endParaRPr lang="vi-VN" sz="2400" dirty="0">
                        <a:solidFill>
                          <a:srgbClr val="002060"/>
                        </a:solidFill>
                        <a:effectLst/>
                        <a:latin typeface="Cambria" panose="02040503050406030204" pitchFamily="18" charset="0"/>
                        <a:ea typeface="Cambria" panose="020405030504060302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5115571"/>
                  </a:ext>
                </a:extLst>
              </a:tr>
            </a:tbl>
          </a:graphicData>
        </a:graphic>
      </p:graphicFrame>
    </p:spTree>
    <p:extLst>
      <p:ext uri="{BB962C8B-B14F-4D97-AF65-F5344CB8AC3E}">
        <p14:creationId xmlns:p14="http://schemas.microsoft.com/office/powerpoint/2010/main" val="33175834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223</TotalTime>
  <Words>499</Words>
  <Application>Microsoft Office PowerPoint</Application>
  <PresentationFormat>Widescreen</PresentationFormat>
  <Paragraphs>50</Paragraphs>
  <Slides>5</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vt:i4>
      </vt:variant>
    </vt:vector>
  </HeadingPairs>
  <TitlesOfParts>
    <vt:vector size="17" baseType="lpstr">
      <vt:lpstr>等线</vt:lpstr>
      <vt:lpstr>Algerian</vt:lpstr>
      <vt:lpstr>Arial</vt:lpstr>
      <vt:lpstr>Calibri</vt:lpstr>
      <vt:lpstr>Calibri Light</vt:lpstr>
      <vt:lpstr>Cambria</vt:lpstr>
      <vt:lpstr>iCiel Altus</vt:lpstr>
      <vt:lpstr>Times New Roman</vt:lpstr>
      <vt:lpstr>Wingdings</vt:lpstr>
      <vt:lpstr>印品黑体</vt:lpstr>
      <vt:lpstr>1_Office Theme</vt:lpstr>
      <vt:lpstr>Office 主题​​</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50</cp:revision>
  <dcterms:created xsi:type="dcterms:W3CDTF">2023-11-15T10:30:55Z</dcterms:created>
  <dcterms:modified xsi:type="dcterms:W3CDTF">2026-02-09T03:37:56Z</dcterms:modified>
  <cp:category>9Slide.vn</cp:category>
</cp:coreProperties>
</file>