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26" r:id="rId4"/>
    <p:sldMasterId id="2147483738" r:id="rId5"/>
    <p:sldMasterId id="2147483764" r:id="rId6"/>
    <p:sldMasterId id="2147483779" r:id="rId7"/>
  </p:sldMasterIdLst>
  <p:notesMasterIdLst>
    <p:notesMasterId r:id="rId33"/>
  </p:notesMasterIdLst>
  <p:sldIdLst>
    <p:sldId id="307" r:id="rId8"/>
    <p:sldId id="257" r:id="rId9"/>
    <p:sldId id="504" r:id="rId10"/>
    <p:sldId id="301" r:id="rId11"/>
    <p:sldId id="308" r:id="rId12"/>
    <p:sldId id="282" r:id="rId13"/>
    <p:sldId id="486" r:id="rId14"/>
    <p:sldId id="356" r:id="rId15"/>
    <p:sldId id="505" r:id="rId16"/>
    <p:sldId id="506" r:id="rId17"/>
    <p:sldId id="507" r:id="rId18"/>
    <p:sldId id="508" r:id="rId19"/>
    <p:sldId id="509" r:id="rId20"/>
    <p:sldId id="510" r:id="rId21"/>
    <p:sldId id="511" r:id="rId22"/>
    <p:sldId id="512" r:id="rId23"/>
    <p:sldId id="320" r:id="rId24"/>
    <p:sldId id="513" r:id="rId25"/>
    <p:sldId id="502" r:id="rId26"/>
    <p:sldId id="514" r:id="rId27"/>
    <p:sldId id="327" r:id="rId28"/>
    <p:sldId id="272" r:id="rId29"/>
    <p:sldId id="515" r:id="rId30"/>
    <p:sldId id="300" r:id="rId31"/>
    <p:sldId id="299"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24" autoAdjust="0"/>
  </p:normalViewPr>
  <p:slideViewPr>
    <p:cSldViewPr snapToGrid="0">
      <p:cViewPr varScale="1">
        <p:scale>
          <a:sx n="85" d="100"/>
          <a:sy n="85"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724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8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076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94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76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29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641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66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19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092218553"/>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48931522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5013751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67404242"/>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57786526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86902809"/>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4397857"/>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49162546"/>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04991780"/>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29478552"/>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12/03/2025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56259973"/>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2"/>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2"/>
          <p:cNvSpPr/>
          <p:nvPr/>
        </p:nvSpPr>
        <p:spPr>
          <a:xfrm>
            <a:off x="1068553" y="1417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rot="-1051434">
            <a:off x="7372009" y="46703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80086"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94300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rot="2966374" flipH="1">
            <a:off x="7820012" y="4635718"/>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2"/>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2018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175578" y="267414"/>
            <a:ext cx="8669178" cy="4547125"/>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9"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189" lvl="0" indent="-342892" rtl="0">
              <a:lnSpc>
                <a:spcPct val="115000"/>
              </a:lnSpc>
              <a:spcBef>
                <a:spcPts val="0"/>
              </a:spcBef>
              <a:spcAft>
                <a:spcPts val="0"/>
              </a:spcAft>
              <a:buClr>
                <a:schemeClr val="accent1"/>
              </a:buClr>
              <a:buSzPts val="1800"/>
              <a:buChar char="●"/>
              <a:defRPr sz="11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152369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175578" y="267414"/>
            <a:ext cx="8669178" cy="4547125"/>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4348566">
            <a:off x="6711672" y="47376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6451434" flipH="1">
            <a:off x="1017672" y="1489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522431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9" y="3293631"/>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4" name="Google Shape;564;p10"/>
          <p:cNvSpPr/>
          <p:nvPr/>
        </p:nvSpPr>
        <p:spPr>
          <a:xfrm rot="-1685475">
            <a:off x="379334"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5" name="Google Shape;565;p10"/>
          <p:cNvGrpSpPr/>
          <p:nvPr/>
        </p:nvGrpSpPr>
        <p:grpSpPr>
          <a:xfrm rot="4896636">
            <a:off x="990453" y="4300754"/>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532" y="1"/>
            <a:ext cx="9144532" cy="51434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438760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8298939" y="976366"/>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9"/>
          <p:cNvGrpSpPr/>
          <p:nvPr/>
        </p:nvGrpSpPr>
        <p:grpSpPr>
          <a:xfrm rot="-6931791">
            <a:off x="7684586" y="139520"/>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0" name="Google Shape;540;p9"/>
          <p:cNvGrpSpPr/>
          <p:nvPr/>
        </p:nvGrpSpPr>
        <p:grpSpPr>
          <a:xfrm flipH="1">
            <a:off x="232132" y="108722"/>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3" name="Google Shape;543;p9"/>
          <p:cNvSpPr/>
          <p:nvPr/>
        </p:nvSpPr>
        <p:spPr>
          <a:xfrm>
            <a:off x="8698078" y="2628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a:off x="232136"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0492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7" name="Google Shape;587;p11"/>
          <p:cNvGrpSpPr/>
          <p:nvPr/>
        </p:nvGrpSpPr>
        <p:grpSpPr>
          <a:xfrm>
            <a:off x="8511761" y="743087"/>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9" name="Google Shape;599;p11"/>
          <p:cNvGrpSpPr/>
          <p:nvPr/>
        </p:nvGrpSpPr>
        <p:grpSpPr>
          <a:xfrm rot="5528602">
            <a:off x="204343" y="3762618"/>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2" name="Google Shape;602;p11"/>
          <p:cNvSpPr/>
          <p:nvPr/>
        </p:nvSpPr>
        <p:spPr>
          <a:xfrm rot="-1051434">
            <a:off x="171109" y="19272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03" name="Google Shape;603;p11"/>
          <p:cNvGrpSpPr/>
          <p:nvPr/>
        </p:nvGrpSpPr>
        <p:grpSpPr>
          <a:xfrm rot="1379774">
            <a:off x="8388287"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2" name="Google Shape;612;p11"/>
          <p:cNvGrpSpPr/>
          <p:nvPr/>
        </p:nvGrpSpPr>
        <p:grpSpPr>
          <a:xfrm>
            <a:off x="-2" y="-1"/>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6" name="Google Shape;686;p11"/>
          <p:cNvSpPr/>
          <p:nvPr/>
        </p:nvSpPr>
        <p:spPr>
          <a:xfrm rot="-1051434">
            <a:off x="1034159" y="456935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1051434" flipH="1">
            <a:off x="7368284" y="44452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8" name="Google Shape;688;p11"/>
          <p:cNvGrpSpPr/>
          <p:nvPr/>
        </p:nvGrpSpPr>
        <p:grpSpPr>
          <a:xfrm rot="-437052" flipH="1">
            <a:off x="168762" y="503174"/>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77984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8381228"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3" name="Google Shape;713;p13"/>
          <p:cNvGrpSpPr/>
          <p:nvPr/>
        </p:nvGrpSpPr>
        <p:grpSpPr>
          <a:xfrm rot="-295551">
            <a:off x="8273693" y="1375601"/>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22" name="Google Shape;722;p13"/>
          <p:cNvGrpSpPr/>
          <p:nvPr/>
        </p:nvGrpSpPr>
        <p:grpSpPr>
          <a:xfrm rot="-2071351" flipH="1">
            <a:off x="-7778" y="2083887"/>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4" name="Google Shape;734;p13"/>
          <p:cNvSpPr/>
          <p:nvPr/>
        </p:nvSpPr>
        <p:spPr>
          <a:xfrm>
            <a:off x="7547686"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3"/>
          <p:cNvGrpSpPr/>
          <p:nvPr/>
        </p:nvGrpSpPr>
        <p:grpSpPr>
          <a:xfrm rot="-1521948">
            <a:off x="510067" y="4099255"/>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9" name="Google Shape;739;p13"/>
          <p:cNvGrpSpPr/>
          <p:nvPr/>
        </p:nvGrpSpPr>
        <p:grpSpPr>
          <a:xfrm rot="-10092010">
            <a:off x="296583" y="291260"/>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2" name="Google Shape;742;p13"/>
          <p:cNvSpPr/>
          <p:nvPr/>
        </p:nvSpPr>
        <p:spPr>
          <a:xfrm rot="-1142516">
            <a:off x="213861"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3" name="Google Shape;743;p13"/>
          <p:cNvGrpSpPr/>
          <p:nvPr/>
        </p:nvGrpSpPr>
        <p:grpSpPr>
          <a:xfrm>
            <a:off x="8450016" y="2912875"/>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719195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1"/>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6" name="Google Shape;1336;p21"/>
          <p:cNvGrpSpPr/>
          <p:nvPr/>
        </p:nvGrpSpPr>
        <p:grpSpPr>
          <a:xfrm rot="10800000">
            <a:off x="85725" y="3043968"/>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5" name="Google Shape;1345;p21"/>
          <p:cNvGrpSpPr/>
          <p:nvPr/>
        </p:nvGrpSpPr>
        <p:grpSpPr>
          <a:xfrm rot="3868209">
            <a:off x="833612" y="4399798"/>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57" name="Google Shape;1357;p21"/>
          <p:cNvGrpSpPr/>
          <p:nvPr/>
        </p:nvGrpSpPr>
        <p:grpSpPr>
          <a:xfrm rot="10800000" flipH="1">
            <a:off x="8039787" y="4369005"/>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0" name="Google Shape;1360;p21"/>
          <p:cNvSpPr/>
          <p:nvPr/>
        </p:nvSpPr>
        <p:spPr>
          <a:xfrm rot="10800000">
            <a:off x="191012" y="4597198"/>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1"/>
          <p:cNvSpPr/>
          <p:nvPr/>
        </p:nvSpPr>
        <p:spPr>
          <a:xfrm rot="10800000">
            <a:off x="8619428"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2" name="Google Shape;1362;p21"/>
          <p:cNvGrpSpPr/>
          <p:nvPr/>
        </p:nvGrpSpPr>
        <p:grpSpPr>
          <a:xfrm rot="-4218019">
            <a:off x="8362807" y="2867155"/>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743059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9" y="280036"/>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2" name="Google Shape;1502;p24"/>
          <p:cNvGrpSpPr/>
          <p:nvPr/>
        </p:nvGrpSpPr>
        <p:grpSpPr>
          <a:xfrm rot="-295668">
            <a:off x="8388892" y="4221783"/>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1" name="Google Shape;1511;p24"/>
          <p:cNvGrpSpPr/>
          <p:nvPr/>
        </p:nvGrpSpPr>
        <p:grpSpPr>
          <a:xfrm>
            <a:off x="8485923" y="2293862"/>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26" name="Google Shape;1526;p24"/>
          <p:cNvSpPr/>
          <p:nvPr/>
        </p:nvSpPr>
        <p:spPr>
          <a:xfrm rot="1051434" flipH="1">
            <a:off x="8488047" y="1317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27" name="Google Shape;1527;p24"/>
          <p:cNvGrpSpPr/>
          <p:nvPr/>
        </p:nvGrpSpPr>
        <p:grpSpPr>
          <a:xfrm rot="-229119">
            <a:off x="8073156" y="210022"/>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0" name="Google Shape;1530;p24"/>
          <p:cNvSpPr/>
          <p:nvPr/>
        </p:nvSpPr>
        <p:spPr>
          <a:xfrm rot="-1051434">
            <a:off x="8791234" y="34463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4"/>
          <p:cNvSpPr/>
          <p:nvPr/>
        </p:nvSpPr>
        <p:spPr>
          <a:xfrm rot="1051434" flipH="1">
            <a:off x="356022" y="186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32" name="Google Shape;1532;p24"/>
          <p:cNvGrpSpPr/>
          <p:nvPr/>
        </p:nvGrpSpPr>
        <p:grpSpPr>
          <a:xfrm>
            <a:off x="106273" y="3106724"/>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4"/>
          <p:cNvSpPr/>
          <p:nvPr/>
        </p:nvSpPr>
        <p:spPr>
          <a:xfrm rot="-1051434">
            <a:off x="236497" y="1206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68270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25611"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6" name="Google Shape;2086;p33"/>
          <p:cNvGrpSpPr/>
          <p:nvPr/>
        </p:nvGrpSpPr>
        <p:grpSpPr>
          <a:xfrm rot="3251021" flipH="1">
            <a:off x="-376875" y="-156337"/>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95" name="Google Shape;2095;p33"/>
          <p:cNvGrpSpPr/>
          <p:nvPr/>
        </p:nvGrpSpPr>
        <p:grpSpPr>
          <a:xfrm rot="2132812">
            <a:off x="161220" y="191619"/>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07722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03472"/>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885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4"/>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84" name="Google Shape;2184;p35"/>
          <p:cNvGrpSpPr/>
          <p:nvPr/>
        </p:nvGrpSpPr>
        <p:grpSpPr>
          <a:xfrm rot="5528602">
            <a:off x="32893" y="1185718"/>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87" name="Google Shape;2187;p35"/>
          <p:cNvSpPr/>
          <p:nvPr/>
        </p:nvSpPr>
        <p:spPr>
          <a:xfrm rot="-1051434">
            <a:off x="325734" y="402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88" name="Google Shape;2188;p35"/>
          <p:cNvGrpSpPr/>
          <p:nvPr/>
        </p:nvGrpSpPr>
        <p:grpSpPr>
          <a:xfrm rot="7672559">
            <a:off x="8388442" y="4271751"/>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97" name="Google Shape;2197;p35"/>
          <p:cNvSpPr/>
          <p:nvPr/>
        </p:nvSpPr>
        <p:spPr>
          <a:xfrm rot="-1051434">
            <a:off x="8136109" y="2080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35"/>
          <p:cNvSpPr/>
          <p:nvPr/>
        </p:nvSpPr>
        <p:spPr>
          <a:xfrm rot="1051434" flipH="1">
            <a:off x="7687834" y="467729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99" name="Google Shape;2199;p35"/>
          <p:cNvGrpSpPr/>
          <p:nvPr/>
        </p:nvGrpSpPr>
        <p:grpSpPr>
          <a:xfrm rot="1515800" flipH="1">
            <a:off x="900595"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8" name="Google Shape;2208;p35"/>
          <p:cNvGrpSpPr/>
          <p:nvPr/>
        </p:nvGrpSpPr>
        <p:grpSpPr>
          <a:xfrm rot="-1521948">
            <a:off x="396667" y="2779880"/>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12" name="Google Shape;2212;p35"/>
          <p:cNvSpPr/>
          <p:nvPr/>
        </p:nvSpPr>
        <p:spPr>
          <a:xfrm rot="1051434" flipH="1">
            <a:off x="442059" y="46224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3" name="Google Shape;2213;p35"/>
          <p:cNvGrpSpPr/>
          <p:nvPr/>
        </p:nvGrpSpPr>
        <p:grpSpPr>
          <a:xfrm rot="5528602">
            <a:off x="8262231" y="3056918"/>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351260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6385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a:prstGeom prst="rect">
            <a:avLst/>
          </a:prstGeo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12/03/2025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469609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28600" y="800100"/>
            <a:ext cx="4114800" cy="2262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12/03/2025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820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a:prstGeom prst="rect">
            <a:avLst/>
          </a:prstGeo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a:prstGeom prst="rect">
            <a:avLst/>
          </a:prstGeo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12/03/2025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271177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12/03/2025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5072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12/03/2025</a:t>
            </a:fld>
            <a:endParaRPr lang="en-US"/>
          </a:p>
        </p:txBody>
      </p:sp>
      <p:sp>
        <p:nvSpPr>
          <p:cNvPr id="8" name="Footer Placeholder 7"/>
          <p:cNvSpPr>
            <a:spLocks noGrp="1"/>
          </p:cNvSpPr>
          <p:nvPr>
            <p:ph type="ftr" sz="quarter" idx="11"/>
          </p:nvPr>
        </p:nvSpPr>
        <p:spPr>
          <a:xfrm>
            <a:off x="1562100" y="3178175"/>
            <a:ext cx="1447800" cy="182563"/>
          </a:xfrm>
          <a:prstGeom prst="rect">
            <a:avLst/>
          </a:prstGeom>
        </p:spPr>
        <p:txBody>
          <a:bodyPr/>
          <a:lstStyle/>
          <a:p>
            <a:endParaRPr lang="en-US"/>
          </a:p>
        </p:txBody>
      </p:sp>
      <p:sp>
        <p:nvSpPr>
          <p:cNvPr id="9" name="Slide Number Placeholder 8"/>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10" name="Group 9"/>
          <p:cNvGrpSpPr/>
          <p:nvPr userDrawn="1"/>
        </p:nvGrpSpPr>
        <p:grpSpPr>
          <a:xfrm>
            <a:off x="-2103417" y="-666750"/>
            <a:ext cx="12893633" cy="8320280"/>
            <a:chOff x="-4206833" y="-1598803"/>
            <a:chExt cx="25787265" cy="16640559"/>
          </a:xfrm>
        </p:grpSpPr>
        <p:pic>
          <p:nvPicPr>
            <p:cNvPr id="11" name="Picture 10"/>
            <p:cNvPicPr>
              <a:picLocks noChangeAspect="1"/>
            </p:cNvPicPr>
            <p:nvPr userDrawn="1"/>
          </p:nvPicPr>
          <p:blipFill>
            <a:blip r:embed="rId2"/>
            <a:stretch>
              <a:fillRect/>
            </a:stretch>
          </p:blipFill>
          <p:spPr>
            <a:xfrm>
              <a:off x="-4206833" y="-1598803"/>
              <a:ext cx="25787265" cy="16640559"/>
            </a:xfrm>
            <a:prstGeom prst="rect">
              <a:avLst/>
            </a:prstGeom>
          </p:spPr>
        </p:pic>
        <p:pic>
          <p:nvPicPr>
            <p:cNvPr id="12" name="Picture 11"/>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117957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12/03/2025</a:t>
            </a:fld>
            <a:endParaRPr lang="en-US"/>
          </a:p>
        </p:txBody>
      </p:sp>
      <p:sp>
        <p:nvSpPr>
          <p:cNvPr id="4" name="Footer Placeholder 3"/>
          <p:cNvSpPr>
            <a:spLocks noGrp="1"/>
          </p:cNvSpPr>
          <p:nvPr>
            <p:ph type="ftr" sz="quarter" idx="11"/>
          </p:nvPr>
        </p:nvSpPr>
        <p:spPr>
          <a:xfrm>
            <a:off x="1562100" y="3178175"/>
            <a:ext cx="1447800" cy="182563"/>
          </a:xfrm>
          <a:prstGeom prst="rect">
            <a:avLst/>
          </a:prstGeom>
        </p:spPr>
        <p:txBody>
          <a:bodyPr/>
          <a:lstStyle/>
          <a:p>
            <a:endParaRPr lang="en-US"/>
          </a:p>
        </p:txBody>
      </p:sp>
      <p:sp>
        <p:nvSpPr>
          <p:cNvPr id="5" name="Slide Number Placeholder 4"/>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103417" y="-666750"/>
            <a:ext cx="12893633" cy="8320280"/>
            <a:chOff x="-4206833" y="-1598803"/>
            <a:chExt cx="25787265" cy="16640559"/>
          </a:xfrm>
        </p:grpSpPr>
        <p:pic>
          <p:nvPicPr>
            <p:cNvPr id="7" name="Picture 6"/>
            <p:cNvPicPr>
              <a:picLocks noChangeAspect="1"/>
            </p:cNvPicPr>
            <p:nvPr userDrawn="1"/>
          </p:nvPicPr>
          <p:blipFill>
            <a:blip r:embed="rId2"/>
            <a:stretch>
              <a:fillRect/>
            </a:stretch>
          </p:blipFill>
          <p:spPr>
            <a:xfrm>
              <a:off x="-4206833" y="-1598803"/>
              <a:ext cx="25787265" cy="16640559"/>
            </a:xfrm>
            <a:prstGeom prst="rect">
              <a:avLst/>
            </a:prstGeom>
          </p:spPr>
        </p:pic>
        <p:pic>
          <p:nvPicPr>
            <p:cNvPr id="8" name="Picture 7"/>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446779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8529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a:prstGeom prst="rect">
            <a:avLst/>
          </a:prstGeo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12/03/2025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2414358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a:prstGeom prst="rect">
            <a:avLst/>
          </a:prstGeo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12/03/2025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920916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28600" y="800100"/>
            <a:ext cx="4114800" cy="226298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12/03/2025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8546638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12/03/2025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969112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8"/>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8" r:id="rId4"/>
    <p:sldLayoutId id="2147483679" r:id="rId5"/>
    <p:sldLayoutId id="214748368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499445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0427" y="-57420"/>
            <a:ext cx="1265452" cy="1265452"/>
          </a:xfrm>
          <a:prstGeom prst="rect">
            <a:avLst/>
          </a:prstGeom>
        </p:spPr>
      </p:pic>
    </p:spTree>
    <p:extLst>
      <p:ext uri="{BB962C8B-B14F-4D97-AF65-F5344CB8AC3E}">
        <p14:creationId xmlns:p14="http://schemas.microsoft.com/office/powerpoint/2010/main" val="3589531826"/>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70445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microsoft.com/office/2007/relationships/hdphoto" Target="../media/hdphoto2.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3.xml"/><Relationship Id="rId1" Type="http://schemas.openxmlformats.org/officeDocument/2006/relationships/slideLayout" Target="../slideLayouts/slideLayout3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Quan sát lược đồ em có nhận xét gì về mạng lưới sông ngòi tại châu Phi?</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Mạng lưới sông ngòi của châu Phi thưa thớt và phân bổ không đồng đều, một số sông lớn là Nin, Công-gô.. Châu Phi có nhiều hố lớn như Vich-to-ri-a, Tan-ga-ni-ca,.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523162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Thiên nhiên nơi đây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Thiên nhiên nơi đây có nhiều hoang mạc rộng lớn, rất khô hạn. Xa van cũng là cảnh quan phổ biến.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3874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3600" b="1" dirty="0" err="1">
                <a:solidFill>
                  <a:srgbClr val="FB252A"/>
                </a:solidFill>
                <a:latin typeface="Calibri" panose="020F0502020204030204" pitchFamily="34" charset="0"/>
                <a:cs typeface="Calibri" panose="020F0502020204030204" pitchFamily="34" charset="0"/>
              </a:rPr>
              <a:t>Đọc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thông</a:t>
            </a:r>
            <a:r>
              <a:rPr lang="en-US" sz="3600" b="1" dirty="0">
                <a:solidFill>
                  <a:srgbClr val="FB252A"/>
                </a:solidFill>
                <a:latin typeface="Calibri" panose="020F0502020204030204" pitchFamily="34" charset="0"/>
                <a:cs typeface="Calibri" panose="020F0502020204030204" pitchFamily="34" charset="0"/>
              </a:rPr>
              <a:t> tin </a:t>
            </a:r>
            <a:r>
              <a:rPr lang="en-US" sz="3600" b="1" dirty="0" err="1">
                <a:solidFill>
                  <a:srgbClr val="FB252A"/>
                </a:solidFill>
                <a:latin typeface="Calibri" panose="020F0502020204030204" pitchFamily="34" charset="0"/>
                <a:cs typeface="Calibri" panose="020F0502020204030204" pitchFamily="34" charset="0"/>
              </a:rPr>
              <a:t>trang</a:t>
            </a:r>
            <a:r>
              <a:rPr lang="en-US" sz="3600" b="1" dirty="0">
                <a:solidFill>
                  <a:srgbClr val="FB252A"/>
                </a:solidFill>
                <a:latin typeface="Calibri" panose="020F0502020204030204" pitchFamily="34" charset="0"/>
                <a:cs typeface="Calibri" panose="020F0502020204030204" pitchFamily="34" charset="0"/>
              </a:rPr>
              <a:t> 95,96, </a:t>
            </a:r>
            <a:r>
              <a:rPr lang="en-US" sz="3600" b="1" dirty="0" err="1">
                <a:solidFill>
                  <a:srgbClr val="FB252A"/>
                </a:solidFill>
                <a:latin typeface="Calibri" panose="020F0502020204030204" pitchFamily="34" charset="0"/>
                <a:cs typeface="Calibri" panose="020F0502020204030204" pitchFamily="34" charset="0"/>
              </a:rPr>
              <a:t>sử</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dụng</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quả</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Địa</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quan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sát</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hình</a:t>
            </a:r>
            <a:r>
              <a:rPr lang="en-US" sz="3600" b="1" dirty="0">
                <a:solidFill>
                  <a:srgbClr val="FB252A"/>
                </a:solidFill>
                <a:latin typeface="Calibri" panose="020F0502020204030204" pitchFamily="34" charset="0"/>
                <a:cs typeface="Calibri" panose="020F0502020204030204" pitchFamily="34" charset="0"/>
              </a:rPr>
              <a:t> 7,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thực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hiện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theo</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yêu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Em </a:t>
            </a:r>
            <a:r>
              <a:rPr lang="en-US" sz="3600" dirty="0" err="1">
                <a:latin typeface="Calibri" panose="020F0502020204030204" pitchFamily="34" charset="0"/>
                <a:cs typeface="Calibri" panose="020F0502020204030204" pitchFamily="34" charset="0"/>
              </a:rPr>
              <a:t>hãy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châu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Châu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như</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F001EC0C-BD97-0D36-9FA2-02B292F09402}"/>
              </a:ext>
            </a:extLst>
          </p:cNvPr>
          <p:cNvPicPr>
            <a:picLocks noChangeAspect="1"/>
          </p:cNvPicPr>
          <p:nvPr/>
        </p:nvPicPr>
        <p:blipFill>
          <a:blip r:embed="rId2"/>
          <a:stretch>
            <a:fillRect/>
          </a:stretch>
        </p:blipFill>
        <p:spPr>
          <a:xfrm>
            <a:off x="774041" y="760293"/>
            <a:ext cx="7765568" cy="3578794"/>
          </a:xfrm>
          <a:prstGeom prst="rect">
            <a:avLst/>
          </a:prstGeom>
        </p:spPr>
      </p:pic>
    </p:spTree>
    <p:extLst>
      <p:ext uri="{BB962C8B-B14F-4D97-AF65-F5344CB8AC3E}">
        <p14:creationId xmlns:p14="http://schemas.microsoft.com/office/powerpoint/2010/main" val="40711140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Mỹ?</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Địa hình châu lục được chia thành ba khu vực rõ r</a:t>
            </a:r>
            <a:r>
              <a:rPr lang="en-US" sz="2800" b="1" kern="1200" dirty="0">
                <a:solidFill>
                  <a:srgbClr val="002060"/>
                </a:solidFill>
                <a:latin typeface="Cambria" panose="02040503050406030204" pitchFamily="18" charset="0"/>
                <a:ea typeface="Cambria" panose="02040503050406030204" pitchFamily="18" charset="0"/>
              </a:rPr>
              <a:t>ệ</a:t>
            </a:r>
            <a:r>
              <a:rPr lang="vi-VN" sz="2800" b="1" kern="1200" dirty="0">
                <a:solidFill>
                  <a:srgbClr val="002060"/>
                </a:solidFill>
                <a:latin typeface="Cambria" panose="02040503050406030204" pitchFamily="18" charset="0"/>
                <a:ea typeface="Cambria" panose="02040503050406030204" pitchFamily="18" charset="0"/>
              </a:rPr>
              <a:t>t: phía tây là các dãy núi cao, các đồng bằng ở giữa và phía đông là các dãy núi, cao nguyên thấp.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81343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Mỹ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Mỹ có khí hậu phân hoá theo chiều bắc-nam, đông - tây v</a:t>
            </a:r>
            <a:r>
              <a:rPr lang="en-US" sz="3600" b="1" kern="1200" dirty="0">
                <a:solidFill>
                  <a:srgbClr val="002060"/>
                </a:solidFill>
                <a:latin typeface="Cambria" panose="02040503050406030204" pitchFamily="18" charset="0"/>
                <a:ea typeface="Cambria" panose="02040503050406030204" pitchFamily="18" charset="0"/>
              </a:rPr>
              <a:t>à</a:t>
            </a:r>
            <a:r>
              <a:rPr lang="vi-VN" sz="3600" b="1" kern="1200" dirty="0">
                <a:solidFill>
                  <a:srgbClr val="002060"/>
                </a:solidFill>
                <a:latin typeface="Cambria" panose="02040503050406030204" pitchFamily="18" charset="0"/>
                <a:ea typeface="Cambria" panose="02040503050406030204" pitchFamily="18" charset="0"/>
              </a:rPr>
              <a:t> theo độ cao</a:t>
            </a:r>
            <a:r>
              <a:rPr lang="en-US" sz="3600" b="1" kern="1200"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127393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4"/>
            <a:ext cx="6941621" cy="124554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800" b="1" kern="1200" dirty="0">
                <a:solidFill>
                  <a:srgbClr val="FFFFFF"/>
                </a:solidFill>
                <a:latin typeface="Cambria" panose="02040503050406030204" pitchFamily="18" charset="0"/>
                <a:ea typeface="Cambria" panose="02040503050406030204" pitchFamily="18" charset="0"/>
              </a:rPr>
              <a:t>Đọc thông tin và quan sát lược đồ em có nhận xét gì về thiên nhiên và hệ thống sông ngòi nơi đây?</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044460" y="1937673"/>
            <a:ext cx="6823495"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Thiên nhiên của châu lục này rất đa dạng. Hệ thống sông, hồ khá dày. Một số sông lớn là Mi-xi-xi-pi, A-ma-dôn,..</a:t>
            </a:r>
            <a:r>
              <a:rPr lang="en-US" sz="2800" b="1" kern="1200" dirty="0">
                <a:solidFill>
                  <a:srgbClr val="002060"/>
                </a:solidFill>
                <a:latin typeface="Cambria" panose="02040503050406030204" pitchFamily="18" charset="0"/>
                <a:ea typeface="Cambria" panose="02040503050406030204" pitchFamily="18" charset="0"/>
              </a:rPr>
              <a:t> </a:t>
            </a:r>
          </a:p>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Một số hồ lớn là hồ Thượng, hồ Gấu Lớn,..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158437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 name="Picture 3">
            <a:extLst>
              <a:ext uri="{FF2B5EF4-FFF2-40B4-BE49-F238E27FC236}">
                <a16:creationId xmlns:a16="http://schemas.microsoft.com/office/drawing/2014/main" id="{96D6E6AE-8F14-7E13-8AE4-2905CF5C04D3}"/>
              </a:ext>
            </a:extLst>
          </p:cNvPr>
          <p:cNvPicPr>
            <a:picLocks noChangeAspect="1"/>
          </p:cNvPicPr>
          <p:nvPr/>
        </p:nvPicPr>
        <p:blipFill>
          <a:blip r:embed="rId4"/>
          <a:stretch>
            <a:fillRect/>
          </a:stretch>
        </p:blipFill>
        <p:spPr>
          <a:xfrm>
            <a:off x="331757" y="684362"/>
            <a:ext cx="4127112" cy="3292415"/>
          </a:xfrm>
          <a:prstGeom prst="rect">
            <a:avLst/>
          </a:prstGeom>
        </p:spPr>
      </p:pic>
      <p:pic>
        <p:nvPicPr>
          <p:cNvPr id="1026" name="Picture 2" descr="Rừng rậm Amazon: Khám phá &amp; giải mã những điều bí ẩn">
            <a:extLst>
              <a:ext uri="{FF2B5EF4-FFF2-40B4-BE49-F238E27FC236}">
                <a16:creationId xmlns:a16="http://schemas.microsoft.com/office/drawing/2014/main" id="{5114CD7E-ECE8-CAC7-B975-A9078CADA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507">
            <a:off x="4725629" y="577969"/>
            <a:ext cx="3719629" cy="1952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iều gì sẽ xảy ra khi rừng Amazon biến mất? | Giác Ngộ Online">
            <a:extLst>
              <a:ext uri="{FF2B5EF4-FFF2-40B4-BE49-F238E27FC236}">
                <a16:creationId xmlns:a16="http://schemas.microsoft.com/office/drawing/2014/main" id="{8A658DAD-7DF4-C2C8-322F-06746B593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8256">
            <a:off x="4882551" y="2695227"/>
            <a:ext cx="3479680" cy="1934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5637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1095674" y="18764"/>
            <a:ext cx="8111372" cy="3596406"/>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458161" y="182092"/>
            <a:ext cx="7475768" cy="3243219"/>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273628" y="1053776"/>
            <a:ext cx="5861082" cy="1300356"/>
          </a:xfrm>
          <a:prstGeom prst="rect">
            <a:avLst/>
          </a:prstGeom>
          <a:noFill/>
        </p:spPr>
        <p:txBody>
          <a:bodyPr wrap="square" lIns="68580" tIns="34290" rIns="68580" bIns="34290">
            <a:spAutoFit/>
          </a:bodyPr>
          <a:lstStyle/>
          <a:p>
            <a:pPr lvl="0" algn="ctr" defTabSz="685800">
              <a:buClrTx/>
            </a:pPr>
            <a:r>
              <a:rPr lang="pt-BR" sz="4000" b="1" kern="1200" dirty="0">
                <a:ln w="38100">
                  <a:noFill/>
                </a:ln>
                <a:solidFill>
                  <a:srgbClr val="FF0000"/>
                </a:solidFill>
                <a:latin typeface="Arial" panose="020B0604020202020204" pitchFamily="34" charset="0"/>
                <a:ea typeface="+mn-ea"/>
                <a:cs typeface="Arial" panose="020B0604020202020204" pitchFamily="34" charset="0"/>
              </a:rPr>
              <a:t>Qua mục em có biết em biết gì thêm?</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4"/>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708694" y="856413"/>
            <a:ext cx="5477774" cy="1177245"/>
          </a:xfrm>
          <a:prstGeom prst="rect">
            <a:avLst/>
          </a:prstGeom>
          <a:noFill/>
        </p:spPr>
        <p:txBody>
          <a:bodyPr wrap="square" lIns="68580" tIns="34290" rIns="68580" bIns="34290">
            <a:spAutoFit/>
          </a:bodyPr>
          <a:lstStyle/>
          <a:p>
            <a:pPr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sông</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hồ</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thuộc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Á?</a:t>
            </a:r>
            <a:endParaRPr lang="vi-VN" sz="3600" b="1" kern="1200" dirty="0">
              <a:ln w="38100">
                <a:no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662313"/>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2800" b="1" dirty="0">
                <a:solidFill>
                  <a:srgbClr val="FB252A"/>
                </a:solidFill>
                <a:latin typeface="Cambria" panose="02040503050406030204" pitchFamily="18" charset="0"/>
                <a:ea typeface="Cambria" panose="02040503050406030204" pitchFamily="18" charset="0"/>
              </a:rPr>
              <a:t>Châu Á có hệ thống sông lớn: Hoàng Hà, Trường Giang, </a:t>
            </a:r>
            <a:r>
              <a:rPr lang="en-US" sz="2800" b="1" dirty="0">
                <a:solidFill>
                  <a:srgbClr val="FB252A"/>
                </a:solidFill>
                <a:latin typeface="Cambria" panose="02040503050406030204" pitchFamily="18" charset="0"/>
                <a:ea typeface="Cambria" panose="02040503050406030204" pitchFamily="18" charset="0"/>
              </a:rPr>
              <a:t>Ấ</a:t>
            </a:r>
            <a:r>
              <a:rPr lang="vi-VN" sz="2800" b="1" dirty="0">
                <a:solidFill>
                  <a:srgbClr val="FB252A"/>
                </a:solidFill>
                <a:latin typeface="Cambria" panose="02040503050406030204" pitchFamily="18" charset="0"/>
                <a:ea typeface="Cambria" panose="02040503050406030204" pitchFamily="18" charset="0"/>
              </a:rPr>
              <a:t>n - Hằng, Mê Công,..; có các hồ lớn: Ca-xpi, Bai-can, A-ran,..</a:t>
            </a:r>
            <a:endParaRPr lang="en-GB"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5" name="Rectangle: Rounded Corners 4">
            <a:extLst>
              <a:ext uri="{FF2B5EF4-FFF2-40B4-BE49-F238E27FC236}">
                <a16:creationId xmlns:a16="http://schemas.microsoft.com/office/drawing/2014/main" id="{CDB64563-E6BD-0F15-8586-280A73FAD692}"/>
              </a:ext>
            </a:extLst>
          </p:cNvPr>
          <p:cNvSpPr/>
          <p:nvPr/>
        </p:nvSpPr>
        <p:spPr>
          <a:xfrm>
            <a:off x="2182483" y="773107"/>
            <a:ext cx="6650966" cy="31864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3200" b="1" kern="1200" dirty="0">
                <a:solidFill>
                  <a:srgbClr val="002060"/>
                </a:solidFill>
                <a:latin typeface="Cambria" panose="02040503050406030204" pitchFamily="18" charset="0"/>
                <a:ea typeface="Cambria" panose="02040503050406030204" pitchFamily="18" charset="0"/>
              </a:rPr>
              <a:t>R</a:t>
            </a:r>
            <a:r>
              <a:rPr lang="vi-VN" sz="3200" b="1" kern="1200" dirty="0">
                <a:solidFill>
                  <a:srgbClr val="002060"/>
                </a:solidFill>
                <a:latin typeface="Cambria" panose="02040503050406030204" pitchFamily="18" charset="0"/>
                <a:ea typeface="Cambria" panose="02040503050406030204" pitchFamily="18" charset="0"/>
              </a:rPr>
              <a:t>ừng A-ma-dôn ở Nam Mỹ là rừng nhiệt đới rộng nhất thế giới, nơi đây được coi là "lá phổi xanh của trái đất", giúp cung cấp oxy cho sự sống, giúp điều hoà khí hậu và cân bằng hệ sinh thái.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637604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434" b="-5434"/>
            </a:stretch>
          </a:blipFill>
        </p:spPr>
        <p:txBody>
          <a:bodyPr/>
          <a:lstStyle/>
          <a:p>
            <a:pPr defTabSz="457200">
              <a:buClrTx/>
            </a:pPr>
            <a:endParaRPr lang="en-US" sz="900" kern="1200">
              <a:solidFill>
                <a:prstClr val="black"/>
              </a:solidFill>
              <a:latin typeface="Calibri"/>
              <a:ea typeface="+mn-ea"/>
              <a:cs typeface="+mn-cs"/>
            </a:endParaRPr>
          </a:p>
        </p:txBody>
      </p:sp>
      <p:grpSp>
        <p:nvGrpSpPr>
          <p:cNvPr id="3" name="Group 3"/>
          <p:cNvGrpSpPr/>
          <p:nvPr/>
        </p:nvGrpSpPr>
        <p:grpSpPr>
          <a:xfrm>
            <a:off x="-1363243" y="-414993"/>
            <a:ext cx="1412290" cy="5943171"/>
            <a:chOff x="0" y="0"/>
            <a:chExt cx="743922" cy="3130559"/>
          </a:xfrm>
        </p:grpSpPr>
        <p:sp>
          <p:nvSpPr>
            <p:cNvPr id="4" name="Freeform 4"/>
            <p:cNvSpPr/>
            <p:nvPr/>
          </p:nvSpPr>
          <p:spPr>
            <a:xfrm>
              <a:off x="0" y="0"/>
              <a:ext cx="743922" cy="3130559"/>
            </a:xfrm>
            <a:custGeom>
              <a:avLst/>
              <a:gdLst/>
              <a:ahLst/>
              <a:cxnLst/>
              <a:rect l="l" t="t" r="r" b="b"/>
              <a:pathLst>
                <a:path w="743922" h="3130559">
                  <a:moveTo>
                    <a:pt x="0" y="0"/>
                  </a:moveTo>
                  <a:lnTo>
                    <a:pt x="743922" y="0"/>
                  </a:lnTo>
                  <a:lnTo>
                    <a:pt x="743922"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5" name="TextBox 5"/>
            <p:cNvSpPr txBox="1"/>
            <p:nvPr/>
          </p:nvSpPr>
          <p:spPr>
            <a:xfrm>
              <a:off x="0" y="-47625"/>
              <a:ext cx="743922"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6" name="Group 6"/>
          <p:cNvGrpSpPr/>
          <p:nvPr/>
        </p:nvGrpSpPr>
        <p:grpSpPr>
          <a:xfrm>
            <a:off x="9031134" y="-298343"/>
            <a:ext cx="1474187" cy="5943171"/>
            <a:chOff x="0" y="0"/>
            <a:chExt cx="776526" cy="3130559"/>
          </a:xfrm>
        </p:grpSpPr>
        <p:sp>
          <p:nvSpPr>
            <p:cNvPr id="7" name="Freeform 7"/>
            <p:cNvSpPr/>
            <p:nvPr/>
          </p:nvSpPr>
          <p:spPr>
            <a:xfrm>
              <a:off x="0" y="0"/>
              <a:ext cx="776526" cy="3130559"/>
            </a:xfrm>
            <a:custGeom>
              <a:avLst/>
              <a:gdLst/>
              <a:ahLst/>
              <a:cxnLst/>
              <a:rect l="l" t="t" r="r" b="b"/>
              <a:pathLst>
                <a:path w="776526" h="3130559">
                  <a:moveTo>
                    <a:pt x="0" y="0"/>
                  </a:moveTo>
                  <a:lnTo>
                    <a:pt x="776526" y="0"/>
                  </a:lnTo>
                  <a:lnTo>
                    <a:pt x="776526"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8" name="TextBox 8"/>
            <p:cNvSpPr txBox="1"/>
            <p:nvPr/>
          </p:nvSpPr>
          <p:spPr>
            <a:xfrm>
              <a:off x="0" y="-47625"/>
              <a:ext cx="776526"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9" name="Freeform 9"/>
          <p:cNvSpPr/>
          <p:nvPr/>
        </p:nvSpPr>
        <p:spPr>
          <a:xfrm>
            <a:off x="677565" y="146406"/>
            <a:ext cx="7725052" cy="4850689"/>
          </a:xfrm>
          <a:custGeom>
            <a:avLst/>
            <a:gdLst/>
            <a:ahLst/>
            <a:cxnLst/>
            <a:rect l="l" t="t" r="r" b="b"/>
            <a:pathLst>
              <a:path w="15450104" h="9701378">
                <a:moveTo>
                  <a:pt x="0" y="0"/>
                </a:moveTo>
                <a:lnTo>
                  <a:pt x="15450104" y="0"/>
                </a:lnTo>
                <a:lnTo>
                  <a:pt x="15450104" y="9701378"/>
                </a:lnTo>
                <a:lnTo>
                  <a:pt x="0" y="9701378"/>
                </a:lnTo>
                <a:lnTo>
                  <a:pt x="0" y="0"/>
                </a:lnTo>
                <a:close/>
              </a:path>
            </a:pathLst>
          </a:custGeom>
          <a:blipFill>
            <a:blip r:embed="rId3">
              <a:alphaModFix amt="82000"/>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10"/>
          <p:cNvSpPr/>
          <p:nvPr/>
        </p:nvSpPr>
        <p:spPr>
          <a:xfrm rot="-5400000" flipH="1" flipV="1">
            <a:off x="-3304225" y="1747454"/>
            <a:ext cx="6484581" cy="1183436"/>
          </a:xfrm>
          <a:custGeom>
            <a:avLst/>
            <a:gdLst/>
            <a:ahLst/>
            <a:cxnLst/>
            <a:rect l="l" t="t" r="r" b="b"/>
            <a:pathLst>
              <a:path w="12969162" h="2366872">
                <a:moveTo>
                  <a:pt x="12969162" y="2366872"/>
                </a:moveTo>
                <a:lnTo>
                  <a:pt x="0" y="2366872"/>
                </a:lnTo>
                <a:lnTo>
                  <a:pt x="0" y="0"/>
                </a:lnTo>
                <a:lnTo>
                  <a:pt x="12969162" y="0"/>
                </a:lnTo>
                <a:lnTo>
                  <a:pt x="12969162" y="2366872"/>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1" name="Freeform 11"/>
          <p:cNvSpPr/>
          <p:nvPr/>
        </p:nvSpPr>
        <p:spPr>
          <a:xfrm rot="-5400000">
            <a:off x="5963644" y="2235580"/>
            <a:ext cx="6484581" cy="1183436"/>
          </a:xfrm>
          <a:custGeom>
            <a:avLst/>
            <a:gdLst/>
            <a:ahLst/>
            <a:cxnLst/>
            <a:rect l="l" t="t" r="r" b="b"/>
            <a:pathLst>
              <a:path w="12969162" h="2366872">
                <a:moveTo>
                  <a:pt x="0" y="0"/>
                </a:moveTo>
                <a:lnTo>
                  <a:pt x="12969162" y="0"/>
                </a:lnTo>
                <a:lnTo>
                  <a:pt x="12969162" y="2366872"/>
                </a:lnTo>
                <a:lnTo>
                  <a:pt x="0" y="2366872"/>
                </a:lnTo>
                <a:lnTo>
                  <a:pt x="0" y="0"/>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2" name="Freeform 12"/>
          <p:cNvSpPr/>
          <p:nvPr/>
        </p:nvSpPr>
        <p:spPr>
          <a:xfrm>
            <a:off x="658799" y="683084"/>
            <a:ext cx="7479868" cy="3777333"/>
          </a:xfrm>
          <a:custGeom>
            <a:avLst/>
            <a:gdLst/>
            <a:ahLst/>
            <a:cxnLst/>
            <a:rect l="l" t="t" r="r" b="b"/>
            <a:pathLst>
              <a:path w="14959735" h="7554666">
                <a:moveTo>
                  <a:pt x="0" y="0"/>
                </a:moveTo>
                <a:lnTo>
                  <a:pt x="14959735" y="0"/>
                </a:lnTo>
                <a:lnTo>
                  <a:pt x="14959735" y="7554666"/>
                </a:lnTo>
                <a:lnTo>
                  <a:pt x="0" y="7554666"/>
                </a:lnTo>
                <a:lnTo>
                  <a:pt x="0" y="0"/>
                </a:lnTo>
                <a:close/>
              </a:path>
            </a:pathLst>
          </a:custGeom>
          <a:blipFill>
            <a:blip r:embed="rId5"/>
            <a:stretch>
              <a:fillRect/>
            </a:stretch>
          </a:blipFill>
        </p:spPr>
        <p:txBody>
          <a:bodyPr/>
          <a:lstStyle/>
          <a:p>
            <a:pPr defTabSz="457200">
              <a:buClrTx/>
            </a:pPr>
            <a:endParaRPr lang="en-US" sz="900" kern="1200">
              <a:solidFill>
                <a:prstClr val="black"/>
              </a:solidFill>
              <a:latin typeface="Calibri"/>
              <a:ea typeface="+mn-ea"/>
              <a:cs typeface="+mn-cs"/>
            </a:endParaRPr>
          </a:p>
        </p:txBody>
      </p:sp>
      <p:pic>
        <p:nvPicPr>
          <p:cNvPr id="14" name="Picture 13">
            <a:extLst>
              <a:ext uri="{FF2B5EF4-FFF2-40B4-BE49-F238E27FC236}">
                <a16:creationId xmlns:a16="http://schemas.microsoft.com/office/drawing/2014/main" id="{EC18D7BC-74B8-6534-3DAD-871E9C78F26C}"/>
              </a:ext>
            </a:extLst>
          </p:cNvPr>
          <p:cNvPicPr>
            <a:picLocks noChangeAspect="1"/>
          </p:cNvPicPr>
          <p:nvPr/>
        </p:nvPicPr>
        <p:blipFill>
          <a:blip r:embed="rId6"/>
          <a:stretch>
            <a:fillRect/>
          </a:stretch>
        </p:blipFill>
        <p:spPr>
          <a:xfrm>
            <a:off x="2796873" y="1292515"/>
            <a:ext cx="3584759"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623557" y="485900"/>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5019286" cy="2654573"/>
          </a:xfrm>
          <a:prstGeom prst="rect">
            <a:avLst/>
          </a:prstGeom>
          <a:noFill/>
        </p:spPr>
        <p:txBody>
          <a:bodyPr wrap="square" lIns="68580" tIns="34290" rIns="68580" bIns="34290">
            <a:spAutoFit/>
          </a:bodyPr>
          <a:lstStyle/>
          <a:p>
            <a:pPr lvl="0" algn="ctr" defTabSz="685800">
              <a:buClrTx/>
            </a:pPr>
            <a:r>
              <a:rPr lang="vi-VN" sz="28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Luật chơi: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chơi theo tổ, trong thời gian 5 phút dựa vào thông tin đã học mỗi tổ thực hiện nêu các đặc điểm tự nhiên n</a:t>
            </a:r>
            <a:r>
              <a:rPr lang="en-US"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ổ</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 bật của châu Mỹ. Tổ nào đúng và hay, nhanh nhất là thắng cuộc.</a:t>
            </a:r>
            <a:endParaRPr kumimoji="0" lang="vi-VN" sz="2800"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731164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177105" y="95591"/>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562045" y="623500"/>
            <a:ext cx="5477774" cy="1177245"/>
          </a:xfrm>
          <a:prstGeom prst="rect">
            <a:avLst/>
          </a:prstGeom>
          <a:noFill/>
        </p:spPr>
        <p:txBody>
          <a:bodyPr wrap="square" lIns="68580" tIns="34290" rIns="68580" bIns="34290">
            <a:spAutoFit/>
          </a:bodyPr>
          <a:lstStyle/>
          <a:p>
            <a:pPr lvl="0"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nêu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đặc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điểm</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địa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vi-VN" sz="3600" b="1"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550169"/>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vi-VN" sz="2800" b="1" dirty="0">
                <a:solidFill>
                  <a:srgbClr val="FB252A"/>
                </a:solidFill>
              </a:rPr>
              <a:t>Đồng bằng ở Châu Âu chiếm 23 diện tích lãnh thổ và kéo dài từ tây sang đông. Đồi núi chiếm 1/3 diện tích lãnh thổ, hệ thống núi cao tập trung ở phía nam.</a:t>
            </a:r>
            <a:endParaRPr kumimoji="0" lang="en-GB" sz="2800" b="0" i="0" u="none" strike="noStrike" kern="0" cap="none" spc="0" normalizeH="0" baseline="0" noProof="0" dirty="0">
              <a:ln>
                <a:noFill/>
              </a:ln>
              <a:solidFill>
                <a:srgbClr val="002060"/>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1473243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478E922-FBC8-97F2-F322-4894F3AEF861}"/>
              </a:ext>
            </a:extLst>
          </p:cNvPr>
          <p:cNvPicPr>
            <a:picLocks noChangeAspect="1"/>
          </p:cNvPicPr>
          <p:nvPr/>
        </p:nvPicPr>
        <p:blipFill>
          <a:blip r:embed="rId5"/>
          <a:stretch>
            <a:fillRect/>
          </a:stretch>
        </p:blipFill>
        <p:spPr>
          <a:xfrm>
            <a:off x="7550528" y="3571336"/>
            <a:ext cx="1338536" cy="1338536"/>
          </a:xfrm>
          <a:prstGeom prst="rect">
            <a:avLst/>
          </a:prstGeom>
        </p:spPr>
      </p:pic>
      <p:pic>
        <p:nvPicPr>
          <p:cNvPr id="8" name="Picture 7">
            <a:extLst>
              <a:ext uri="{FF2B5EF4-FFF2-40B4-BE49-F238E27FC236}">
                <a16:creationId xmlns:a16="http://schemas.microsoft.com/office/drawing/2014/main" id="{13025587-0832-D4B9-207E-ED5F2F6308EF}"/>
              </a:ext>
            </a:extLst>
          </p:cNvPr>
          <p:cNvPicPr>
            <a:picLocks noChangeAspect="1"/>
          </p:cNvPicPr>
          <p:nvPr/>
        </p:nvPicPr>
        <p:blipFill>
          <a:blip r:embed="rId6"/>
          <a:stretch>
            <a:fillRect/>
          </a:stretch>
        </p:blipFill>
        <p:spPr>
          <a:xfrm>
            <a:off x="3020017" y="3154345"/>
            <a:ext cx="2103302" cy="749873"/>
          </a:xfrm>
          <a:prstGeom prst="rect">
            <a:avLst/>
          </a:prstGeom>
        </p:spPr>
      </p:pic>
      <p:pic>
        <p:nvPicPr>
          <p:cNvPr id="7" name="Picture 6">
            <a:extLst>
              <a:ext uri="{FF2B5EF4-FFF2-40B4-BE49-F238E27FC236}">
                <a16:creationId xmlns:a16="http://schemas.microsoft.com/office/drawing/2014/main" id="{99FFB18C-337E-B264-C082-31D62B83209A}"/>
              </a:ext>
            </a:extLst>
          </p:cNvPr>
          <p:cNvPicPr>
            <a:picLocks noChangeAspect="1"/>
          </p:cNvPicPr>
          <p:nvPr/>
        </p:nvPicPr>
        <p:blipFill>
          <a:blip r:embed="rId7">
            <a:biLevel thresh="25000"/>
          </a:blip>
          <a:stretch>
            <a:fillRect/>
          </a:stretch>
        </p:blipFill>
        <p:spPr>
          <a:xfrm>
            <a:off x="639845" y="1854679"/>
            <a:ext cx="6239182" cy="1334459"/>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en-US" sz="3200" b="1" dirty="0">
                <a:solidFill>
                  <a:srgbClr val="FB252A"/>
                </a:solidFill>
              </a:rPr>
              <a:t>Đ</a:t>
            </a:r>
            <a:r>
              <a:rPr lang="vi-VN" sz="3200" b="1" dirty="0">
                <a:solidFill>
                  <a:srgbClr val="FB252A"/>
                </a:solidFill>
              </a:rPr>
              <a:t>ọc thông tin trang 95, sử dụng qu</a:t>
            </a:r>
            <a:r>
              <a:rPr lang="en-US" sz="3200" b="1" dirty="0">
                <a:solidFill>
                  <a:srgbClr val="FB252A"/>
                </a:solidFill>
              </a:rPr>
              <a:t>ả</a:t>
            </a:r>
            <a:r>
              <a:rPr lang="vi-VN" sz="3200" b="1" dirty="0">
                <a:solidFill>
                  <a:srgbClr val="FB252A"/>
                </a:solidFill>
              </a:rPr>
              <a:t> Địa Cầu và quan sát hình 5, 6 và thực hiện theo yêu cầu:</a:t>
            </a:r>
            <a:endParaRPr lang="en-US" sz="3200" b="1" dirty="0">
              <a:solidFill>
                <a:srgbClr val="FB252A"/>
              </a:solidFill>
            </a:endParaRPr>
          </a:p>
          <a:p>
            <a:pPr algn="just" eaLnBrk="1" hangingPunct="1">
              <a:defRPr/>
            </a:pPr>
            <a:r>
              <a:rPr lang="en-GB" sz="3200" dirty="0">
                <a:solidFill>
                  <a:srgbClr val="002060"/>
                </a:solidFill>
              </a:rPr>
              <a:t>+ </a:t>
            </a:r>
            <a:r>
              <a:rPr lang="en-GB" sz="3200" dirty="0" err="1">
                <a:solidFill>
                  <a:srgbClr val="002060"/>
                </a:solidFill>
              </a:rPr>
              <a:t>Kể</a:t>
            </a:r>
            <a:r>
              <a:rPr lang="en-GB" sz="3200" dirty="0">
                <a:solidFill>
                  <a:srgbClr val="002060"/>
                </a:solidFill>
              </a:rPr>
              <a:t> </a:t>
            </a:r>
            <a:r>
              <a:rPr lang="en-GB" sz="3200" dirty="0" err="1">
                <a:solidFill>
                  <a:srgbClr val="002060"/>
                </a:solidFill>
              </a:rPr>
              <a:t>tên</a:t>
            </a:r>
            <a:r>
              <a:rPr lang="en-GB" sz="3200" dirty="0">
                <a:solidFill>
                  <a:srgbClr val="002060"/>
                </a:solidFill>
              </a:rPr>
              <a:t> </a:t>
            </a:r>
            <a:r>
              <a:rPr lang="en-GB" sz="3200" dirty="0" err="1">
                <a:solidFill>
                  <a:srgbClr val="002060"/>
                </a:solidFill>
              </a:rPr>
              <a:t>và</a:t>
            </a:r>
            <a:r>
              <a:rPr lang="en-GB" sz="3200" dirty="0">
                <a:solidFill>
                  <a:srgbClr val="002060"/>
                </a:solidFill>
              </a:rPr>
              <a:t> </a:t>
            </a:r>
            <a:r>
              <a:rPr lang="en-GB" sz="3200" dirty="0" err="1">
                <a:solidFill>
                  <a:srgbClr val="002060"/>
                </a:solidFill>
              </a:rPr>
              <a:t>xác</a:t>
            </a:r>
            <a:r>
              <a:rPr lang="en-GB" sz="3200" dirty="0">
                <a:solidFill>
                  <a:srgbClr val="002060"/>
                </a:solidFill>
              </a:rPr>
              <a:t> </a:t>
            </a:r>
            <a:r>
              <a:rPr lang="en-GB" sz="3200" dirty="0" err="1">
                <a:solidFill>
                  <a:srgbClr val="002060"/>
                </a:solidFill>
              </a:rPr>
              <a:t>định</a:t>
            </a:r>
            <a:r>
              <a:rPr lang="en-GB" sz="3200" dirty="0">
                <a:solidFill>
                  <a:srgbClr val="002060"/>
                </a:solidFill>
              </a:rPr>
              <a:t> </a:t>
            </a:r>
            <a:r>
              <a:rPr lang="en-GB" sz="3200" dirty="0" err="1">
                <a:solidFill>
                  <a:srgbClr val="002060"/>
                </a:solidFill>
              </a:rPr>
              <a:t>vị</a:t>
            </a:r>
            <a:r>
              <a:rPr lang="en-GB" sz="3200" dirty="0">
                <a:solidFill>
                  <a:srgbClr val="002060"/>
                </a:solidFill>
              </a:rPr>
              <a:t> </a:t>
            </a:r>
            <a:r>
              <a:rPr lang="en-GB" sz="3200" dirty="0" err="1">
                <a:solidFill>
                  <a:srgbClr val="002060"/>
                </a:solidFill>
              </a:rPr>
              <a:t>trí</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dãy</a:t>
            </a:r>
            <a:r>
              <a:rPr lang="en-GB" sz="3200" dirty="0">
                <a:solidFill>
                  <a:srgbClr val="002060"/>
                </a:solidFill>
              </a:rPr>
              <a:t> </a:t>
            </a:r>
            <a:r>
              <a:rPr lang="en-GB" sz="3200" dirty="0" err="1">
                <a:solidFill>
                  <a:srgbClr val="002060"/>
                </a:solidFill>
              </a:rPr>
              <a:t>núi</a:t>
            </a:r>
            <a:r>
              <a:rPr lang="en-GB" sz="3200" dirty="0">
                <a:solidFill>
                  <a:srgbClr val="002060"/>
                </a:solidFill>
              </a:rPr>
              <a:t>, </a:t>
            </a:r>
            <a:r>
              <a:rPr lang="en-GB" sz="3200" dirty="0" err="1">
                <a:solidFill>
                  <a:srgbClr val="002060"/>
                </a:solidFill>
              </a:rPr>
              <a:t>cao</a:t>
            </a:r>
            <a:r>
              <a:rPr lang="en-GB" sz="3200" dirty="0">
                <a:solidFill>
                  <a:srgbClr val="002060"/>
                </a:solidFill>
              </a:rPr>
              <a:t> </a:t>
            </a:r>
            <a:r>
              <a:rPr lang="en-GB" sz="3200" dirty="0" err="1">
                <a:solidFill>
                  <a:srgbClr val="002060"/>
                </a:solidFill>
              </a:rPr>
              <a:t>nguyên</a:t>
            </a:r>
            <a:r>
              <a:rPr lang="en-GB" sz="3200" dirty="0">
                <a:solidFill>
                  <a:srgbClr val="002060"/>
                </a:solidFill>
              </a:rPr>
              <a:t>, </a:t>
            </a:r>
            <a:r>
              <a:rPr lang="en-GB" sz="3200" dirty="0" err="1">
                <a:solidFill>
                  <a:srgbClr val="002060"/>
                </a:solidFill>
              </a:rPr>
              <a:t>đồng</a:t>
            </a:r>
            <a:r>
              <a:rPr lang="en-GB" sz="3200" dirty="0">
                <a:solidFill>
                  <a:srgbClr val="002060"/>
                </a:solidFill>
              </a:rPr>
              <a:t> </a:t>
            </a:r>
            <a:r>
              <a:rPr lang="en-GB" sz="3200" dirty="0" err="1">
                <a:solidFill>
                  <a:srgbClr val="002060"/>
                </a:solidFill>
              </a:rPr>
              <a:t>bằng</a:t>
            </a:r>
            <a:r>
              <a:rPr lang="en-GB" sz="3200" dirty="0">
                <a:solidFill>
                  <a:srgbClr val="002060"/>
                </a:solidFill>
              </a:rPr>
              <a:t> </a:t>
            </a:r>
            <a:r>
              <a:rPr lang="en-GB" sz="3200" dirty="0" err="1">
                <a:solidFill>
                  <a:srgbClr val="002060"/>
                </a:solidFill>
              </a:rPr>
              <a:t>lớn</a:t>
            </a:r>
            <a:r>
              <a:rPr lang="en-GB" sz="3200" dirty="0">
                <a:solidFill>
                  <a:srgbClr val="002060"/>
                </a:solidFill>
              </a:rPr>
              <a:t> ở </a:t>
            </a:r>
            <a:r>
              <a:rPr lang="en-GB" sz="3200" dirty="0" err="1">
                <a:solidFill>
                  <a:srgbClr val="002060"/>
                </a:solidFill>
              </a:rPr>
              <a:t>châu</a:t>
            </a:r>
            <a:r>
              <a:rPr lang="en-GB" sz="3200" dirty="0">
                <a:solidFill>
                  <a:srgbClr val="002060"/>
                </a:solidFill>
              </a:rPr>
              <a:t> Phi </a:t>
            </a:r>
            <a:r>
              <a:rPr lang="en-GB" sz="3200" dirty="0" err="1">
                <a:solidFill>
                  <a:srgbClr val="002060"/>
                </a:solidFill>
              </a:rPr>
              <a:t>trên</a:t>
            </a:r>
            <a:r>
              <a:rPr lang="en-GB" sz="3200" dirty="0">
                <a:solidFill>
                  <a:srgbClr val="002060"/>
                </a:solidFill>
              </a:rPr>
              <a:t> </a:t>
            </a:r>
            <a:r>
              <a:rPr lang="en-GB" sz="3200" dirty="0" err="1">
                <a:solidFill>
                  <a:srgbClr val="002060"/>
                </a:solidFill>
              </a:rPr>
              <a:t>quả</a:t>
            </a:r>
            <a:r>
              <a:rPr lang="en-GB" sz="3200" dirty="0">
                <a:solidFill>
                  <a:srgbClr val="002060"/>
                </a:solidFill>
              </a:rPr>
              <a:t> </a:t>
            </a:r>
            <a:r>
              <a:rPr lang="en-GB" sz="3200" dirty="0" err="1">
                <a:solidFill>
                  <a:srgbClr val="002060"/>
                </a:solidFill>
              </a:rPr>
              <a:t>Địa</a:t>
            </a:r>
            <a:r>
              <a:rPr lang="en-GB" sz="3200" dirty="0">
                <a:solidFill>
                  <a:srgbClr val="002060"/>
                </a:solidFill>
              </a:rPr>
              <a:t> </a:t>
            </a:r>
            <a:r>
              <a:rPr lang="en-GB" sz="3200" dirty="0" err="1">
                <a:solidFill>
                  <a:srgbClr val="002060"/>
                </a:solidFill>
              </a:rPr>
              <a:t>Cầu</a:t>
            </a:r>
            <a:r>
              <a:rPr lang="en-GB" sz="3200" dirty="0">
                <a:solidFill>
                  <a:srgbClr val="002060"/>
                </a:solidFill>
              </a:rPr>
              <a:t>.</a:t>
            </a:r>
          </a:p>
          <a:p>
            <a:pPr algn="just" eaLnBrk="1" hangingPunct="1">
              <a:defRPr/>
            </a:pPr>
            <a:r>
              <a:rPr lang="en-GB" sz="3200" dirty="0">
                <a:solidFill>
                  <a:srgbClr val="002060"/>
                </a:solidFill>
              </a:rPr>
              <a:t>+ </a:t>
            </a:r>
            <a:r>
              <a:rPr lang="en-GB" sz="3200" dirty="0" err="1">
                <a:solidFill>
                  <a:srgbClr val="002060"/>
                </a:solidFill>
              </a:rPr>
              <a:t>Nêu</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đặc</a:t>
            </a:r>
            <a:r>
              <a:rPr lang="en-GB" sz="3200" dirty="0">
                <a:solidFill>
                  <a:srgbClr val="002060"/>
                </a:solidFill>
              </a:rPr>
              <a:t> </a:t>
            </a:r>
            <a:r>
              <a:rPr lang="en-GB" sz="3200" dirty="0" err="1">
                <a:solidFill>
                  <a:srgbClr val="002060"/>
                </a:solidFill>
              </a:rPr>
              <a:t>điểm</a:t>
            </a:r>
            <a:r>
              <a:rPr lang="en-GB" sz="3200" dirty="0">
                <a:solidFill>
                  <a:srgbClr val="002060"/>
                </a:solidFill>
              </a:rPr>
              <a:t> </a:t>
            </a:r>
            <a:r>
              <a:rPr lang="en-GB" sz="3200" dirty="0" err="1">
                <a:solidFill>
                  <a:srgbClr val="002060"/>
                </a:solidFill>
              </a:rPr>
              <a:t>tự</a:t>
            </a:r>
            <a:r>
              <a:rPr lang="en-GB" sz="3200" dirty="0">
                <a:solidFill>
                  <a:srgbClr val="002060"/>
                </a:solidFill>
              </a:rPr>
              <a:t> </a:t>
            </a:r>
            <a:r>
              <a:rPr lang="en-GB" sz="3200" dirty="0" err="1">
                <a:solidFill>
                  <a:srgbClr val="002060"/>
                </a:solidFill>
              </a:rPr>
              <a:t>nhiên</a:t>
            </a:r>
            <a:r>
              <a:rPr lang="en-GB" sz="3200" dirty="0">
                <a:solidFill>
                  <a:srgbClr val="002060"/>
                </a:solidFill>
              </a:rPr>
              <a:t> </a:t>
            </a:r>
            <a:r>
              <a:rPr lang="en-GB" sz="3200" dirty="0" err="1">
                <a:solidFill>
                  <a:srgbClr val="002060"/>
                </a:solidFill>
              </a:rPr>
              <a:t>nổi</a:t>
            </a:r>
            <a:r>
              <a:rPr lang="en-GB" sz="3200" dirty="0">
                <a:solidFill>
                  <a:srgbClr val="002060"/>
                </a:solidFill>
              </a:rPr>
              <a:t> </a:t>
            </a:r>
            <a:r>
              <a:rPr lang="en-GB" sz="3200" dirty="0" err="1">
                <a:solidFill>
                  <a:srgbClr val="002060"/>
                </a:solidFill>
              </a:rPr>
              <a:t>bật</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châu</a:t>
            </a:r>
            <a:r>
              <a:rPr lang="en-GB" sz="3200" dirty="0">
                <a:solidFill>
                  <a:srgbClr val="002060"/>
                </a:solidFill>
              </a:rPr>
              <a:t> Phi.</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589523C-4622-599A-96CB-8558E9744557}"/>
              </a:ext>
            </a:extLst>
          </p:cNvPr>
          <p:cNvPicPr>
            <a:picLocks noChangeAspect="1"/>
          </p:cNvPicPr>
          <p:nvPr/>
        </p:nvPicPr>
        <p:blipFill>
          <a:blip r:embed="rId2"/>
          <a:stretch>
            <a:fillRect/>
          </a:stretch>
        </p:blipFill>
        <p:spPr>
          <a:xfrm>
            <a:off x="586595" y="1169781"/>
            <a:ext cx="8220344" cy="2615958"/>
          </a:xfrm>
          <a:prstGeom prst="rect">
            <a:avLst/>
          </a:prstGeom>
        </p:spPr>
      </p:pic>
    </p:spTree>
    <p:extLst>
      <p:ext uri="{BB962C8B-B14F-4D97-AF65-F5344CB8AC3E}">
        <p14:creationId xmlns:p14="http://schemas.microsoft.com/office/powerpoint/2010/main" val="3850664268"/>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Phi?</a:t>
            </a:r>
            <a:endParaRPr lang="en-US" sz="3000" kern="1200" dirty="0">
              <a:solidFill>
                <a:srgbClr val="FFFF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42697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indent="-428625" algn="just" defTabSz="685800">
              <a:buClrTx/>
              <a:buFont typeface="Arial" panose="020B0604020202020204" pitchFamily="34" charset="0"/>
              <a:buChar char="•"/>
            </a:pPr>
            <a:r>
              <a:rPr lang="vi-VN" sz="3200" b="1" kern="1200" dirty="0">
                <a:solidFill>
                  <a:srgbClr val="002060"/>
                </a:solidFill>
                <a:latin typeface="Cambria" panose="02040503050406030204" pitchFamily="18" charset="0"/>
                <a:ea typeface="Cambria" panose="02040503050406030204" pitchFamily="18" charset="0"/>
              </a:rPr>
              <a:t>Địa hình châu Phi khá cao, độ cao trung bình 750m, chủ yếu có các sơn nguyên xen với bốn địa thấp.</a:t>
            </a:r>
            <a:endParaRPr lang="en-US" sz="3200" kern="1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Phi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178031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Phi có khí hậu khô nóng bậc nhất thế giới.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519135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811</TotalTime>
  <Words>610</Words>
  <Application>Microsoft Office PowerPoint</Application>
  <PresentationFormat>On-screen Show (16:9)</PresentationFormat>
  <Paragraphs>37</Paragraphs>
  <Slides>25</Slides>
  <Notes>19</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25</vt:i4>
      </vt:variant>
    </vt:vector>
  </HeadingPairs>
  <TitlesOfParts>
    <vt:vector size="50" baseType="lpstr">
      <vt:lpstr>宋体</vt:lpstr>
      <vt:lpstr>Amatic SC</vt:lpstr>
      <vt:lpstr>Arial</vt:lpstr>
      <vt:lpstr>Bebas Neue</vt:lpstr>
      <vt:lpstr>Calibri</vt:lpstr>
      <vt:lpstr>Calibri Light</vt:lpstr>
      <vt:lpstr>Cambria</vt:lpstr>
      <vt:lpstr>Darker Grotesque SemiBold</vt:lpstr>
      <vt:lpstr>等线</vt:lpstr>
      <vt:lpstr>隶书</vt:lpstr>
      <vt:lpstr>Livvic</vt:lpstr>
      <vt:lpstr>Montserrat Medium</vt:lpstr>
      <vt:lpstr>Nunito</vt:lpstr>
      <vt:lpstr>Pattaya</vt:lpstr>
      <vt:lpstr>Rajdhani</vt:lpstr>
      <vt:lpstr>Roboto Condensed Light</vt:lpstr>
      <vt:lpstr>黑体</vt:lpstr>
      <vt:lpstr>Times New Roman</vt:lpstr>
      <vt:lpstr>World War II D-Day Invasion by Slidesgo</vt:lpstr>
      <vt:lpstr>Children's Day by Slidesgo</vt:lpstr>
      <vt:lpstr>Office Theme</vt:lpstr>
      <vt:lpstr>2_Office Theme</vt:lpstr>
      <vt:lpstr>3_Office Theme</vt:lpstr>
      <vt:lpstr>Welcome Winter!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HN27112024</cp:lastModifiedBy>
  <cp:revision>107</cp:revision>
  <dcterms:modified xsi:type="dcterms:W3CDTF">2025-03-12T13:59:13Z</dcterms:modified>
  <cp:category>9Slide.vn</cp:category>
</cp:coreProperties>
</file>