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34" r:id="rId2"/>
    <p:sldId id="258" r:id="rId3"/>
    <p:sldId id="261" r:id="rId4"/>
    <p:sldId id="335" r:id="rId5"/>
    <p:sldId id="306" r:id="rId6"/>
    <p:sldId id="285" r:id="rId7"/>
    <p:sldId id="283" r:id="rId8"/>
    <p:sldId id="327" r:id="rId9"/>
    <p:sldId id="338" r:id="rId10"/>
    <p:sldId id="337" r:id="rId11"/>
    <p:sldId id="290" r:id="rId12"/>
    <p:sldId id="313" r:id="rId13"/>
    <p:sldId id="291" r:id="rId14"/>
    <p:sldId id="297" r:id="rId15"/>
    <p:sldId id="292" r:id="rId16"/>
    <p:sldId id="298" r:id="rId17"/>
    <p:sldId id="299" r:id="rId18"/>
    <p:sldId id="328" r:id="rId19"/>
    <p:sldId id="293" r:id="rId20"/>
    <p:sldId id="294" r:id="rId21"/>
    <p:sldId id="336" r:id="rId22"/>
    <p:sldId id="331" r:id="rId23"/>
    <p:sldId id="333" r:id="rId24"/>
    <p:sldId id="329" r:id="rId25"/>
    <p:sldId id="330" r:id="rId26"/>
    <p:sldId id="279" r:id="rId27"/>
  </p:sldIdLst>
  <p:sldSz cx="12192000" cy="6858000"/>
  <p:notesSz cx="6858000" cy="9144000"/>
  <p:embeddedFontLst>
    <p:embeddedFont>
      <p:font typeface="等线" panose="02010600030101010101" pitchFamily="2" charset="-122"/>
      <p:regular r:id="rId29"/>
      <p:bold r:id="rId30"/>
    </p:embeddedFont>
    <p:embeddedFont>
      <p:font typeface="宋体" panose="02010600030101010101" pitchFamily="2" charset="-122"/>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mbria" panose="02040503050406030204"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366"/>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3" autoAdjust="0"/>
    <p:restoredTop sz="82505" autoAdjust="0"/>
  </p:normalViewPr>
  <p:slideViewPr>
    <p:cSldViewPr snapToGrid="0">
      <p:cViewPr varScale="1">
        <p:scale>
          <a:sx n="56" d="100"/>
          <a:sy n="56" d="100"/>
        </p:scale>
        <p:origin x="552" y="7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658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Tác</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giả</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nói</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ngoại</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ô mang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vẻ</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đẹp</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bình</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dị</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vì</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nó</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gắn</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liền</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hình</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ảnh</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tuổi</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thơ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tác</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giả</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bạn</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đi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dạo</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dọc</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con kênh,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gắn</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liền</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sự</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vật</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thân quen như con kênh,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ruộng</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rau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muống</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rặng</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tre,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tiếng</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chim,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cánh</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đồng</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lúa</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hòa</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đó</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ráng</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chiều</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vàng</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dịu</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thơm hơi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gió</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đưa thoang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thoảng</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hương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lúa</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chín</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hương sen.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Tất</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cả</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đã</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tạo</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nên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một</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khung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cảnh</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bình</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dị</a:t>
            </a:r>
            <a:r>
              <a:rPr lang="vi-VN" sz="12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giả</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cảm</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thấy</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rất</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thú</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vị</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khi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được</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thả</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diều</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cùng</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lũ</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bạn</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Những</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cánh</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diều</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như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những</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mảnh</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hồn</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ấu</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thơ bay lên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với</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biết</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bao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khát</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vọng</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Ngồi</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bên nơi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cắm</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diều</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lòng</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giả</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lâng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lâng</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muốn</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gửi</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ước</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mơ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của</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mình</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theo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những</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cánh</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diều</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lên </a:t>
            </a:r>
            <a:r>
              <a:rPr lang="vi-VN" sz="1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tận</a:t>
            </a:r>
            <a:r>
              <a:rPr lang="vi-VN" sz="1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mây xanh.</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43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Đọc</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diễn</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cảm</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những</a:t>
            </a:r>
            <a:r>
              <a:rPr lang="vi-VN" sz="1200" kern="1200" dirty="0">
                <a:solidFill>
                  <a:schemeClr val="tx1"/>
                </a:solidFill>
                <a:effectLst/>
                <a:latin typeface="+mn-lt"/>
                <a:ea typeface="+mn-ea"/>
                <a:cs typeface="+mn-cs"/>
              </a:rPr>
              <a:t> câu thơ </a:t>
            </a:r>
            <a:r>
              <a:rPr lang="vi-VN" sz="1200" kern="1200" dirty="0" err="1">
                <a:solidFill>
                  <a:schemeClr val="tx1"/>
                </a:solidFill>
                <a:effectLst/>
                <a:latin typeface="+mn-lt"/>
                <a:ea typeface="+mn-ea"/>
                <a:cs typeface="+mn-cs"/>
              </a:rPr>
              <a:t>thể</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hiện</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cảm</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xúc</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của</a:t>
            </a:r>
            <a:r>
              <a:rPr lang="vi-VN" sz="1200" kern="1200" dirty="0">
                <a:solidFill>
                  <a:schemeClr val="tx1"/>
                </a:solidFill>
                <a:effectLst/>
                <a:latin typeface="+mn-lt"/>
                <a:ea typeface="+mn-ea"/>
                <a:cs typeface="+mn-cs"/>
              </a:rPr>
              <a:t> nhân </a:t>
            </a:r>
            <a:r>
              <a:rPr lang="vi-VN" sz="1200" kern="1200" dirty="0" err="1">
                <a:solidFill>
                  <a:schemeClr val="tx1"/>
                </a:solidFill>
                <a:effectLst/>
                <a:latin typeface="+mn-lt"/>
                <a:ea typeface="+mn-ea"/>
                <a:cs typeface="+mn-cs"/>
              </a:rPr>
              <a:t>vật</a:t>
            </a:r>
            <a:r>
              <a:rPr lang="vi-VN" sz="1200" kern="1200" dirty="0">
                <a:solidFill>
                  <a:schemeClr val="tx1"/>
                </a:solidFill>
                <a:effectLst/>
                <a:latin typeface="+mn-lt"/>
                <a:ea typeface="+mn-ea"/>
                <a:cs typeface="+mn-cs"/>
              </a:rPr>
              <a:t> “tôi”:</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00EA5F1-F31B-4410-B409-9A6E23CF0AA0}" type="slidenum">
              <a:rPr lang="en-US" smtClean="0"/>
              <a:t>21</a:t>
            </a:fld>
            <a:endParaRPr lang="en-US"/>
          </a:p>
        </p:txBody>
      </p:sp>
    </p:spTree>
    <p:extLst>
      <p:ext uri="{BB962C8B-B14F-4D97-AF65-F5344CB8AC3E}">
        <p14:creationId xmlns:p14="http://schemas.microsoft.com/office/powerpoint/2010/main" val="2210133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4255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C00000"/>
                </a:solidFill>
                <a:latin typeface="Cambria" panose="02040503050406030204" pitchFamily="18" charset="0"/>
                <a:ea typeface="Cambria" panose="02040503050406030204" pitchFamily="18" charset="0"/>
              </a:rPr>
              <a:t>Trên </a:t>
            </a:r>
            <a:r>
              <a:rPr lang="vi-VN" sz="1200" b="1" dirty="0" err="1">
                <a:solidFill>
                  <a:srgbClr val="C00000"/>
                </a:solidFill>
                <a:latin typeface="Cambria" panose="02040503050406030204" pitchFamily="18" charset="0"/>
                <a:ea typeface="Cambria" panose="02040503050406030204" pitchFamily="18" charset="0"/>
              </a:rPr>
              <a:t>bầu</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trời</a:t>
            </a:r>
            <a:r>
              <a:rPr lang="vi-VN" sz="1200" b="1" dirty="0">
                <a:solidFill>
                  <a:schemeClr val="accent2">
                    <a:lumMod val="50000"/>
                  </a:schemeClr>
                </a:solidFill>
                <a:latin typeface="Cambria" panose="02040503050406030204" pitchFamily="18" charset="0"/>
                <a:ea typeface="Cambria" panose="02040503050406030204" pitchFamily="18" charset="0"/>
              </a:rPr>
              <a:t>, </a:t>
            </a:r>
            <a:r>
              <a:rPr lang="vi-VN" sz="1200" b="1" dirty="0" err="1">
                <a:solidFill>
                  <a:schemeClr val="accent2">
                    <a:lumMod val="50000"/>
                  </a:schemeClr>
                </a:solidFill>
                <a:latin typeface="Cambria" panose="02040503050406030204" pitchFamily="18" charset="0"/>
                <a:ea typeface="Cambria" panose="02040503050406030204" pitchFamily="18" charset="0"/>
              </a:rPr>
              <a:t>diều</a:t>
            </a:r>
            <a:r>
              <a:rPr lang="vi-VN" sz="1200" b="1" dirty="0">
                <a:solidFill>
                  <a:schemeClr val="accent2">
                    <a:lumMod val="50000"/>
                  </a:schemeClr>
                </a:solidFill>
                <a:latin typeface="Cambria" panose="02040503050406030204" pitchFamily="18" charset="0"/>
                <a:ea typeface="Cambria" panose="02040503050406030204" pitchFamily="18" charset="0"/>
              </a:rPr>
              <a:t> </a:t>
            </a:r>
            <a:r>
              <a:rPr lang="vi-VN" sz="1200" b="1" dirty="0" err="1">
                <a:solidFill>
                  <a:schemeClr val="accent2">
                    <a:lumMod val="50000"/>
                  </a:schemeClr>
                </a:solidFill>
                <a:latin typeface="Cambria" panose="02040503050406030204" pitchFamily="18" charset="0"/>
                <a:ea typeface="Cambria" panose="02040503050406030204" pitchFamily="18" charset="0"/>
              </a:rPr>
              <a:t>cốc</a:t>
            </a:r>
            <a:r>
              <a:rPr lang="vi-VN" sz="1200" b="1" dirty="0">
                <a:solidFill>
                  <a:schemeClr val="accent2">
                    <a:lumMod val="50000"/>
                  </a:schemeClr>
                </a:solidFill>
                <a:latin typeface="Cambria" panose="02040503050406030204" pitchFamily="18" charset="0"/>
                <a:ea typeface="Cambria" panose="02040503050406030204" pitchFamily="18" charset="0"/>
              </a:rPr>
              <a:t>, </a:t>
            </a:r>
            <a:r>
              <a:rPr lang="vi-VN" sz="1200" b="1" dirty="0" err="1">
                <a:solidFill>
                  <a:schemeClr val="accent2">
                    <a:lumMod val="50000"/>
                  </a:schemeClr>
                </a:solidFill>
                <a:latin typeface="Cambria" panose="02040503050406030204" pitchFamily="18" charset="0"/>
                <a:ea typeface="Cambria" panose="02040503050406030204" pitchFamily="18" charset="0"/>
              </a:rPr>
              <a:t>diều</a:t>
            </a:r>
            <a:r>
              <a:rPr lang="vi-VN" sz="1200" b="1" dirty="0">
                <a:solidFill>
                  <a:schemeClr val="accent2">
                    <a:lumMod val="50000"/>
                  </a:schemeClr>
                </a:solidFill>
                <a:latin typeface="Cambria" panose="02040503050406030204" pitchFamily="18" charset="0"/>
                <a:ea typeface="Cambria" panose="02040503050406030204" pitchFamily="18" charset="0"/>
              </a:rPr>
              <a:t> tu, </a:t>
            </a:r>
            <a:r>
              <a:rPr lang="vi-VN" sz="1200" b="1" dirty="0" err="1">
                <a:solidFill>
                  <a:schemeClr val="accent2">
                    <a:lumMod val="50000"/>
                  </a:schemeClr>
                </a:solidFill>
                <a:latin typeface="Cambria" panose="02040503050406030204" pitchFamily="18" charset="0"/>
                <a:ea typeface="Cambria" panose="02040503050406030204" pitchFamily="18" charset="0"/>
              </a:rPr>
              <a:t>diều</a:t>
            </a:r>
            <a:r>
              <a:rPr lang="vi-VN" sz="1200" b="1" dirty="0">
                <a:solidFill>
                  <a:schemeClr val="accent2">
                    <a:lumMod val="50000"/>
                  </a:schemeClr>
                </a:solidFill>
                <a:latin typeface="Cambria" panose="02040503050406030204" pitchFamily="18" charset="0"/>
                <a:ea typeface="Cambria" panose="02040503050406030204" pitchFamily="18" charset="0"/>
              </a:rPr>
              <a:t> </a:t>
            </a:r>
            <a:r>
              <a:rPr lang="vi-VN" sz="1200" b="1" dirty="0" err="1">
                <a:solidFill>
                  <a:schemeClr val="accent2">
                    <a:lumMod val="50000"/>
                  </a:schemeClr>
                </a:solidFill>
                <a:latin typeface="Cambria" panose="02040503050406030204" pitchFamily="18" charset="0"/>
                <a:ea typeface="Cambria" panose="02040503050406030204" pitchFamily="18" charset="0"/>
              </a:rPr>
              <a:t>sáo</a:t>
            </a:r>
            <a:r>
              <a:rPr lang="vi-VN" sz="1200" b="1" dirty="0">
                <a:solidFill>
                  <a:schemeClr val="accent2">
                    <a:lumMod val="50000"/>
                  </a:schemeClr>
                </a:solidFill>
                <a:latin typeface="Cambria" panose="02040503050406030204" pitchFamily="18" charset="0"/>
                <a:ea typeface="Cambria" panose="02040503050406030204" pitchFamily="18" charset="0"/>
              </a:rPr>
              <a:t> đua nhau bay lên cao. </a:t>
            </a:r>
            <a:r>
              <a:rPr lang="vi-VN" sz="1200" b="1" dirty="0" err="1">
                <a:solidFill>
                  <a:srgbClr val="C00000"/>
                </a:solidFill>
                <a:latin typeface="Cambria" panose="02040503050406030204" pitchFamily="18" charset="0"/>
                <a:ea typeface="Cambria" panose="02040503050406030204" pitchFamily="18" charset="0"/>
              </a:rPr>
              <a:t>Chiều</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chiều</a:t>
            </a:r>
            <a:r>
              <a:rPr lang="vi-VN" sz="1200" b="1" dirty="0">
                <a:solidFill>
                  <a:schemeClr val="accent2">
                    <a:lumMod val="50000"/>
                  </a:schemeClr>
                </a:solidFill>
                <a:latin typeface="Cambria" panose="02040503050406030204" pitchFamily="18" charset="0"/>
                <a:ea typeface="Cambria" panose="02040503050406030204" pitchFamily="18" charset="0"/>
              </a:rPr>
              <a:t>, </a:t>
            </a:r>
            <a:r>
              <a:rPr lang="vi-VN" sz="1200" b="1" dirty="0" err="1">
                <a:solidFill>
                  <a:schemeClr val="accent2">
                    <a:lumMod val="50000"/>
                  </a:schemeClr>
                </a:solidFill>
                <a:latin typeface="Cambria" panose="02040503050406030204" pitchFamily="18" charset="0"/>
                <a:ea typeface="Cambria" panose="02040503050406030204" pitchFamily="18" charset="0"/>
              </a:rPr>
              <a:t>tiếng</a:t>
            </a:r>
            <a:r>
              <a:rPr lang="vi-VN" sz="1200" b="1" dirty="0">
                <a:solidFill>
                  <a:schemeClr val="accent2">
                    <a:lumMod val="50000"/>
                  </a:schemeClr>
                </a:solidFill>
                <a:latin typeface="Cambria" panose="02040503050406030204" pitchFamily="18" charset="0"/>
                <a:ea typeface="Cambria" panose="02040503050406030204" pitchFamily="18" charset="0"/>
              </a:rPr>
              <a:t> </a:t>
            </a:r>
            <a:r>
              <a:rPr lang="vi-VN" sz="1200" b="1" dirty="0" err="1">
                <a:solidFill>
                  <a:schemeClr val="accent2">
                    <a:lumMod val="50000"/>
                  </a:schemeClr>
                </a:solidFill>
                <a:latin typeface="Cambria" panose="02040503050406030204" pitchFamily="18" charset="0"/>
                <a:ea typeface="Cambria" panose="02040503050406030204" pitchFamily="18" charset="0"/>
              </a:rPr>
              <a:t>sáo</a:t>
            </a:r>
            <a:r>
              <a:rPr lang="vi-VN" sz="1200" b="1" dirty="0">
                <a:solidFill>
                  <a:schemeClr val="accent2">
                    <a:lumMod val="50000"/>
                  </a:schemeClr>
                </a:solidFill>
                <a:latin typeface="Cambria" panose="02040503050406030204" pitchFamily="18" charset="0"/>
                <a:ea typeface="Cambria" panose="02040503050406030204" pitchFamily="18" charset="0"/>
              </a:rPr>
              <a:t> </a:t>
            </a:r>
            <a:r>
              <a:rPr lang="vi-VN" sz="1200" b="1" dirty="0" err="1">
                <a:solidFill>
                  <a:schemeClr val="accent2">
                    <a:lumMod val="50000"/>
                  </a:schemeClr>
                </a:solidFill>
                <a:latin typeface="Cambria" panose="02040503050406030204" pitchFamily="18" charset="0"/>
                <a:ea typeface="Cambria" panose="02040503050406030204" pitchFamily="18" charset="0"/>
              </a:rPr>
              <a:t>diều</a:t>
            </a:r>
            <a:r>
              <a:rPr lang="vi-VN" sz="1200" b="1" dirty="0">
                <a:solidFill>
                  <a:schemeClr val="accent2">
                    <a:lumMod val="50000"/>
                  </a:schemeClr>
                </a:solidFill>
                <a:latin typeface="Cambria" panose="02040503050406030204" pitchFamily="18" charset="0"/>
                <a:ea typeface="Cambria" panose="02040503050406030204" pitchFamily="18" charset="0"/>
              </a:rPr>
              <a:t> vi vu </a:t>
            </a:r>
            <a:r>
              <a:rPr lang="vi-VN" sz="1200" b="1" dirty="0" err="1">
                <a:solidFill>
                  <a:schemeClr val="accent2">
                    <a:lumMod val="50000"/>
                  </a:schemeClr>
                </a:solidFill>
                <a:latin typeface="Cambria" panose="02040503050406030204" pitchFamily="18" charset="0"/>
                <a:ea typeface="Cambria" panose="02040503050406030204" pitchFamily="18" charset="0"/>
              </a:rPr>
              <a:t>trầm</a:t>
            </a:r>
            <a:r>
              <a:rPr lang="vi-VN" sz="1200" b="1" dirty="0">
                <a:solidFill>
                  <a:schemeClr val="accent2">
                    <a:lumMod val="50000"/>
                  </a:schemeClr>
                </a:solidFill>
                <a:latin typeface="Cambria" panose="02040503050406030204" pitchFamily="18" charset="0"/>
                <a:ea typeface="Cambria" panose="02040503050406030204" pitchFamily="18" charset="0"/>
              </a:rPr>
              <a:t> </a:t>
            </a:r>
            <a:r>
              <a:rPr lang="vi-VN" sz="1200" b="1" dirty="0" err="1">
                <a:solidFill>
                  <a:schemeClr val="accent2">
                    <a:lumMod val="50000"/>
                  </a:schemeClr>
                </a:solidFill>
                <a:latin typeface="Cambria" panose="02040503050406030204" pitchFamily="18" charset="0"/>
                <a:ea typeface="Cambria" panose="02040503050406030204" pitchFamily="18" charset="0"/>
              </a:rPr>
              <a:t>bổng</a:t>
            </a:r>
            <a:r>
              <a:rPr lang="vi-VN" sz="1200" b="1" dirty="0">
                <a:solidFill>
                  <a:schemeClr val="accent2">
                    <a:lumMod val="50000"/>
                  </a:schemeClr>
                </a:solidFill>
                <a:latin typeface="Cambria" panose="02040503050406030204" pitchFamily="18" charset="0"/>
                <a:ea typeface="Cambria" panose="02040503050406030204" pitchFamily="18" charset="0"/>
              </a:rPr>
              <a:t>.</a:t>
            </a:r>
            <a:endParaRPr lang="en-SG" sz="1200" b="1" dirty="0">
              <a:solidFill>
                <a:schemeClr val="accent2">
                  <a:lumMod val="50000"/>
                </a:schemeClr>
              </a:solidFill>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D00EA5F1-F31B-4410-B409-9A6E23CF0AA0}" type="slidenum">
              <a:rPr lang="en-US" smtClean="0"/>
              <a:t>24</a:t>
            </a:fld>
            <a:endParaRPr lang="en-US"/>
          </a:p>
        </p:txBody>
      </p:sp>
    </p:spTree>
    <p:extLst>
      <p:ext uri="{BB962C8B-B14F-4D97-AF65-F5344CB8AC3E}">
        <p14:creationId xmlns:p14="http://schemas.microsoft.com/office/powerpoint/2010/main" val="3776770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ngoặc</a:t>
            </a:r>
            <a:r>
              <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kép</a:t>
            </a:r>
            <a:r>
              <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trong</a:t>
            </a:r>
            <a:r>
              <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văn</a:t>
            </a:r>
            <a:r>
              <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dùng</a:t>
            </a:r>
            <a:r>
              <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để</a:t>
            </a:r>
            <a:r>
              <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đánh</a:t>
            </a:r>
            <a:r>
              <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tác</a:t>
            </a:r>
            <a:r>
              <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phẩm</a:t>
            </a:r>
            <a:r>
              <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tài</a:t>
            </a:r>
            <a:r>
              <a:rPr kumimoji="0" lang="vi-VN"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1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liệu</a:t>
            </a:r>
            <a:r>
              <a:rPr kumimoji="0" lang="vi-VN"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SG" sz="1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D00EA5F1-F31B-4410-B409-9A6E23CF0AA0}" type="slidenum">
              <a:rPr lang="en-US" smtClean="0"/>
              <a:t>25</a:t>
            </a:fld>
            <a:endParaRPr lang="en-US"/>
          </a:p>
        </p:txBody>
      </p:sp>
    </p:spTree>
    <p:extLst>
      <p:ext uri="{BB962C8B-B14F-4D97-AF65-F5344CB8AC3E}">
        <p14:creationId xmlns:p14="http://schemas.microsoft.com/office/powerpoint/2010/main" val="37979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u="none" strike="noStrike" kern="1200" dirty="0">
                <a:solidFill>
                  <a:schemeClr val="tx1"/>
                </a:solidFill>
                <a:effectLst/>
                <a:latin typeface="+mn-lt"/>
                <a:ea typeface="+mn-ea"/>
                <a:cs typeface="+mn-cs"/>
              </a:rPr>
              <a:t>HS </a:t>
            </a:r>
            <a:r>
              <a:rPr lang="vi-VN" sz="1200" u="none" strike="noStrike" kern="1200" dirty="0" err="1">
                <a:solidFill>
                  <a:schemeClr val="tx1"/>
                </a:solidFill>
                <a:effectLst/>
                <a:latin typeface="+mn-lt"/>
                <a:ea typeface="+mn-ea"/>
                <a:cs typeface="+mn-cs"/>
              </a:rPr>
              <a:t>giới</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thiệu</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nội</a:t>
            </a:r>
            <a:r>
              <a:rPr lang="vi-VN" sz="1200" u="none" strike="noStrike" kern="1200" dirty="0">
                <a:solidFill>
                  <a:schemeClr val="tx1"/>
                </a:solidFill>
                <a:effectLst/>
                <a:latin typeface="+mn-lt"/>
                <a:ea typeface="+mn-ea"/>
                <a:cs typeface="+mn-cs"/>
              </a:rPr>
              <a:t> dung tranh minh</a:t>
            </a:r>
            <a:r>
              <a:rPr lang="en-US"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hoạ</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bài</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đọc</a:t>
            </a:r>
            <a:r>
              <a:rPr lang="vi-VN" sz="1200" u="none" strike="noStrike" kern="1200" dirty="0">
                <a:solidFill>
                  <a:schemeClr val="tx1"/>
                </a:solidFill>
                <a:effectLst/>
                <a:latin typeface="+mn-lt"/>
                <a:ea typeface="+mn-ea"/>
                <a:cs typeface="+mn-cs"/>
              </a:rPr>
              <a:t> </a:t>
            </a:r>
            <a:r>
              <a:rPr lang="vi-VN" sz="1200" i="1" u="none" strike="noStrike" kern="1200" dirty="0" err="1">
                <a:solidFill>
                  <a:schemeClr val="tx1"/>
                </a:solidFill>
                <a:effectLst/>
                <a:latin typeface="+mn-lt"/>
                <a:ea typeface="+mn-ea"/>
                <a:cs typeface="+mn-cs"/>
              </a:rPr>
              <a:t>chiểu</a:t>
            </a:r>
            <a:r>
              <a:rPr lang="vi-VN" sz="1200" i="1" u="none" strike="noStrike" kern="1200" dirty="0">
                <a:solidFill>
                  <a:schemeClr val="tx1"/>
                </a:solidFill>
                <a:effectLst/>
                <a:latin typeface="+mn-lt"/>
                <a:ea typeface="+mn-ea"/>
                <a:cs typeface="+mn-cs"/>
              </a:rPr>
              <a:t> </a:t>
            </a:r>
            <a:r>
              <a:rPr lang="vi-VN" sz="1200" i="1" u="none" strike="noStrike" kern="1200" dirty="0" err="1">
                <a:solidFill>
                  <a:schemeClr val="tx1"/>
                </a:solidFill>
                <a:effectLst/>
                <a:latin typeface="+mn-lt"/>
                <a:ea typeface="+mn-ea"/>
                <a:cs typeface="+mn-cs"/>
              </a:rPr>
              <a:t>ngoại</a:t>
            </a:r>
            <a:r>
              <a:rPr lang="vi-VN" sz="1200" i="1" u="none" strike="noStrike" kern="1200" dirty="0">
                <a:solidFill>
                  <a:schemeClr val="tx1"/>
                </a:solidFill>
                <a:effectLst/>
                <a:latin typeface="+mn-lt"/>
                <a:ea typeface="+mn-ea"/>
                <a:cs typeface="+mn-cs"/>
              </a:rPr>
              <a:t> ô. </a:t>
            </a:r>
            <a:endParaRPr lang="en-US" sz="120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u="none" strike="noStrike" kern="1200" dirty="0">
                <a:solidFill>
                  <a:schemeClr val="tx1"/>
                </a:solidFill>
                <a:effectLst/>
                <a:latin typeface="+mn-lt"/>
                <a:ea typeface="+mn-ea"/>
                <a:cs typeface="+mn-cs"/>
              </a:rPr>
              <a:t>GV </a:t>
            </a:r>
            <a:r>
              <a:rPr lang="vi-VN" sz="1200" u="none" strike="noStrike" kern="1200" dirty="0" err="1">
                <a:solidFill>
                  <a:schemeClr val="tx1"/>
                </a:solidFill>
                <a:effectLst/>
                <a:latin typeface="+mn-lt"/>
                <a:ea typeface="+mn-ea"/>
                <a:cs typeface="+mn-cs"/>
              </a:rPr>
              <a:t>có</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thể</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giải</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thích</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Ngoại</a:t>
            </a:r>
            <a:r>
              <a:rPr lang="vi-VN" sz="1200" u="none" strike="noStrike" kern="1200" dirty="0">
                <a:solidFill>
                  <a:schemeClr val="tx1"/>
                </a:solidFill>
                <a:effectLst/>
                <a:latin typeface="+mn-lt"/>
                <a:ea typeface="+mn-ea"/>
                <a:cs typeface="+mn-cs"/>
              </a:rPr>
              <a:t> ô (hay </a:t>
            </a:r>
            <a:r>
              <a:rPr lang="vi-VN" sz="1200" u="none" strike="noStrike" kern="1200" dirty="0" err="1">
                <a:solidFill>
                  <a:schemeClr val="tx1"/>
                </a:solidFill>
                <a:effectLst/>
                <a:latin typeface="+mn-lt"/>
                <a:ea typeface="+mn-ea"/>
                <a:cs typeface="+mn-cs"/>
              </a:rPr>
              <a:t>ngoại</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thành</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là</a:t>
            </a:r>
            <a:r>
              <a:rPr lang="vi-VN" sz="1200" u="none" strike="noStrike" kern="1200" dirty="0">
                <a:solidFill>
                  <a:schemeClr val="tx1"/>
                </a:solidFill>
                <a:effectLst/>
                <a:latin typeface="+mn-lt"/>
                <a:ea typeface="+mn-ea"/>
                <a:cs typeface="+mn-cs"/>
              </a:rPr>
              <a:t> khu </a:t>
            </a:r>
            <a:r>
              <a:rPr lang="vi-VN" sz="1200" u="none" strike="noStrike" kern="1200" dirty="0" err="1">
                <a:solidFill>
                  <a:schemeClr val="tx1"/>
                </a:solidFill>
                <a:effectLst/>
                <a:latin typeface="+mn-lt"/>
                <a:ea typeface="+mn-ea"/>
                <a:cs typeface="+mn-cs"/>
              </a:rPr>
              <a:t>vực</a:t>
            </a:r>
            <a:r>
              <a:rPr lang="vi-VN" sz="1200" u="none" strike="noStrike" kern="1200" dirty="0">
                <a:solidFill>
                  <a:schemeClr val="tx1"/>
                </a:solidFill>
                <a:effectLst/>
                <a:latin typeface="+mn-lt"/>
                <a:ea typeface="+mn-ea"/>
                <a:cs typeface="+mn-cs"/>
              </a:rPr>
              <a:t> bao quanh </a:t>
            </a:r>
            <a:r>
              <a:rPr lang="vi-VN" sz="1200" u="none" strike="noStrike" kern="1200" dirty="0" err="1">
                <a:solidFill>
                  <a:schemeClr val="tx1"/>
                </a:solidFill>
                <a:effectLst/>
                <a:latin typeface="+mn-lt"/>
                <a:ea typeface="+mn-ea"/>
                <a:cs typeface="+mn-cs"/>
              </a:rPr>
              <a:t>thành</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phố</a:t>
            </a:r>
            <a:r>
              <a:rPr lang="vi-VN" sz="1200" u="none" strike="noStrike" kern="1200" dirty="0">
                <a:solidFill>
                  <a:schemeClr val="tx1"/>
                </a:solidFill>
                <a:effectLst/>
                <a:latin typeface="+mn-lt"/>
                <a:ea typeface="+mn-ea"/>
                <a:cs typeface="+mn-cs"/>
              </a:rPr>
              <a:t>. </a:t>
            </a:r>
            <a:endParaRPr lang="en-US"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u="none" strike="noStrike" kern="1200" dirty="0" err="1">
                <a:solidFill>
                  <a:schemeClr val="tx1"/>
                </a:solidFill>
                <a:effectLst/>
                <a:latin typeface="+mn-lt"/>
                <a:ea typeface="+mn-ea"/>
                <a:cs typeface="+mn-cs"/>
              </a:rPr>
              <a:t>Một</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số</a:t>
            </a:r>
            <a:r>
              <a:rPr lang="vi-VN" sz="1200" u="none" strike="noStrike" kern="1200" dirty="0">
                <a:solidFill>
                  <a:schemeClr val="tx1"/>
                </a:solidFill>
                <a:effectLst/>
                <a:latin typeface="+mn-lt"/>
                <a:ea typeface="+mn-ea"/>
                <a:cs typeface="+mn-cs"/>
              </a:rPr>
              <a:t> em nêu </a:t>
            </a:r>
            <a:r>
              <a:rPr lang="vi-VN" sz="1200" u="none" strike="noStrike" kern="1200" dirty="0" err="1">
                <a:solidFill>
                  <a:schemeClr val="tx1"/>
                </a:solidFill>
                <a:effectLst/>
                <a:latin typeface="+mn-lt"/>
                <a:ea typeface="+mn-ea"/>
                <a:cs typeface="+mn-cs"/>
              </a:rPr>
              <a:t>cảm</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nhận</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về</a:t>
            </a:r>
            <a:r>
              <a:rPr lang="vi-VN" sz="1200" u="none" strike="noStrike" kern="1200" dirty="0">
                <a:solidFill>
                  <a:schemeClr val="tx1"/>
                </a:solidFill>
                <a:effectLst/>
                <a:latin typeface="+mn-lt"/>
                <a:ea typeface="+mn-ea"/>
                <a:cs typeface="+mn-cs"/>
              </a:rPr>
              <a:t> tranh (VD: tranh </a:t>
            </a:r>
            <a:r>
              <a:rPr lang="vi-VN" sz="1200" u="none" strike="noStrike" kern="1200" dirty="0" err="1">
                <a:solidFill>
                  <a:schemeClr val="tx1"/>
                </a:solidFill>
                <a:effectLst/>
                <a:latin typeface="+mn-lt"/>
                <a:ea typeface="+mn-ea"/>
                <a:cs typeface="+mn-cs"/>
              </a:rPr>
              <a:t>vẽ</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cảnh</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ngoại</a:t>
            </a:r>
            <a:r>
              <a:rPr lang="vi-VN" sz="1200" u="none" strike="noStrike" kern="1200" dirty="0">
                <a:solidFill>
                  <a:schemeClr val="tx1"/>
                </a:solidFill>
                <a:effectLst/>
                <a:latin typeface="+mn-lt"/>
                <a:ea typeface="+mn-ea"/>
                <a:cs typeface="+mn-cs"/>
              </a:rPr>
              <a:t> ô, </a:t>
            </a:r>
            <a:r>
              <a:rPr lang="vi-VN" sz="1200" u="none" strike="noStrike" kern="1200" dirty="0" err="1">
                <a:solidFill>
                  <a:schemeClr val="tx1"/>
                </a:solidFill>
                <a:effectLst/>
                <a:latin typeface="+mn-lt"/>
                <a:ea typeface="+mn-ea"/>
                <a:cs typeface="+mn-cs"/>
              </a:rPr>
              <a:t>phía</a:t>
            </a:r>
            <a:r>
              <a:rPr lang="vi-VN" sz="1200" u="none" strike="noStrike" kern="1200" dirty="0">
                <a:solidFill>
                  <a:schemeClr val="tx1"/>
                </a:solidFill>
                <a:effectLst/>
                <a:latin typeface="+mn-lt"/>
                <a:ea typeface="+mn-ea"/>
                <a:cs typeface="+mn-cs"/>
              </a:rPr>
              <a:t> xa </a:t>
            </a:r>
            <a:r>
              <a:rPr lang="vi-VN" sz="1200" u="none" strike="noStrike" kern="1200" dirty="0" err="1">
                <a:solidFill>
                  <a:schemeClr val="tx1"/>
                </a:solidFill>
                <a:effectLst/>
                <a:latin typeface="+mn-lt"/>
                <a:ea typeface="+mn-ea"/>
                <a:cs typeface="+mn-cs"/>
              </a:rPr>
              <a:t>là</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bóng</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dáng</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của</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thành</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phố</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cận</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cảnh</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là</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cánh</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đồng</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lúa</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chín</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vàng</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dòng</a:t>
            </a:r>
            <a:r>
              <a:rPr lang="vi-VN" sz="1200" u="none" strike="noStrike" kern="1200" dirty="0">
                <a:solidFill>
                  <a:schemeClr val="tx1"/>
                </a:solidFill>
                <a:effectLst/>
                <a:latin typeface="+mn-lt"/>
                <a:ea typeface="+mn-ea"/>
                <a:cs typeface="+mn-cs"/>
              </a:rPr>
              <a:t> kênh trong </a:t>
            </a:r>
            <a:r>
              <a:rPr lang="vi-VN" sz="1200" u="none" strike="noStrike" kern="1200" dirty="0" err="1">
                <a:solidFill>
                  <a:schemeClr val="tx1"/>
                </a:solidFill>
                <a:effectLst/>
                <a:latin typeface="+mn-lt"/>
                <a:ea typeface="+mn-ea"/>
                <a:cs typeface="+mn-cs"/>
              </a:rPr>
              <a:t>vắt</a:t>
            </a:r>
            <a:r>
              <a:rPr lang="vi-VN" sz="1200" u="none" strike="noStrike" kern="1200" dirty="0">
                <a:solidFill>
                  <a:schemeClr val="tx1"/>
                </a:solidFill>
                <a:effectLst/>
                <a:latin typeface="+mn-lt"/>
                <a:ea typeface="+mn-ea"/>
                <a:cs typeface="+mn-cs"/>
              </a:rPr>
              <a:t>, hai bên </a:t>
            </a:r>
            <a:r>
              <a:rPr lang="vi-VN" sz="1200" u="none" strike="noStrike" kern="1200" dirty="0" err="1">
                <a:solidFill>
                  <a:schemeClr val="tx1"/>
                </a:solidFill>
                <a:effectLst/>
                <a:latin typeface="+mn-lt"/>
                <a:ea typeface="+mn-ea"/>
                <a:cs typeface="+mn-cs"/>
              </a:rPr>
              <a:t>bờ</a:t>
            </a:r>
            <a:r>
              <a:rPr lang="vi-VN" sz="1200" u="none" strike="noStrike" kern="1200" dirty="0">
                <a:solidFill>
                  <a:schemeClr val="tx1"/>
                </a:solidFill>
                <a:effectLst/>
                <a:latin typeface="+mn-lt"/>
                <a:ea typeface="+mn-ea"/>
                <a:cs typeface="+mn-cs"/>
              </a:rPr>
              <a:t> kênh </a:t>
            </a:r>
            <a:r>
              <a:rPr lang="vi-VN" sz="1200" u="none" strike="noStrike" kern="1200" dirty="0" err="1">
                <a:solidFill>
                  <a:schemeClr val="tx1"/>
                </a:solidFill>
                <a:effectLst/>
                <a:latin typeface="+mn-lt"/>
                <a:ea typeface="+mn-ea"/>
                <a:cs typeface="+mn-cs"/>
              </a:rPr>
              <a:t>có</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cỏ</a:t>
            </a:r>
            <a:r>
              <a:rPr lang="vi-VN" sz="1200" u="none" strike="noStrike" kern="1200" dirty="0">
                <a:solidFill>
                  <a:schemeClr val="tx1"/>
                </a:solidFill>
                <a:effectLst/>
                <a:latin typeface="+mn-lt"/>
                <a:ea typeface="+mn-ea"/>
                <a:cs typeface="+mn-cs"/>
              </a:rPr>
              <a:t> xanh </a:t>
            </a:r>
            <a:r>
              <a:rPr lang="vi-VN" sz="1200" u="none" strike="noStrike" kern="1200" dirty="0" err="1">
                <a:solidFill>
                  <a:schemeClr val="tx1"/>
                </a:solidFill>
                <a:effectLst/>
                <a:latin typeface="+mn-lt"/>
                <a:ea typeface="+mn-ea"/>
                <a:cs typeface="+mn-cs"/>
              </a:rPr>
              <a:t>ngắt</a:t>
            </a:r>
            <a:r>
              <a:rPr lang="vi-VN" sz="1200" u="none" strike="noStrike" kern="1200" dirty="0">
                <a:solidFill>
                  <a:schemeClr val="tx1"/>
                </a:solidFill>
                <a:effectLst/>
                <a:latin typeface="+mn-lt"/>
                <a:ea typeface="+mn-ea"/>
                <a:cs typeface="+mn-cs"/>
              </a:rPr>
              <a:t>,...; </a:t>
            </a:r>
            <a:r>
              <a:rPr lang="vi-VN" sz="1200" u="none" strike="noStrike" kern="1200" dirty="0" err="1">
                <a:solidFill>
                  <a:schemeClr val="tx1"/>
                </a:solidFill>
                <a:effectLst/>
                <a:latin typeface="+mn-lt"/>
                <a:ea typeface="+mn-ea"/>
                <a:cs typeface="+mn-cs"/>
              </a:rPr>
              <a:t>ruộng</a:t>
            </a:r>
            <a:r>
              <a:rPr lang="vi-VN" sz="1200" u="none" strike="noStrike" kern="1200" dirty="0">
                <a:solidFill>
                  <a:schemeClr val="tx1"/>
                </a:solidFill>
                <a:effectLst/>
                <a:latin typeface="+mn-lt"/>
                <a:ea typeface="+mn-ea"/>
                <a:cs typeface="+mn-cs"/>
              </a:rPr>
              <a:t> rau </a:t>
            </a:r>
            <a:r>
              <a:rPr lang="vi-VN" sz="1200" u="none" strike="noStrike" kern="1200" dirty="0" err="1">
                <a:solidFill>
                  <a:schemeClr val="tx1"/>
                </a:solidFill>
                <a:effectLst/>
                <a:latin typeface="+mn-lt"/>
                <a:ea typeface="+mn-ea"/>
                <a:cs typeface="+mn-cs"/>
              </a:rPr>
              <a:t>muống</a:t>
            </a:r>
            <a:r>
              <a:rPr lang="vi-VN" sz="1200" u="none" strike="noStrike" kern="1200" dirty="0">
                <a:solidFill>
                  <a:schemeClr val="tx1"/>
                </a:solidFill>
                <a:effectLst/>
                <a:latin typeface="+mn-lt"/>
                <a:ea typeface="+mn-ea"/>
                <a:cs typeface="+mn-cs"/>
              </a:rPr>
              <a:t> </a:t>
            </a:r>
            <a:r>
              <a:rPr lang="vi-VN" sz="1200" i="1" u="none" strike="noStrike" kern="1200" dirty="0" err="1">
                <a:solidFill>
                  <a:schemeClr val="tx1"/>
                </a:solidFill>
                <a:effectLst/>
                <a:latin typeface="+mn-lt"/>
                <a:ea typeface="+mn-ea"/>
                <a:cs typeface="+mn-cs"/>
              </a:rPr>
              <a:t>nở</a:t>
            </a:r>
            <a:r>
              <a:rPr lang="vi-VN" sz="1200" u="none" strike="noStrike" kern="1200" dirty="0">
                <a:solidFill>
                  <a:schemeClr val="tx1"/>
                </a:solidFill>
                <a:effectLst/>
                <a:latin typeface="+mn-lt"/>
                <a:ea typeface="+mn-ea"/>
                <a:cs typeface="+mn-cs"/>
              </a:rPr>
              <a:t> hoa </a:t>
            </a:r>
            <a:r>
              <a:rPr lang="vi-VN" sz="1200" u="none" strike="noStrike" kern="1200" dirty="0" err="1">
                <a:solidFill>
                  <a:schemeClr val="tx1"/>
                </a:solidFill>
                <a:effectLst/>
                <a:latin typeface="+mn-lt"/>
                <a:ea typeface="+mn-ea"/>
                <a:cs typeface="+mn-cs"/>
              </a:rPr>
              <a:t>tím</a:t>
            </a:r>
            <a:r>
              <a:rPr lang="vi-VN" sz="1200" u="none" strike="noStrike" kern="1200" dirty="0">
                <a:solidFill>
                  <a:schemeClr val="tx1"/>
                </a:solidFill>
                <a:effectLst/>
                <a:latin typeface="+mn-lt"/>
                <a:ea typeface="+mn-ea"/>
                <a:cs typeface="+mn-cs"/>
              </a:rPr>
              <a:t>,...).</a:t>
            </a:r>
            <a:endParaRPr lang="en-US" sz="120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00EA5F1-F31B-4410-B409-9A6E23CF0AA0}" type="slidenum">
              <a:rPr lang="en-US" smtClean="0"/>
              <a:t>4</a:t>
            </a:fld>
            <a:endParaRPr lang="en-US"/>
          </a:p>
        </p:txBody>
      </p:sp>
    </p:spTree>
    <p:extLst>
      <p:ext uri="{BB962C8B-B14F-4D97-AF65-F5344CB8AC3E}">
        <p14:creationId xmlns:p14="http://schemas.microsoft.com/office/powerpoint/2010/main" val="215860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697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8CE89-3561-9B57-2798-009106AA5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865377">
            <a:off x="-33361" y="71326"/>
            <a:ext cx="5184547" cy="3101410"/>
          </a:xfrm>
          <a:prstGeom prst="rect">
            <a:avLst/>
          </a:prstGeom>
        </p:spPr>
      </p:pic>
      <p:pic>
        <p:nvPicPr>
          <p:cNvPr id="4" name="Picture 3">
            <a:extLst>
              <a:ext uri="{FF2B5EF4-FFF2-40B4-BE49-F238E27FC236}">
                <a16:creationId xmlns:a16="http://schemas.microsoft.com/office/drawing/2014/main" id="{BEF5F993-E9E9-34CA-C358-B3678CC7368E}"/>
              </a:ext>
            </a:extLst>
          </p:cNvPr>
          <p:cNvPicPr>
            <a:picLocks noChangeAspect="1"/>
          </p:cNvPicPr>
          <p:nvPr/>
        </p:nvPicPr>
        <p:blipFill>
          <a:blip r:embed="rId4"/>
          <a:stretch>
            <a:fillRect/>
          </a:stretch>
        </p:blipFill>
        <p:spPr>
          <a:xfrm>
            <a:off x="4780160" y="1134909"/>
            <a:ext cx="2091109" cy="1341236"/>
          </a:xfrm>
          <a:prstGeom prst="rect">
            <a:avLst/>
          </a:prstGeom>
        </p:spPr>
      </p:pic>
      <p:pic>
        <p:nvPicPr>
          <p:cNvPr id="5" name="Picture 4" descr="A green and white logo&#10;&#10;Description automatically generated">
            <a:extLst>
              <a:ext uri="{FF2B5EF4-FFF2-40B4-BE49-F238E27FC236}">
                <a16:creationId xmlns:a16="http://schemas.microsoft.com/office/drawing/2014/main" id="{D6729E86-0A40-4A44-71B8-9AB9FA713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5005" y="-254964"/>
            <a:ext cx="1876995" cy="1876995"/>
          </a:xfrm>
          <a:prstGeom prst="rect">
            <a:avLst/>
          </a:prstGeom>
        </p:spPr>
      </p:pic>
      <p:pic>
        <p:nvPicPr>
          <p:cNvPr id="7" name="Picture 6">
            <a:extLst>
              <a:ext uri="{FF2B5EF4-FFF2-40B4-BE49-F238E27FC236}">
                <a16:creationId xmlns:a16="http://schemas.microsoft.com/office/drawing/2014/main" id="{5353C7E1-5ED7-3D6C-C9C6-26123D6B1268}"/>
              </a:ext>
            </a:extLst>
          </p:cNvPr>
          <p:cNvPicPr>
            <a:picLocks noChangeAspect="1"/>
          </p:cNvPicPr>
          <p:nvPr/>
        </p:nvPicPr>
        <p:blipFill>
          <a:blip r:embed="rId6"/>
          <a:stretch>
            <a:fillRect/>
          </a:stretch>
        </p:blipFill>
        <p:spPr>
          <a:xfrm>
            <a:off x="-1603102" y="1997749"/>
            <a:ext cx="13904792" cy="4121592"/>
          </a:xfrm>
          <a:prstGeom prst="rect">
            <a:avLst/>
          </a:prstGeom>
        </p:spPr>
      </p:pic>
      <p:pic>
        <p:nvPicPr>
          <p:cNvPr id="9" name="Picture 8" descr="A cartoon of a child running with a kite&#10;&#10;Description automatically generated">
            <a:extLst>
              <a:ext uri="{FF2B5EF4-FFF2-40B4-BE49-F238E27FC236}">
                <a16:creationId xmlns:a16="http://schemas.microsoft.com/office/drawing/2014/main" id="{DB57083A-425F-F3CB-3079-508B09E1F4E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3150" l="10000" r="90000">
                        <a14:foregroundMark x1="30650" y1="61900" x2="36100" y2="68400"/>
                        <a14:foregroundMark x1="36100" y1="68400" x2="38150" y2="73150"/>
                        <a14:foregroundMark x1="39400" y1="79350" x2="38650" y2="88050"/>
                        <a14:foregroundMark x1="25600" y1="59700" x2="33550" y2="54050"/>
                        <a14:foregroundMark x1="24050" y1="75400" x2="29150" y2="71450"/>
                        <a14:foregroundMark x1="45500" y1="11650" x2="56250" y2="11150"/>
                        <a14:foregroundMark x1="56250" y1="11150" x2="60450" y2="22300"/>
                        <a14:foregroundMark x1="60450" y1="22300" x2="51700" y2="25700"/>
                        <a14:foregroundMark x1="51700" y1="25700" x2="46700" y2="18400"/>
                        <a14:foregroundMark x1="46700" y1="18400" x2="45850" y2="12700"/>
                        <a14:foregroundMark x1="27750" y1="59000" x2="38050" y2="63700"/>
                        <a14:foregroundMark x1="38050" y1="63700" x2="38800" y2="64450"/>
                        <a14:foregroundMark x1="41550" y1="58800" x2="39550" y2="66000"/>
                        <a14:foregroundMark x1="24850" y1="76950" x2="30500" y2="73350"/>
                        <a14:foregroundMark x1="32950" y1="89250" x2="38000" y2="93150"/>
                        <a14:foregroundMark x1="38000" y1="87850" x2="38000" y2="87850"/>
                        <a14:foregroundMark x1="53950" y1="26850" x2="50050" y2="36300"/>
                        <a14:foregroundMark x1="50050" y1="36300" x2="40200" y2="50150"/>
                        <a14:foregroundMark x1="40200" y1="50150" x2="39900" y2="58250"/>
                        <a14:foregroundMark x1="39900" y1="58250" x2="39100" y2="56450"/>
                        <a14:foregroundMark x1="24600" y1="76200" x2="26750" y2="85600"/>
                        <a14:foregroundMark x1="26750" y1="85600" x2="23850" y2="92250"/>
                        <a14:backgroundMark x1="22100" y1="12000" x2="35950" y2="35950"/>
                        <a14:backgroundMark x1="35950" y1="35950" x2="37850" y2="43600"/>
                        <a14:backgroundMark x1="37850" y1="43600" x2="37850" y2="43600"/>
                        <a14:backgroundMark x1="46150" y1="17800" x2="27150" y2="42900"/>
                        <a14:backgroundMark x1="27150" y1="42900" x2="26850" y2="48050"/>
                        <a14:backgroundMark x1="59950" y1="29250" x2="50900" y2="58150"/>
                        <a14:backgroundMark x1="63150" y1="12000" x2="73000" y2="17400"/>
                        <a14:backgroundMark x1="73000" y1="17400" x2="79950" y2="24200"/>
                        <a14:backgroundMark x1="79950" y1="24200" x2="80150" y2="24650"/>
                        <a14:backgroundMark x1="62850" y1="22600" x2="68650" y2="17600"/>
                        <a14:backgroundMark x1="68650" y1="17600" x2="73250" y2="9800"/>
                        <a14:backgroundMark x1="58850" y1="32500" x2="66800" y2="39400"/>
                        <a14:backgroundMark x1="66800" y1="39400" x2="71050" y2="54300"/>
                        <a14:backgroundMark x1="71050" y1="54300" x2="62400" y2="59150"/>
                        <a14:backgroundMark x1="62400" y1="59150" x2="48550" y2="53000"/>
                        <a14:backgroundMark x1="48550" y1="53000" x2="49866" y2="38755"/>
                        <a14:backgroundMark x1="51270" y1="36688" x2="57050" y2="31600"/>
                        <a14:backgroundMark x1="57050" y1="31600" x2="67000" y2="35700"/>
                        <a14:backgroundMark x1="67000" y1="35700" x2="71100" y2="42850"/>
                        <a14:backgroundMark x1="71100" y1="42850" x2="73100" y2="54050"/>
                        <a14:backgroundMark x1="60400" y1="12350" x2="68950" y2="19650"/>
                        <a14:backgroundMark x1="68950" y1="19650" x2="76650" y2="19800"/>
                        <a14:backgroundMark x1="76650" y1="19800" x2="77150" y2="31000"/>
                        <a14:backgroundMark x1="77150" y1="31000" x2="81800" y2="41100"/>
                        <a14:backgroundMark x1="81800" y1="41100" x2="88250" y2="44800"/>
                        <a14:backgroundMark x1="88250" y1="44800" x2="81950" y2="49200"/>
                        <a14:backgroundMark x1="81950" y1="49200" x2="73400" y2="33650"/>
                        <a14:backgroundMark x1="73400" y1="33650" x2="66400" y2="28350"/>
                        <a14:backgroundMark x1="66400" y1="28350" x2="62300" y2="20250"/>
                        <a14:backgroundMark x1="62300" y1="20250" x2="61300" y2="14400"/>
                        <a14:backgroundMark x1="81400" y1="7550" x2="64550" y2="10550"/>
                        <a14:backgroundMark x1="64550" y1="10550" x2="75700" y2="19500"/>
                        <a14:backgroundMark x1="75700" y1="19500" x2="82700" y2="14550"/>
                        <a14:backgroundMark x1="82700" y1="14550" x2="79150" y2="4750"/>
                        <a14:backgroundMark x1="79150" y1="4750" x2="77400" y2="6000"/>
                        <a14:backgroundMark x1="39550" y1="7900" x2="27100" y2="9600"/>
                        <a14:backgroundMark x1="27100" y1="9600" x2="17200" y2="15000"/>
                        <a14:backgroundMark x1="17200" y1="15000" x2="14150" y2="32250"/>
                        <a14:backgroundMark x1="14150" y1="32250" x2="18750" y2="44300"/>
                        <a14:backgroundMark x1="18750" y1="44300" x2="28550" y2="50950"/>
                        <a14:backgroundMark x1="28550" y1="50950" x2="36950" y2="48350"/>
                        <a14:backgroundMark x1="36950" y1="48350" x2="47250" y2="28200"/>
                        <a14:backgroundMark x1="47250" y1="28200" x2="39300" y2="7600"/>
                        <a14:backgroundMark x1="39300" y1="7600" x2="36800" y2="7400"/>
                        <a14:backgroundMark x1="46750" y1="6550" x2="40150" y2="11050"/>
                        <a14:backgroundMark x1="40150" y1="11050" x2="43400" y2="20200"/>
                        <a14:backgroundMark x1="43400" y1="20200" x2="45150" y2="9550"/>
                        <a14:backgroundMark x1="45150" y1="9550" x2="43700" y2="5150"/>
                        <a14:backgroundMark x1="43171" y1="48169" x2="42900" y2="49750"/>
                        <a14:backgroundMark x1="41494" y1="50527" x2="44750" y2="57650"/>
                        <a14:backgroundMark x1="44750" y1="57650" x2="46600" y2="49750"/>
                        <a14:backgroundMark x1="46600" y1="49750" x2="42273" y2="49431"/>
                        <a14:backgroundMark x1="62250" y1="32500" x2="70000" y2="35400"/>
                        <a14:backgroundMark x1="70000" y1="35400" x2="76000" y2="48250"/>
                        <a14:backgroundMark x1="22400" y1="51450" x2="20550" y2="68200"/>
                        <a14:backgroundMark x1="19300" y1="75050" x2="17350" y2="90950"/>
                        <a14:backgroundMark x1="44150" y1="75750" x2="56400" y2="81400"/>
                        <a14:backgroundMark x1="44450" y1="59000" x2="46750" y2="69050"/>
                        <a14:backgroundMark x1="27711" y1="86588" x2="27300" y2="88050"/>
                        <a14:backgroundMark x1="28027" y1="85462" x2="27860" y2="86056"/>
                        <a14:backgroundMark x1="29900" y1="78800" x2="28072" y2="85303"/>
                        <a14:backgroundMark x1="19850" y1="76900" x2="24850" y2="83900"/>
                        <a14:backgroundMark x1="24850" y1="83900" x2="25074" y2="83996"/>
                      </a14:backgroundRemoval>
                    </a14:imgEffect>
                  </a14:imgLayer>
                </a14:imgProps>
              </a:ext>
              <a:ext uri="{28A0092B-C50C-407E-A947-70E740481C1C}">
                <a14:useLocalDpi xmlns:a14="http://schemas.microsoft.com/office/drawing/2010/main" val="0"/>
              </a:ext>
            </a:extLst>
          </a:blip>
          <a:stretch>
            <a:fillRect/>
          </a:stretch>
        </p:blipFill>
        <p:spPr>
          <a:xfrm>
            <a:off x="7850066" y="223145"/>
            <a:ext cx="3160494" cy="2834717"/>
          </a:xfrm>
          <a:prstGeom prst="rect">
            <a:avLst/>
          </a:prstGeom>
        </p:spPr>
      </p:pic>
      <p:pic>
        <p:nvPicPr>
          <p:cNvPr id="10" name="Picture 9">
            <a:extLst>
              <a:ext uri="{FF2B5EF4-FFF2-40B4-BE49-F238E27FC236}">
                <a16:creationId xmlns:a16="http://schemas.microsoft.com/office/drawing/2014/main" id="{9E93D652-3AAB-ECA2-C3E7-79EC85BF81D5}"/>
              </a:ext>
            </a:extLst>
          </p:cNvPr>
          <p:cNvPicPr>
            <a:picLocks noChangeAspect="1"/>
          </p:cNvPicPr>
          <p:nvPr/>
        </p:nvPicPr>
        <p:blipFill>
          <a:blip r:embed="rId9"/>
          <a:stretch>
            <a:fillRect/>
          </a:stretch>
        </p:blipFill>
        <p:spPr>
          <a:xfrm>
            <a:off x="591710" y="624676"/>
            <a:ext cx="3733937" cy="3425015"/>
          </a:xfrm>
          <a:prstGeom prst="rect">
            <a:avLst/>
          </a:prstGeom>
        </p:spPr>
      </p:pic>
    </p:spTree>
    <p:extLst>
      <p:ext uri="{BB962C8B-B14F-4D97-AF65-F5344CB8AC3E}">
        <p14:creationId xmlns:p14="http://schemas.microsoft.com/office/powerpoint/2010/main" val="368158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56CC712D-1E34-4CF1-B4EF-F355790B0E66}"/>
              </a:ext>
            </a:extLst>
          </p:cNvPr>
          <p:cNvSpPr/>
          <p:nvPr/>
        </p:nvSpPr>
        <p:spPr>
          <a:xfrm>
            <a:off x="981777" y="1101853"/>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40924890-1B0B-4F86-AA9F-0D4E83EAE1A1}"/>
              </a:ext>
            </a:extLst>
          </p:cNvPr>
          <p:cNvSpPr/>
          <p:nvPr/>
        </p:nvSpPr>
        <p:spPr>
          <a:xfrm>
            <a:off x="1570008" y="1424637"/>
            <a:ext cx="9161251" cy="3776098"/>
          </a:xfrm>
          <a:prstGeom prst="rect">
            <a:avLst/>
          </a:prstGeom>
        </p:spPr>
        <p:txBody>
          <a:bodyPr wrap="square">
            <a:spAutoFit/>
          </a:bodyPr>
          <a:lstStyle/>
          <a:p>
            <a:pPr marL="177800" indent="12700" algn="just">
              <a:lnSpc>
                <a:spcPct val="122000"/>
              </a:lnSpc>
              <a:spcAft>
                <a:spcPts val="500"/>
              </a:spcAft>
            </a:pP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Đằng</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sau lưng</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là</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phố</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xá</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trước</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mặt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là</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đổng</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lúa</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chín</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mênh mông</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và</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cả</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một</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khoảng</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trời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bao la,</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những</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đám</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mây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trắng</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vui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đùa</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đuổi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nhau trên cao</a:t>
            </a:r>
            <a:r>
              <a:rPr lang="vi-VN" sz="4000" b="1" dirty="0">
                <a:latin typeface="Cambria" panose="02040503050406030204" pitchFamily="18" charset="0"/>
                <a:ea typeface="Cambria" panose="02040503050406030204" pitchFamily="18" charset="0"/>
                <a:cs typeface="Calibri" panose="020F0502020204030204" pitchFamily="34" charset="0"/>
              </a:rPr>
              <a: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80733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59354" y="1640797"/>
            <a:ext cx="6574846" cy="1615898"/>
            <a:chOff x="1078970" y="4012845"/>
            <a:chExt cx="9381685" cy="1117295"/>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078970" y="4012845"/>
              <a:ext cx="9381685" cy="1117295"/>
              <a:chOff x="-456059" y="3198229"/>
              <a:chExt cx="8157986" cy="1239924"/>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456059" y="3198229"/>
                <a:ext cx="8061599" cy="1108214"/>
              </a:xfrm>
              <a:prstGeom prst="roundRect">
                <a:avLst>
                  <a:gd name="adj" fmla="val 50000"/>
                </a:avLst>
              </a:prstGeom>
              <a:solidFill>
                <a:srgbClr val="127366"/>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394623" y="4305043"/>
              <a:ext cx="8861224" cy="4894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ô (hay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thành</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1726315" y="3537947"/>
            <a:ext cx="9695224" cy="861774"/>
          </a:xfrm>
          <a:prstGeom prst="rect">
            <a:avLst/>
          </a:prstGeom>
          <a:noFill/>
        </p:spPr>
        <p:txBody>
          <a:bodyPr wrap="square">
            <a:spAutoFit/>
          </a:bodyPr>
          <a:lstStyle/>
          <a:p>
            <a:pPr algn="ctr"/>
            <a:r>
              <a:rPr lang="en-US" sz="5000" b="1" dirty="0" err="1">
                <a:solidFill>
                  <a:srgbClr val="FFC000"/>
                </a:solidFill>
                <a:latin typeface="Cambria" panose="02040503050406030204" pitchFamily="18" charset="0"/>
                <a:ea typeface="Cambria" panose="02040503050406030204" pitchFamily="18" charset="0"/>
              </a:rPr>
              <a:t>khu</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vực</a:t>
            </a:r>
            <a:r>
              <a:rPr lang="en-US" sz="5000" b="1" dirty="0">
                <a:solidFill>
                  <a:srgbClr val="FFC000"/>
                </a:solidFill>
                <a:latin typeface="Cambria" panose="02040503050406030204" pitchFamily="18" charset="0"/>
                <a:ea typeface="Cambria" panose="02040503050406030204" pitchFamily="18" charset="0"/>
              </a:rPr>
              <a:t> bao </a:t>
            </a:r>
            <a:r>
              <a:rPr lang="en-US" sz="5000" b="1" dirty="0" err="1">
                <a:solidFill>
                  <a:srgbClr val="FFC000"/>
                </a:solidFill>
                <a:latin typeface="Cambria" panose="02040503050406030204" pitchFamily="18" charset="0"/>
                <a:ea typeface="Cambria" panose="02040503050406030204" pitchFamily="18" charset="0"/>
              </a:rPr>
              <a:t>quanh</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thành</a:t>
            </a:r>
            <a:r>
              <a:rPr lang="en-US" sz="5000" b="1" dirty="0">
                <a:solidFill>
                  <a:srgbClr val="FFC000"/>
                </a:solidFill>
                <a:latin typeface="Cambria" panose="02040503050406030204" pitchFamily="18" charset="0"/>
                <a:ea typeface="Cambria" panose="02040503050406030204" pitchFamily="18" charset="0"/>
              </a:rPr>
              <a:t> </a:t>
            </a:r>
            <a:r>
              <a:rPr lang="vi-VN" sz="5000" b="1" dirty="0">
                <a:solidFill>
                  <a:srgbClr val="FFC000"/>
                </a:solidFill>
                <a:latin typeface="Cambria" panose="02040503050406030204" pitchFamily="18" charset="0"/>
                <a:ea typeface="Cambria" panose="02040503050406030204" pitchFamily="18" charset="0"/>
              </a:rPr>
              <a:t>phố.</a:t>
            </a:r>
            <a:endParaRPr lang="en-US" sz="5000" b="1" dirty="0">
              <a:solidFill>
                <a:srgbClr val="FFC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28720" y="640494"/>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0" y="2124148"/>
            <a:ext cx="9165707" cy="1586240"/>
            <a:chOff x="3896037" y="4173227"/>
            <a:chExt cx="4764703" cy="1023787"/>
          </a:xfrm>
        </p:grpSpPr>
        <p:sp>
          <p:nvSpPr>
            <p:cNvPr id="38" name="圆角矩形 32">
              <a:extLst>
                <a:ext uri="{FF2B5EF4-FFF2-40B4-BE49-F238E27FC236}">
                  <a16:creationId xmlns:a16="http://schemas.microsoft.com/office/drawing/2014/main" id="{6463F51D-3F4A-546C-0739-3C09CCBC5806}"/>
                </a:ext>
              </a:extLst>
            </p:cNvPr>
            <p:cNvSpPr/>
            <p:nvPr/>
          </p:nvSpPr>
          <p:spPr>
            <a:xfrm>
              <a:off x="4181295" y="4173227"/>
              <a:ext cx="4182027" cy="1023787"/>
            </a:xfrm>
            <a:prstGeom prst="roundRect">
              <a:avLst>
                <a:gd name="adj" fmla="val 50000"/>
              </a:avLst>
            </a:prstGeom>
            <a:solidFill>
              <a:srgbClr val="12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ea typeface="思源黑体 CN"/>
                <a:cs typeface="+mn-cs"/>
              </a:endParaRPr>
            </a:p>
          </p:txBody>
        </p:sp>
        <p:sp>
          <p:nvSpPr>
            <p:cNvPr id="37" name="文本框 41">
              <a:extLst>
                <a:ext uri="{FF2B5EF4-FFF2-40B4-BE49-F238E27FC236}">
                  <a16:creationId xmlns:a16="http://schemas.microsoft.com/office/drawing/2014/main" id="{1D70379B-611B-4261-F6E1-CA63B17CE26F}"/>
                </a:ext>
              </a:extLst>
            </p:cNvPr>
            <p:cNvSpPr txBox="1"/>
            <p:nvPr/>
          </p:nvSpPr>
          <p:spPr>
            <a:xfrm>
              <a:off x="3896037" y="4390923"/>
              <a:ext cx="4764703" cy="5065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cốc</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sáo:</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4987261" y="367362"/>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105880" y="3935607"/>
            <a:ext cx="7256890" cy="1015663"/>
          </a:xfrm>
          <a:prstGeom prst="rect">
            <a:avLst/>
          </a:prstGeom>
          <a:noFill/>
        </p:spPr>
        <p:txBody>
          <a:bodyPr wrap="square">
            <a:spAutoFit/>
          </a:bodyPr>
          <a:lstStyle/>
          <a:p>
            <a:pPr algn="ctr"/>
            <a:r>
              <a:rPr lang="en-US" sz="6000" b="1" dirty="0" err="1">
                <a:solidFill>
                  <a:srgbClr val="FFC000"/>
                </a:solidFill>
                <a:latin typeface="Cambria" panose="02040503050406030204" pitchFamily="18" charset="0"/>
                <a:ea typeface="Cambria" panose="02040503050406030204" pitchFamily="18" charset="0"/>
              </a:rPr>
              <a:t>các</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loại</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diều</a:t>
            </a:r>
            <a:r>
              <a:rPr lang="en-US" sz="6000" b="1" dirty="0">
                <a:solidFill>
                  <a:srgbClr val="FFC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826" y="122213"/>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412826" y="49032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4"/>
          <a:stretch>
            <a:fillRect/>
          </a:stretch>
        </p:blipFill>
        <p:spPr>
          <a:xfrm>
            <a:off x="-137918" y="646454"/>
            <a:ext cx="2847079" cy="1536325"/>
          </a:xfrm>
          <a:prstGeom prst="rect">
            <a:avLst/>
          </a:prstGeom>
        </p:spPr>
      </p:pic>
      <p:sp>
        <p:nvSpPr>
          <p:cNvPr id="2" name="Rectangle 1"/>
          <p:cNvSpPr/>
          <p:nvPr/>
        </p:nvSpPr>
        <p:spPr>
          <a:xfrm>
            <a:off x="2847079" y="675952"/>
            <a:ext cx="8383006" cy="1477328"/>
          </a:xfrm>
          <a:prstGeom prst="rect">
            <a:avLst/>
          </a:prstGeom>
          <a:solidFill>
            <a:schemeClr val="accent1">
              <a:lumMod val="20000"/>
              <a:lumOff val="80000"/>
            </a:schemeClr>
          </a:solidFill>
        </p:spPr>
        <p:txBody>
          <a:bodyPr wrap="square">
            <a:spAutoFit/>
          </a:bodyPr>
          <a:lstStyle/>
          <a:p>
            <a:pPr algn="ctr"/>
            <a:r>
              <a:rPr lang="vi-VN" sz="4500" b="1" dirty="0">
                <a:latin typeface="Cambria" panose="02040503050406030204" pitchFamily="18" charset="0"/>
                <a:ea typeface="Cambria" panose="02040503050406030204" pitchFamily="18" charset="0"/>
              </a:rPr>
              <a:t>Đoạn mở đầu giới thiệu những gì về chiều hè ở ngoại ô? </a:t>
            </a:r>
            <a:endParaRPr lang="vi-VN" sz="4500" b="1" dirty="0">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CF491EB1-F015-BA33-96AA-A52B87CD7F25}"/>
              </a:ext>
            </a:extLst>
          </p:cNvPr>
          <p:cNvSpPr/>
          <p:nvPr/>
        </p:nvSpPr>
        <p:spPr>
          <a:xfrm>
            <a:off x="269520" y="2977344"/>
            <a:ext cx="11754964" cy="1323439"/>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mở đầu giới thiệu về không khí và cảnh vật về chiều hè ở ngoại ô. </a:t>
            </a: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0" y="369838"/>
            <a:ext cx="11973376" cy="1323439"/>
          </a:xfrm>
          <a:prstGeom prst="roundRect">
            <a:avLst>
              <a:gd name="adj" fmla="val 0"/>
            </a:avLst>
          </a:prstGeom>
          <a:solidFill>
            <a:schemeClr val="accent1">
              <a:lumMod val="20000"/>
              <a:lumOff val="80000"/>
            </a:schemeClr>
          </a:solidFill>
        </p:spPr>
        <p:txBody>
          <a:bodyPr wrap="square">
            <a:spAutoFit/>
          </a:bodyPr>
          <a:lstStyle/>
          <a:p>
            <a:pPr algn="ctr"/>
            <a:r>
              <a:rPr lang="en-US" sz="4000" b="1" dirty="0">
                <a:latin typeface="Cambria" panose="02040503050406030204" pitchFamily="18" charset="0"/>
                <a:ea typeface="Cambria" panose="02040503050406030204" pitchFamily="18" charset="0"/>
                <a:cs typeface="Calibri" panose="020F0502020204030204" pitchFamily="34" charset="0"/>
              </a:rPr>
              <a:t>     </a:t>
            </a:r>
            <a:r>
              <a:rPr lang="vi-VN" sz="4000" b="1" dirty="0">
                <a:latin typeface="Cambria" panose="02040503050406030204" pitchFamily="18" charset="0"/>
                <a:ea typeface="Cambria" panose="02040503050406030204" pitchFamily="18" charset="0"/>
                <a:cs typeface="Calibri" panose="020F0502020204030204" pitchFamily="34" charset="0"/>
              </a:rPr>
              <a:t> Cảnh vật ở ngoại ô được miêu </a:t>
            </a:r>
            <a:r>
              <a:rPr lang="vi-VN" sz="4000" b="1" dirty="0" err="1">
                <a:latin typeface="Cambria" panose="02040503050406030204" pitchFamily="18" charset="0"/>
                <a:ea typeface="Cambria" panose="02040503050406030204" pitchFamily="18" charset="0"/>
                <a:cs typeface="Calibri" panose="020F0502020204030204" pitchFamily="34" charset="0"/>
              </a:rPr>
              <a:t>tả</a:t>
            </a:r>
            <a:endParaRPr lang="en-US" sz="4000" b="1" dirty="0">
              <a:latin typeface="Cambria" panose="02040503050406030204" pitchFamily="18" charset="0"/>
              <a:ea typeface="Cambria" panose="02040503050406030204" pitchFamily="18" charset="0"/>
              <a:cs typeface="Calibri" panose="020F0502020204030204" pitchFamily="34" charset="0"/>
            </a:endParaRPr>
          </a:p>
          <a:p>
            <a:pPr algn="ctr"/>
            <a:r>
              <a:rPr lang="vi-VN" sz="4000" b="1" dirty="0">
                <a:latin typeface="Cambria" panose="02040503050406030204" pitchFamily="18" charset="0"/>
                <a:ea typeface="Cambria" panose="02040503050406030204" pitchFamily="18" charset="0"/>
                <a:cs typeface="Calibri" panose="020F0502020204030204" pitchFamily="34" charset="0"/>
              </a:rPr>
              <a:t> như thế nào? </a:t>
            </a:r>
          </a:p>
        </p:txBody>
      </p:sp>
      <p:sp>
        <p:nvSpPr>
          <p:cNvPr id="3" name="Rectangle 2"/>
          <p:cNvSpPr/>
          <p:nvPr/>
        </p:nvSpPr>
        <p:spPr>
          <a:xfrm>
            <a:off x="0" y="2011515"/>
            <a:ext cx="2373549"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a:t>
            </a: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4"/>
          <a:stretch>
            <a:fillRect/>
          </a:stretch>
        </p:blipFill>
        <p:spPr>
          <a:xfrm>
            <a:off x="-169946" y="254021"/>
            <a:ext cx="3103018" cy="1612290"/>
          </a:xfrm>
          <a:prstGeom prst="rect">
            <a:avLst/>
          </a:prstGeom>
        </p:spPr>
      </p:pic>
      <p:sp>
        <p:nvSpPr>
          <p:cNvPr id="7" name="Rectangle 6">
            <a:extLst>
              <a:ext uri="{FF2B5EF4-FFF2-40B4-BE49-F238E27FC236}">
                <a16:creationId xmlns:a16="http://schemas.microsoft.com/office/drawing/2014/main" id="{D330576A-1F4F-1157-6581-B4F70482C875}"/>
              </a:ext>
            </a:extLst>
          </p:cNvPr>
          <p:cNvSpPr/>
          <p:nvPr/>
        </p:nvSpPr>
        <p:spPr>
          <a:xfrm>
            <a:off x="0" y="2985460"/>
            <a:ext cx="4295955"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t>
            </a: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uộng </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rau muống</a:t>
            </a:r>
          </a:p>
        </p:txBody>
      </p:sp>
      <p:sp>
        <p:nvSpPr>
          <p:cNvPr id="8" name="Rectangle 7">
            <a:extLst>
              <a:ext uri="{FF2B5EF4-FFF2-40B4-BE49-F238E27FC236}">
                <a16:creationId xmlns:a16="http://schemas.microsoft.com/office/drawing/2014/main" id="{D2B4820B-4A47-F7F2-96A0-A4DD0F80D440}"/>
              </a:ext>
            </a:extLst>
          </p:cNvPr>
          <p:cNvSpPr/>
          <p:nvPr/>
        </p:nvSpPr>
        <p:spPr>
          <a:xfrm>
            <a:off x="3263" y="3922661"/>
            <a:ext cx="2712231" cy="677108"/>
          </a:xfrm>
          <a:prstGeom prst="rect">
            <a:avLst/>
          </a:prstGeom>
          <a:solidFill>
            <a:schemeClr val="accent4">
              <a:lumMod val="20000"/>
              <a:lumOff val="80000"/>
            </a:schemeClr>
          </a:solidFill>
        </p:spPr>
        <p:txBody>
          <a:bodyPr wrap="square">
            <a:spAutoFit/>
          </a:bodyPr>
          <a:lstStyle/>
          <a:p>
            <a:pPr algn="ctr"/>
            <a:r>
              <a:rPr lang="vi-VN" sz="3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rặng</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 tre</a:t>
            </a:r>
          </a:p>
        </p:txBody>
      </p:sp>
      <p:sp>
        <p:nvSpPr>
          <p:cNvPr id="9" name="Rectangle 8">
            <a:extLst>
              <a:ext uri="{FF2B5EF4-FFF2-40B4-BE49-F238E27FC236}">
                <a16:creationId xmlns:a16="http://schemas.microsoft.com/office/drawing/2014/main" id="{9FB94FA3-D8E4-3AD3-3870-D53E0EB4E870}"/>
              </a:ext>
            </a:extLst>
          </p:cNvPr>
          <p:cNvSpPr/>
          <p:nvPr/>
        </p:nvSpPr>
        <p:spPr>
          <a:xfrm>
            <a:off x="-226191" y="4859862"/>
            <a:ext cx="3215509"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tiếng chim</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53816FD3-E661-9FFB-AA06-E9DC6D3F2CEF}"/>
              </a:ext>
            </a:extLst>
          </p:cNvPr>
          <p:cNvSpPr/>
          <p:nvPr/>
        </p:nvSpPr>
        <p:spPr>
          <a:xfrm>
            <a:off x="0" y="5917442"/>
            <a:ext cx="4457700" cy="677108"/>
          </a:xfrm>
          <a:prstGeom prst="rect">
            <a:avLst/>
          </a:prstGeom>
          <a:solidFill>
            <a:schemeClr val="accent4">
              <a:lumMod val="20000"/>
              <a:lumOff val="80000"/>
            </a:schemeClr>
          </a:solidFill>
        </p:spPr>
        <p:txBody>
          <a:bodyPr wrap="square">
            <a:spAutoFit/>
          </a:bodyPr>
          <a:lstStyle/>
          <a:p>
            <a:pPr algn="ctr"/>
            <a:r>
              <a:rPr lang="vi-VN" sz="3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cánh</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đồng</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lúa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组合 44">
            <a:extLst>
              <a:ext uri="{FF2B5EF4-FFF2-40B4-BE49-F238E27FC236}">
                <a16:creationId xmlns:a16="http://schemas.microsoft.com/office/drawing/2014/main" id="{C51341FD-E4B7-A7A0-009A-4071F8D18092}"/>
              </a:ext>
            </a:extLst>
          </p:cNvPr>
          <p:cNvGrpSpPr/>
          <p:nvPr/>
        </p:nvGrpSpPr>
        <p:grpSpPr>
          <a:xfrm>
            <a:off x="2576552" y="1955496"/>
            <a:ext cx="9202623" cy="1024409"/>
            <a:chOff x="2360099" y="2669668"/>
            <a:chExt cx="3532813" cy="916548"/>
          </a:xfrm>
        </p:grpSpPr>
        <p:sp>
          <p:nvSpPr>
            <p:cNvPr id="15" name="圆角矩形 27">
              <a:extLst>
                <a:ext uri="{FF2B5EF4-FFF2-40B4-BE49-F238E27FC236}">
                  <a16:creationId xmlns:a16="http://schemas.microsoft.com/office/drawing/2014/main" id="{305864FB-43CE-8B74-CE48-B0462B3ABB48}"/>
                </a:ext>
              </a:extLst>
            </p:cNvPr>
            <p:cNvSpPr/>
            <p:nvPr/>
          </p:nvSpPr>
          <p:spPr>
            <a:xfrm>
              <a:off x="2360277" y="2669668"/>
              <a:ext cx="3532635" cy="8926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4" name="文本框 40">
              <a:extLst>
                <a:ext uri="{FF2B5EF4-FFF2-40B4-BE49-F238E27FC236}">
                  <a16:creationId xmlns:a16="http://schemas.microsoft.com/office/drawing/2014/main" id="{41F7C6FC-8E01-96B0-71F2-D971444B9012}"/>
                </a:ext>
              </a:extLst>
            </p:cNvPr>
            <p:cNvSpPr txBox="1"/>
            <p:nvPr/>
          </p:nvSpPr>
          <p:spPr>
            <a:xfrm>
              <a:off x="2360099" y="2677493"/>
              <a:ext cx="3178142" cy="908723"/>
            </a:xfrm>
            <a:prstGeom prst="rect">
              <a:avLst/>
            </a:prstGeom>
            <a:noFill/>
          </p:spPr>
          <p:txBody>
            <a:bodyPr wrap="none" rtlCol="0">
              <a:spAutoFit/>
            </a:bodyPr>
            <a:lstStyle/>
            <a:p>
              <a:pPr algn="ctr"/>
              <a:r>
                <a:rPr lang="en-US" sz="3000" b="1" dirty="0">
                  <a:solidFill>
                    <a:srgbClr val="C00000"/>
                  </a:solidFill>
                  <a:latin typeface="Cambria" panose="02040503050406030204" pitchFamily="18" charset="0"/>
                  <a:ea typeface="Cambria" panose="02040503050406030204" pitchFamily="18" charset="0"/>
                </a:rPr>
                <a:t>n</a:t>
              </a:r>
              <a:r>
                <a:rPr lang="vi-VN" sz="3000" b="1" dirty="0" err="1">
                  <a:solidFill>
                    <a:srgbClr val="C00000"/>
                  </a:solidFill>
                  <a:latin typeface="Cambria" panose="02040503050406030204" pitchFamily="18" charset="0"/>
                  <a:ea typeface="Cambria" panose="02040503050406030204" pitchFamily="18" charset="0"/>
                </a:rPr>
                <a:t>ước</a:t>
              </a:r>
              <a:r>
                <a:rPr lang="vi-VN" sz="3000" b="1" dirty="0">
                  <a:solidFill>
                    <a:srgbClr val="C00000"/>
                  </a:solidFill>
                  <a:latin typeface="Cambria" panose="02040503050406030204" pitchFamily="18" charset="0"/>
                  <a:ea typeface="Cambria" panose="02040503050406030204" pitchFamily="18" charset="0"/>
                </a:rPr>
                <a:t> trong vắt, dải cỏ xanh êm như tấm thảm </a:t>
              </a:r>
            </a:p>
            <a:p>
              <a:pPr algn="ctr"/>
              <a:r>
                <a:rPr lang="vi-VN" sz="3000" b="1" dirty="0">
                  <a:solidFill>
                    <a:srgbClr val="C00000"/>
                  </a:solidFill>
                  <a:latin typeface="Cambria" panose="02040503050406030204" pitchFamily="18" charset="0"/>
                  <a:ea typeface="Cambria" panose="02040503050406030204" pitchFamily="18" charset="0"/>
                </a:rPr>
                <a:t>ở hai bên bờ kênh.</a:t>
              </a:r>
              <a:endParaRPr lang="en-US" sz="3000" b="1" dirty="0">
                <a:solidFill>
                  <a:srgbClr val="C00000"/>
                </a:solidFill>
                <a:latin typeface="Cambria" panose="02040503050406030204" pitchFamily="18" charset="0"/>
                <a:ea typeface="Cambria" panose="02040503050406030204" pitchFamily="18" charset="0"/>
              </a:endParaRPr>
            </a:p>
          </p:txBody>
        </p:sp>
      </p:grpSp>
      <p:sp>
        <p:nvSpPr>
          <p:cNvPr id="20" name="圆角矩形 27">
            <a:extLst>
              <a:ext uri="{FF2B5EF4-FFF2-40B4-BE49-F238E27FC236}">
                <a16:creationId xmlns:a16="http://schemas.microsoft.com/office/drawing/2014/main" id="{FA12963E-C629-3F8C-B06D-53D6311CEFD5}"/>
              </a:ext>
            </a:extLst>
          </p:cNvPr>
          <p:cNvSpPr/>
          <p:nvPr/>
        </p:nvSpPr>
        <p:spPr>
          <a:xfrm>
            <a:off x="4457700" y="2934776"/>
            <a:ext cx="7746180"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mơn mởn, hoa rau muống tím lấp lánh.</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3" name="圆角矩形 27">
            <a:extLst>
              <a:ext uri="{FF2B5EF4-FFF2-40B4-BE49-F238E27FC236}">
                <a16:creationId xmlns:a16="http://schemas.microsoft.com/office/drawing/2014/main" id="{329F2947-6E76-9F5F-B446-859B01B865F7}"/>
              </a:ext>
            </a:extLst>
          </p:cNvPr>
          <p:cNvSpPr/>
          <p:nvPr/>
        </p:nvSpPr>
        <p:spPr>
          <a:xfrm>
            <a:off x="2989318" y="3786753"/>
            <a:ext cx="5456354"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thì thầm trong gió.</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4" name="圆角矩形 27">
            <a:extLst>
              <a:ext uri="{FF2B5EF4-FFF2-40B4-BE49-F238E27FC236}">
                <a16:creationId xmlns:a16="http://schemas.microsoft.com/office/drawing/2014/main" id="{F83907A9-CCF6-763B-7D0D-5CF39F94F332}"/>
              </a:ext>
            </a:extLst>
          </p:cNvPr>
          <p:cNvSpPr/>
          <p:nvPr/>
        </p:nvSpPr>
        <p:spPr>
          <a:xfrm>
            <a:off x="3281569" y="4784580"/>
            <a:ext cx="6563758"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500" b="1">
                <a:solidFill>
                  <a:srgbClr val="C00000"/>
                </a:solidFill>
                <a:latin typeface="Cambria" panose="02040503050406030204" pitchFamily="18" charset="0"/>
                <a:ea typeface="思源黑体 CN"/>
              </a:rPr>
              <a:t>c</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ất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tiếng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hót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tự</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do,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thiết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tha.</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5" name="圆角矩形 27">
            <a:extLst>
              <a:ext uri="{FF2B5EF4-FFF2-40B4-BE49-F238E27FC236}">
                <a16:creationId xmlns:a16="http://schemas.microsoft.com/office/drawing/2014/main" id="{27132C48-EE9A-AC60-D4CE-8D95642A89D0}"/>
              </a:ext>
            </a:extLst>
          </p:cNvPr>
          <p:cNvSpPr/>
          <p:nvPr/>
        </p:nvSpPr>
        <p:spPr>
          <a:xfrm>
            <a:off x="4567255" y="5859634"/>
            <a:ext cx="4108529" cy="677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chín</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mênh</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mông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134214" y="24143"/>
            <a:ext cx="12064999" cy="1592223"/>
          </a:xfrm>
          <a:prstGeom prst="roundRect">
            <a:avLst>
              <a:gd name="adj" fmla="val 29749"/>
            </a:avLst>
          </a:prstGeom>
          <a:solidFill>
            <a:schemeClr val="accent1">
              <a:lumMod val="20000"/>
              <a:lumOff val="80000"/>
            </a:schemeClr>
          </a:solidFill>
        </p:spPr>
        <p:txBody>
          <a:bodyPr wrap="square">
            <a:spAutoFit/>
          </a:bodyPr>
          <a:lstStyle/>
          <a:p>
            <a:pPr algn="ctr"/>
            <a:r>
              <a:rPr lang="en-US" sz="4000" b="1" dirty="0">
                <a:latin typeface="Cambria" panose="02040503050406030204" pitchFamily="18" charset="0"/>
                <a:ea typeface="Cambria" panose="02040503050406030204" pitchFamily="18" charset="0"/>
                <a:cs typeface="Calibri" panose="020F0502020204030204" pitchFamily="34" charset="0"/>
              </a:rPr>
              <a:t>                            </a:t>
            </a:r>
            <a:r>
              <a:rPr lang="vi-VN" sz="4000" b="1" dirty="0" err="1">
                <a:latin typeface="Cambria" panose="02040503050406030204" pitchFamily="18" charset="0"/>
                <a:ea typeface="Cambria" panose="02040503050406030204" pitchFamily="18" charset="0"/>
                <a:cs typeface="Calibri" panose="020F0502020204030204" pitchFamily="34" charset="0"/>
              </a:rPr>
              <a:t>Vì</a:t>
            </a:r>
            <a:r>
              <a:rPr lang="vi-VN" sz="4000" b="1" dirty="0">
                <a:latin typeface="Cambria" panose="02040503050406030204" pitchFamily="18" charset="0"/>
                <a:ea typeface="Cambria" panose="02040503050406030204" pitchFamily="18" charset="0"/>
                <a:cs typeface="Calibri" panose="020F0502020204030204" pitchFamily="34" charset="0"/>
              </a:rPr>
              <a:t> sao tác giả nói vùng ngoại ô </a:t>
            </a:r>
            <a:endParaRPr lang="en-US" sz="4000" b="1" dirty="0">
              <a:latin typeface="Cambria" panose="02040503050406030204" pitchFamily="18" charset="0"/>
              <a:ea typeface="Cambria" panose="02040503050406030204" pitchFamily="18" charset="0"/>
              <a:cs typeface="Calibri" panose="020F0502020204030204" pitchFamily="34" charset="0"/>
            </a:endParaRPr>
          </a:p>
          <a:p>
            <a:pPr algn="ctr"/>
            <a:r>
              <a:rPr lang="vi-VN" sz="4000" b="1" dirty="0">
                <a:latin typeface="Cambria" panose="02040503050406030204" pitchFamily="18" charset="0"/>
                <a:ea typeface="Cambria" panose="02040503050406030204" pitchFamily="18" charset="0"/>
                <a:cs typeface="Calibri" panose="020F0502020204030204" pitchFamily="34" charset="0"/>
              </a:rPr>
              <a:t>mang vẻ đẹp bình dị?</a:t>
            </a:r>
          </a:p>
        </p:txBody>
      </p:sp>
      <p:sp>
        <p:nvSpPr>
          <p:cNvPr id="3" name="Rectangle 2"/>
          <p:cNvSpPr/>
          <p:nvPr/>
        </p:nvSpPr>
        <p:spPr>
          <a:xfrm>
            <a:off x="0" y="2166155"/>
            <a:ext cx="12064998" cy="63094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endPar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945097" y="37083"/>
            <a:ext cx="2975106" cy="1536325"/>
          </a:xfrm>
          <a:prstGeom prst="rect">
            <a:avLst/>
          </a:prstGeom>
        </p:spPr>
      </p:pic>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nodePh="1">
                                  <p:stCondLst>
                                    <p:cond delay="0"/>
                                  </p:stCondLst>
                                  <p:endCondLst>
                                    <p:cond evt="begin" delay="0">
                                      <p:tn val="18"/>
                                    </p:cond>
                                  </p:end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355983" y="631220"/>
            <a:ext cx="7708900" cy="2332792"/>
          </a:xfrm>
          <a:prstGeom prst="roundRect">
            <a:avLst>
              <a:gd name="adj" fmla="val 29749"/>
            </a:avLst>
          </a:prstGeom>
          <a:solidFill>
            <a:schemeClr val="accent1">
              <a:lumMod val="20000"/>
              <a:lumOff val="80000"/>
            </a:schemeClr>
          </a:solidFill>
        </p:spPr>
        <p:txBody>
          <a:bodyPr wrap="square">
            <a:spAutoFit/>
          </a:bodyPr>
          <a:lstStyle/>
          <a:p>
            <a:pPr algn="ctr"/>
            <a:r>
              <a:rPr lang="vi-VN" sz="4000" b="1" dirty="0">
                <a:latin typeface="Cambria" panose="02040503050406030204" pitchFamily="18" charset="0"/>
                <a:ea typeface="Cambria" panose="02040503050406030204" pitchFamily="18" charset="0"/>
                <a:cs typeface="Calibri" panose="020F0502020204030204" pitchFamily="34" charset="0"/>
              </a:rPr>
              <a:t>Tác giả có cảm nhận như thế nào khi chơi thả diều trong chiều hè ở ngoại ô?</a:t>
            </a:r>
          </a:p>
        </p:txBody>
      </p:sp>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08" y="980660"/>
            <a:ext cx="4349596" cy="2686515"/>
          </a:xfrm>
          <a:prstGeom prst="rect">
            <a:avLst/>
          </a:prstGeom>
        </p:spPr>
      </p:pic>
      <p:sp>
        <p:nvSpPr>
          <p:cNvPr id="2" name="Rounded Rectangle 19">
            <a:extLst>
              <a:ext uri="{FF2B5EF4-FFF2-40B4-BE49-F238E27FC236}">
                <a16:creationId xmlns:a16="http://schemas.microsoft.com/office/drawing/2014/main" id="{6AB805A4-1B4E-B535-D22B-30F0FD623893}"/>
              </a:ext>
            </a:extLst>
          </p:cNvPr>
          <p:cNvSpPr/>
          <p:nvPr/>
        </p:nvSpPr>
        <p:spPr>
          <a:xfrm>
            <a:off x="3908487" y="3241725"/>
            <a:ext cx="8603892" cy="666512"/>
          </a:xfrm>
          <a:prstGeom prst="roundRect">
            <a:avLst>
              <a:gd name="adj" fmla="val 29749"/>
            </a:avLst>
          </a:prstGeom>
          <a:solidFill>
            <a:schemeClr val="bg1"/>
          </a:solidFill>
        </p:spPr>
        <p:txBody>
          <a:bodyPr wrap="square">
            <a:spAutoFit/>
          </a:bodyPr>
          <a:lstStyle/>
          <a:p>
            <a:pPr algn="just"/>
            <a:endParaRPr lang="vi-VN" sz="30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2828979" y="75557"/>
            <a:ext cx="3005588" cy="153632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335766" y="1492319"/>
            <a:ext cx="9549723" cy="997675"/>
            <a:chOff x="2360277" y="2671670"/>
            <a:chExt cx="366606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666062" cy="892629"/>
              <a:chOff x="1336246" y="3302000"/>
              <a:chExt cx="2863445"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63445"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773632"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3416836"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khung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ô.</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209800" y="2988404"/>
            <a:ext cx="9786432" cy="997675"/>
            <a:chOff x="2360277" y="2671670"/>
            <a:chExt cx="354362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20075" y="2764127"/>
              <a:ext cx="3483830"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Vẻ</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đẹp</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dị</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buổi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chiều</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hè</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05684" y="4404942"/>
            <a:ext cx="9026187" cy="1394358"/>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086296" cy="791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Niềm</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tác</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buổi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ô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lũ</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955AF160-1B1E-CAD9-C6B6-600F856FBBBF}"/>
              </a:ext>
            </a:extLst>
          </p:cNvPr>
          <p:cNvSpPr txBox="1"/>
          <p:nvPr/>
        </p:nvSpPr>
        <p:spPr>
          <a:xfrm>
            <a:off x="287331" y="164534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1</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270339" y="315346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2</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363862" y="4690382"/>
            <a:ext cx="28648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3</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69152" y="156941"/>
            <a:ext cx="4081670" cy="980661"/>
          </a:xfrm>
          <a:prstGeom prst="rect">
            <a:avLst/>
          </a:prstGeom>
        </p:spPr>
      </p:pic>
      <p:pic>
        <p:nvPicPr>
          <p:cNvPr id="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53640" y="156940"/>
            <a:ext cx="5632172" cy="980661"/>
          </a:xfrm>
          <a:prstGeom prst="rect">
            <a:avLst/>
          </a:prstGeom>
        </p:spPr>
      </p:pic>
      <p:pic>
        <p:nvPicPr>
          <p:cNvPr id="8"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4942" y="156941"/>
            <a:ext cx="4081670" cy="980661"/>
          </a:xfrm>
          <a:prstGeom prst="rect">
            <a:avLst/>
          </a:prstGeom>
        </p:spPr>
      </p:pic>
      <p:pic>
        <p:nvPicPr>
          <p:cNvPr id="9"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77850" y="156940"/>
            <a:ext cx="5632172" cy="980661"/>
          </a:xfrm>
          <a:prstGeom prst="rect">
            <a:avLst/>
          </a:prstGeom>
        </p:spPr>
      </p:pic>
      <p:sp>
        <p:nvSpPr>
          <p:cNvPr id="20" name="Rounded Rectangle 19"/>
          <p:cNvSpPr/>
          <p:nvPr/>
        </p:nvSpPr>
        <p:spPr>
          <a:xfrm>
            <a:off x="143674" y="285898"/>
            <a:ext cx="12077701" cy="851654"/>
          </a:xfrm>
          <a:prstGeom prst="roundRect">
            <a:avLst>
              <a:gd name="adj" fmla="val 29749"/>
            </a:avLst>
          </a:prstGeom>
          <a:solidFill>
            <a:schemeClr val="bg1"/>
          </a:solidFill>
        </p:spPr>
        <p:txBody>
          <a:bodyPr wrap="square">
            <a:spAutoFit/>
          </a:bodyPr>
          <a:lstStyle/>
          <a:p>
            <a:pPr algn="ctr"/>
            <a:r>
              <a:rPr lang="vi-VN" sz="25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Nêu ý chính của mỗi đoạn trong bài?</a:t>
            </a:r>
          </a:p>
        </p:txBody>
      </p:sp>
      <p:pic>
        <p:nvPicPr>
          <p:cNvPr id="10" name="Picture 9">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2508" y="156941"/>
            <a:ext cx="2908044" cy="1109568"/>
          </a:xfrm>
          <a:prstGeom prst="rect">
            <a:avLst/>
          </a:prstGeom>
        </p:spPr>
      </p:pic>
    </p:spTree>
    <p:extLst>
      <p:ext uri="{BB962C8B-B14F-4D97-AF65-F5344CB8AC3E}">
        <p14:creationId xmlns:p14="http://schemas.microsoft.com/office/powerpoint/2010/main" val="377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2937754" y="898389"/>
            <a:ext cx="9518839" cy="5061222"/>
            <a:chOff x="2484475" y="1503457"/>
            <a:chExt cx="7989905" cy="495243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607760"/>
            </a:xfrm>
            <a:prstGeom prst="rect">
              <a:avLst/>
            </a:prstGeom>
            <a:noFill/>
          </p:spPr>
          <p:txBody>
            <a:bodyPr wrap="square">
              <a:spAutoFit/>
            </a:bodyPr>
            <a:lstStyle/>
            <a:p>
              <a:pPr algn="just"/>
              <a:r>
                <a:rPr lang="en-US" sz="5000" b="1" dirty="0">
                  <a:effectLst/>
                  <a:latin typeface="Cambria" panose="02040503050406030204" pitchFamily="18" charset="0"/>
                  <a:ea typeface="Cambria" panose="02040503050406030204" pitchFamily="18" charset="0"/>
                </a:rPr>
                <a:t>Ca </a:t>
              </a:r>
              <a:r>
                <a:rPr lang="en-US" sz="5000" b="1" dirty="0" err="1">
                  <a:effectLst/>
                  <a:latin typeface="Cambria" panose="02040503050406030204" pitchFamily="18" charset="0"/>
                  <a:ea typeface="Cambria" panose="02040503050406030204" pitchFamily="18" charset="0"/>
                </a:rPr>
                <a:t>ngợi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vẻ</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đẹp</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bình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dị</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thân</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thuộc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quê</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hương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cảm</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vui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sướng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giả</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khi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được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hòa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mình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vào</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vật</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ngoại</a:t>
              </a:r>
              <a:r>
                <a:rPr lang="en-US" sz="5000" b="1" dirty="0">
                  <a:effectLst/>
                  <a:latin typeface="Cambria" panose="02040503050406030204" pitchFamily="18" charset="0"/>
                  <a:ea typeface="Cambria" panose="02040503050406030204" pitchFamily="18" charset="0"/>
                </a:rPr>
                <a:t> ô.</a:t>
              </a:r>
              <a:endParaRPr lang="en-SG" sz="5000" b="1" dirty="0">
                <a:effectLst/>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6"/>
          <a:stretch>
            <a:fillRect/>
          </a:stretch>
        </p:blipFill>
        <p:spPr>
          <a:xfrm>
            <a:off x="-750939" y="516784"/>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E527B-750E-2F4A-DAD6-4D0F57F57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587" y="-155642"/>
            <a:ext cx="11200574" cy="670021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989" y="1916843"/>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01159" y="-381755"/>
            <a:ext cx="9544426" cy="7204627"/>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3636579" y="509744"/>
            <a:ext cx="7658852" cy="605037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9">
            <a:extLst>
              <a:ext uri="{FF2B5EF4-FFF2-40B4-BE49-F238E27FC236}">
                <a16:creationId xmlns:a16="http://schemas.microsoft.com/office/drawing/2014/main" id="{FF020EFC-62C5-4EE1-AA61-21BC56CC2E22}"/>
              </a:ext>
            </a:extLst>
          </p:cNvPr>
          <p:cNvSpPr/>
          <p:nvPr/>
        </p:nvSpPr>
        <p:spPr>
          <a:xfrm>
            <a:off x="2241550" y="1062541"/>
            <a:ext cx="7708900" cy="851654"/>
          </a:xfrm>
          <a:prstGeom prst="roundRect">
            <a:avLst>
              <a:gd name="adj" fmla="val 29749"/>
            </a:avLst>
          </a:prstGeom>
          <a:solidFill>
            <a:schemeClr val="accent1">
              <a:lumMod val="20000"/>
              <a:lumOff val="80000"/>
            </a:schemeClr>
          </a:solidFill>
        </p:spPr>
        <p:txBody>
          <a:bodyPr wrap="square">
            <a:spAutoFit/>
          </a:bodyPr>
          <a:lstStyle/>
          <a:p>
            <a:pPr algn="ctr"/>
            <a:r>
              <a:rPr lang="en-US" sz="4000" b="1" dirty="0" err="1">
                <a:latin typeface="Cambria" panose="02040503050406030204" pitchFamily="18" charset="0"/>
                <a:ea typeface="Cambria" panose="02040503050406030204" pitchFamily="18" charset="0"/>
                <a:cs typeface="Calibri" panose="020F0502020204030204" pitchFamily="34" charset="0"/>
              </a:rPr>
              <a:t>Nêu</a:t>
            </a:r>
            <a:r>
              <a:rPr lang="en-US" sz="4000" b="1" dirty="0">
                <a:latin typeface="Cambria" panose="02040503050406030204" pitchFamily="18" charset="0"/>
                <a:ea typeface="Cambria" panose="02040503050406030204" pitchFamily="18" charset="0"/>
                <a:cs typeface="Calibri" panose="020F0502020204030204" pitchFamily="34" charset="0"/>
              </a:rPr>
              <a:t> </a:t>
            </a:r>
            <a:r>
              <a:rPr lang="en-US" sz="4000" b="1" dirty="0" err="1">
                <a:latin typeface="Cambria" panose="02040503050406030204" pitchFamily="18" charset="0"/>
                <a:ea typeface="Cambria" panose="02040503050406030204" pitchFamily="18" charset="0"/>
                <a:cs typeface="Calibri" panose="020F0502020204030204" pitchFamily="34" charset="0"/>
              </a:rPr>
              <a:t>giọng</a:t>
            </a:r>
            <a:r>
              <a:rPr lang="en-US" sz="4000" b="1" dirty="0">
                <a:latin typeface="Cambria" panose="02040503050406030204" pitchFamily="18" charset="0"/>
                <a:ea typeface="Cambria" panose="02040503050406030204" pitchFamily="18" charset="0"/>
                <a:cs typeface="Calibri" panose="020F0502020204030204" pitchFamily="34" charset="0"/>
              </a:rPr>
              <a:t> </a:t>
            </a:r>
            <a:r>
              <a:rPr lang="en-US" sz="4000" b="1" dirty="0" err="1">
                <a:latin typeface="Cambria" panose="02040503050406030204" pitchFamily="18" charset="0"/>
                <a:ea typeface="Cambria" panose="02040503050406030204" pitchFamily="18" charset="0"/>
                <a:cs typeface="Calibri" panose="020F0502020204030204" pitchFamily="34" charset="0"/>
              </a:rPr>
              <a:t>đọc</a:t>
            </a:r>
            <a:r>
              <a:rPr lang="en-US" sz="4000" b="1" dirty="0">
                <a:latin typeface="Cambria" panose="02040503050406030204" pitchFamily="18" charset="0"/>
                <a:ea typeface="Cambria" panose="02040503050406030204" pitchFamily="18" charset="0"/>
                <a:cs typeface="Calibri" panose="020F0502020204030204" pitchFamily="34" charset="0"/>
              </a:rPr>
              <a:t>?</a:t>
            </a:r>
            <a:endParaRPr lang="vi-VN"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 name="Rounded Rectangle 19">
            <a:extLst>
              <a:ext uri="{FF2B5EF4-FFF2-40B4-BE49-F238E27FC236}">
                <a16:creationId xmlns:a16="http://schemas.microsoft.com/office/drawing/2014/main" id="{8F0C8498-9091-46C7-AAF3-782A27CCF9D6}"/>
              </a:ext>
            </a:extLst>
          </p:cNvPr>
          <p:cNvSpPr/>
          <p:nvPr/>
        </p:nvSpPr>
        <p:spPr>
          <a:xfrm>
            <a:off x="695864" y="2595167"/>
            <a:ext cx="10800272" cy="2610505"/>
          </a:xfrm>
          <a:prstGeom prst="roundRect">
            <a:avLst>
              <a:gd name="adj" fmla="val 29749"/>
            </a:avLst>
          </a:prstGeom>
          <a:solidFill>
            <a:schemeClr val="accent4">
              <a:lumMod val="20000"/>
              <a:lumOff val="80000"/>
            </a:schemeClr>
          </a:solidFill>
        </p:spPr>
        <p:txBody>
          <a:bodyPr wrap="square">
            <a:spAutoFit/>
          </a:bodyPr>
          <a:lstStyle/>
          <a:p>
            <a:r>
              <a:rPr lang="en-US" sz="4500" dirty="0">
                <a:solidFill>
                  <a:srgbClr val="FF0000"/>
                </a:solidFill>
              </a:rPr>
              <a:t>Đ</a:t>
            </a:r>
            <a:r>
              <a:rPr lang="vi-VN" sz="4500" dirty="0" err="1">
                <a:solidFill>
                  <a:srgbClr val="FF0000"/>
                </a:solidFill>
              </a:rPr>
              <a:t>ọc</a:t>
            </a:r>
            <a:r>
              <a:rPr lang="vi-VN" sz="4500" dirty="0">
                <a:solidFill>
                  <a:srgbClr val="FF0000"/>
                </a:solidFill>
              </a:rPr>
              <a:t> </a:t>
            </a:r>
            <a:r>
              <a:rPr lang="vi-VN" sz="4500" dirty="0" err="1">
                <a:solidFill>
                  <a:srgbClr val="FF0000"/>
                </a:solidFill>
              </a:rPr>
              <a:t>diễn</a:t>
            </a:r>
            <a:r>
              <a:rPr lang="vi-VN" sz="4500" dirty="0">
                <a:solidFill>
                  <a:srgbClr val="FF0000"/>
                </a:solidFill>
              </a:rPr>
              <a:t> </a:t>
            </a:r>
            <a:r>
              <a:rPr lang="vi-VN" sz="4500" dirty="0" err="1">
                <a:solidFill>
                  <a:srgbClr val="FF0000"/>
                </a:solidFill>
              </a:rPr>
              <a:t>cảm</a:t>
            </a:r>
            <a:r>
              <a:rPr lang="vi-VN" sz="4500" dirty="0">
                <a:solidFill>
                  <a:srgbClr val="FF0000"/>
                </a:solidFill>
              </a:rPr>
              <a:t>, </a:t>
            </a:r>
            <a:r>
              <a:rPr lang="vi-VN" sz="4500" dirty="0" err="1">
                <a:solidFill>
                  <a:srgbClr val="FF0000"/>
                </a:solidFill>
              </a:rPr>
              <a:t>nhấn</a:t>
            </a:r>
            <a:r>
              <a:rPr lang="vi-VN" sz="4500" dirty="0">
                <a:solidFill>
                  <a:srgbClr val="FF0000"/>
                </a:solidFill>
              </a:rPr>
              <a:t> </a:t>
            </a:r>
            <a:r>
              <a:rPr lang="vi-VN" sz="4500" dirty="0" err="1">
                <a:solidFill>
                  <a:srgbClr val="FF0000"/>
                </a:solidFill>
              </a:rPr>
              <a:t>giọng</a:t>
            </a:r>
            <a:r>
              <a:rPr lang="vi-VN" sz="4500" dirty="0">
                <a:solidFill>
                  <a:srgbClr val="FF0000"/>
                </a:solidFill>
              </a:rPr>
              <a:t> ở </a:t>
            </a:r>
            <a:r>
              <a:rPr lang="vi-VN" sz="4500" dirty="0" err="1">
                <a:solidFill>
                  <a:srgbClr val="FF0000"/>
                </a:solidFill>
              </a:rPr>
              <a:t>những</a:t>
            </a:r>
            <a:r>
              <a:rPr lang="vi-VN" sz="4500" dirty="0">
                <a:solidFill>
                  <a:srgbClr val="FF0000"/>
                </a:solidFill>
              </a:rPr>
              <a:t> </a:t>
            </a:r>
            <a:r>
              <a:rPr lang="vi-VN" sz="4500" dirty="0" err="1">
                <a:solidFill>
                  <a:srgbClr val="FF0000"/>
                </a:solidFill>
              </a:rPr>
              <a:t>từ</a:t>
            </a:r>
            <a:r>
              <a:rPr lang="vi-VN" sz="4500" dirty="0">
                <a:solidFill>
                  <a:srgbClr val="FF0000"/>
                </a:solidFill>
              </a:rPr>
              <a:t> </a:t>
            </a:r>
            <a:r>
              <a:rPr lang="vi-VN" sz="4500" dirty="0" err="1">
                <a:solidFill>
                  <a:srgbClr val="FF0000"/>
                </a:solidFill>
              </a:rPr>
              <a:t>ngữ</a:t>
            </a:r>
            <a:r>
              <a:rPr lang="vi-VN" sz="4500" dirty="0">
                <a:solidFill>
                  <a:srgbClr val="FF0000"/>
                </a:solidFill>
              </a:rPr>
              <a:t> </a:t>
            </a:r>
            <a:r>
              <a:rPr lang="vi-VN" sz="4500" dirty="0" err="1">
                <a:solidFill>
                  <a:srgbClr val="FF0000"/>
                </a:solidFill>
              </a:rPr>
              <a:t>gợi</a:t>
            </a:r>
            <a:r>
              <a:rPr lang="vi-VN" sz="4500" dirty="0">
                <a:solidFill>
                  <a:srgbClr val="FF0000"/>
                </a:solidFill>
              </a:rPr>
              <a:t> ra </a:t>
            </a:r>
            <a:r>
              <a:rPr lang="vi-VN" sz="4500" dirty="0" err="1">
                <a:solidFill>
                  <a:srgbClr val="FF0000"/>
                </a:solidFill>
              </a:rPr>
              <a:t>những</a:t>
            </a:r>
            <a:r>
              <a:rPr lang="vi-VN" sz="4500" dirty="0">
                <a:solidFill>
                  <a:srgbClr val="FF0000"/>
                </a:solidFill>
              </a:rPr>
              <a:t> </a:t>
            </a:r>
            <a:r>
              <a:rPr lang="vi-VN" sz="4500" dirty="0" err="1">
                <a:solidFill>
                  <a:srgbClr val="FF0000"/>
                </a:solidFill>
              </a:rPr>
              <a:t>dáng</a:t>
            </a:r>
            <a:r>
              <a:rPr lang="vi-VN" sz="4500" dirty="0">
                <a:solidFill>
                  <a:srgbClr val="FF0000"/>
                </a:solidFill>
              </a:rPr>
              <a:t> </a:t>
            </a:r>
            <a:r>
              <a:rPr lang="vi-VN" sz="4500" dirty="0" err="1">
                <a:solidFill>
                  <a:srgbClr val="FF0000"/>
                </a:solidFill>
              </a:rPr>
              <a:t>nét</a:t>
            </a:r>
            <a:r>
              <a:rPr lang="vi-VN" sz="4500" dirty="0">
                <a:solidFill>
                  <a:srgbClr val="FF0000"/>
                </a:solidFill>
              </a:rPr>
              <a:t> </a:t>
            </a:r>
            <a:r>
              <a:rPr lang="vi-VN" sz="4500" dirty="0" err="1">
                <a:solidFill>
                  <a:srgbClr val="FF0000"/>
                </a:solidFill>
              </a:rPr>
              <a:t>đặc</a:t>
            </a:r>
            <a:r>
              <a:rPr lang="vi-VN" sz="4500" dirty="0">
                <a:solidFill>
                  <a:srgbClr val="FF0000"/>
                </a:solidFill>
              </a:rPr>
              <a:t> trưng </a:t>
            </a:r>
            <a:r>
              <a:rPr lang="vi-VN" sz="4500" dirty="0" err="1">
                <a:solidFill>
                  <a:srgbClr val="FF0000"/>
                </a:solidFill>
              </a:rPr>
              <a:t>của</a:t>
            </a:r>
            <a:r>
              <a:rPr lang="vi-VN" sz="4500" dirty="0">
                <a:solidFill>
                  <a:srgbClr val="FF0000"/>
                </a:solidFill>
              </a:rPr>
              <a:t> </a:t>
            </a:r>
            <a:r>
              <a:rPr lang="vi-VN" sz="4500" dirty="0" err="1">
                <a:solidFill>
                  <a:srgbClr val="FF0000"/>
                </a:solidFill>
              </a:rPr>
              <a:t>cảnh</a:t>
            </a:r>
            <a:r>
              <a:rPr lang="vi-VN" sz="4500" dirty="0">
                <a:solidFill>
                  <a:srgbClr val="FF0000"/>
                </a:solidFill>
              </a:rPr>
              <a:t> </a:t>
            </a:r>
            <a:r>
              <a:rPr lang="vi-VN" sz="4500" dirty="0" err="1">
                <a:solidFill>
                  <a:srgbClr val="FF0000"/>
                </a:solidFill>
              </a:rPr>
              <a:t>buổi</a:t>
            </a:r>
            <a:r>
              <a:rPr lang="vi-VN" sz="4500" dirty="0">
                <a:solidFill>
                  <a:srgbClr val="FF0000"/>
                </a:solidFill>
              </a:rPr>
              <a:t> </a:t>
            </a:r>
            <a:r>
              <a:rPr lang="vi-VN" sz="4500" dirty="0" err="1">
                <a:solidFill>
                  <a:srgbClr val="FF0000"/>
                </a:solidFill>
              </a:rPr>
              <a:t>chiểu</a:t>
            </a:r>
            <a:endParaRPr lang="vi-VN" sz="45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7236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57864"/>
            <a:ext cx="12073932" cy="6742271"/>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Tree>
    <p:extLst>
      <p:ext uri="{BB962C8B-B14F-4D97-AF65-F5344CB8AC3E}">
        <p14:creationId xmlns:p14="http://schemas.microsoft.com/office/powerpoint/2010/main" val="354062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3076" y="-173314"/>
            <a:ext cx="9544426" cy="720462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1703251" y="2071659"/>
            <a:ext cx="8474471" cy="2714681"/>
          </a:xfrm>
          <a:prstGeom prst="rect">
            <a:avLst/>
          </a:prstGeom>
        </p:spPr>
      </p:pic>
    </p:spTree>
    <p:extLst>
      <p:ext uri="{BB962C8B-B14F-4D97-AF65-F5344CB8AC3E}">
        <p14:creationId xmlns:p14="http://schemas.microsoft.com/office/powerpoint/2010/main" val="616682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0BDD9-5410-F361-44B3-6690D845C2F5}"/>
              </a:ext>
            </a:extLst>
          </p:cNvPr>
          <p:cNvSpPr txBox="1"/>
          <p:nvPr/>
        </p:nvSpPr>
        <p:spPr>
          <a:xfrm>
            <a:off x="809296" y="478846"/>
            <a:ext cx="10783613" cy="1464231"/>
          </a:xfrm>
          <a:prstGeom prst="roundRect">
            <a:avLst/>
          </a:prstGeom>
          <a:solidFill>
            <a:schemeClr val="bg1"/>
          </a:solidFill>
          <a:ln w="28575">
            <a:solidFill>
              <a:schemeClr val="tx1"/>
            </a:solidFill>
            <a:prstDash val="dash"/>
          </a:ln>
        </p:spPr>
        <p:txBody>
          <a:bodyPr wrap="square" rtlCol="0">
            <a:spAutoFit/>
          </a:bodyPr>
          <a:lstStyle/>
          <a:p>
            <a:pPr marL="342900" indent="-342900" algn="ctr">
              <a:buAutoNum type="arabicPeriod"/>
            </a:pPr>
            <a:r>
              <a:rPr lang="en-SG" sz="4000" b="1" dirty="0" err="1">
                <a:solidFill>
                  <a:srgbClr val="002060"/>
                </a:solidFill>
                <a:latin typeface="Cambria" panose="02040503050406030204" pitchFamily="18" charset="0"/>
                <a:ea typeface="Cambria" panose="02040503050406030204" pitchFamily="18" charset="0"/>
              </a:rPr>
              <a:t>Thêm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ngữ</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mỗi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dưới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đây</a:t>
            </a:r>
            <a:r>
              <a:rPr lang="en-SG" sz="4000" b="1" dirty="0">
                <a:solidFill>
                  <a:srgbClr val="002060"/>
                </a:solidFill>
                <a:latin typeface="Cambria" panose="02040503050406030204" pitchFamily="18" charset="0"/>
                <a:ea typeface="Cambria" panose="02040503050406030204" pitchFamily="18" charset="0"/>
              </a:rPr>
              <a:t>:</a:t>
            </a:r>
          </a:p>
          <a:p>
            <a:pPr algn="ctr"/>
            <a:endParaRPr lang="vi-VN" sz="40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1A6AE35-7F5C-E968-AF12-3E7437769E53}"/>
              </a:ext>
            </a:extLst>
          </p:cNvPr>
          <p:cNvSpPr/>
          <p:nvPr/>
        </p:nvSpPr>
        <p:spPr>
          <a:xfrm>
            <a:off x="3773215" y="2967317"/>
            <a:ext cx="8418785" cy="861774"/>
          </a:xfrm>
          <a:prstGeom prst="rect">
            <a:avLst/>
          </a:prstGeom>
          <a:solidFill>
            <a:schemeClr val="bg1"/>
          </a:solidFill>
        </p:spPr>
        <p:txBody>
          <a:bodyPr wrap="square">
            <a:spAutoFit/>
          </a:bodyPr>
          <a:lstStyle/>
          <a:p>
            <a:pPr algn="just"/>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FC4FAD98-D683-41A3-91A5-F30934F56D40}"/>
              </a:ext>
            </a:extLst>
          </p:cNvPr>
          <p:cNvSpPr/>
          <p:nvPr/>
        </p:nvSpPr>
        <p:spPr>
          <a:xfrm>
            <a:off x="948906" y="2641412"/>
            <a:ext cx="10644003" cy="1477328"/>
          </a:xfrm>
          <a:prstGeom prst="rect">
            <a:avLst/>
          </a:prstGeom>
        </p:spPr>
        <p:txBody>
          <a:bodyPr wrap="square">
            <a:spAutoFit/>
          </a:bodyPr>
          <a:lstStyle/>
          <a:p>
            <a:r>
              <a:rPr lang="en-SG" sz="4500" dirty="0" err="1">
                <a:latin typeface="Arial" panose="020B0604020202020204" pitchFamily="34" charset="0"/>
                <a:ea typeface="Cambria" panose="02040503050406030204" pitchFamily="18" charset="0"/>
                <a:cs typeface="Arial" panose="020B0604020202020204" pitchFamily="34" charset="0"/>
              </a:rPr>
              <a:t>Diều</a:t>
            </a:r>
            <a:r>
              <a:rPr lang="en-SG" sz="4500" dirty="0">
                <a:latin typeface="Arial" panose="020B0604020202020204" pitchFamily="34" charset="0"/>
                <a:ea typeface="Cambria" panose="02040503050406030204" pitchFamily="18" charset="0"/>
                <a:cs typeface="Arial" panose="020B0604020202020204" pitchFamily="34" charset="0"/>
              </a:rPr>
              <a:t> </a:t>
            </a:r>
            <a:r>
              <a:rPr lang="en-SG" sz="4500" dirty="0" err="1">
                <a:latin typeface="Arial" panose="020B0604020202020204" pitchFamily="34" charset="0"/>
                <a:ea typeface="Cambria" panose="02040503050406030204" pitchFamily="18" charset="0"/>
                <a:cs typeface="Arial" panose="020B0604020202020204" pitchFamily="34" charset="0"/>
              </a:rPr>
              <a:t>cốc</a:t>
            </a:r>
            <a:r>
              <a:rPr lang="en-SG" sz="4500" dirty="0">
                <a:latin typeface="Arial" panose="020B0604020202020204" pitchFamily="34" charset="0"/>
                <a:ea typeface="Cambria" panose="02040503050406030204" pitchFamily="18" charset="0"/>
                <a:cs typeface="Arial" panose="020B0604020202020204" pitchFamily="34" charset="0"/>
              </a:rPr>
              <a:t>, </a:t>
            </a:r>
            <a:r>
              <a:rPr lang="en-SG" sz="4500" dirty="0" err="1">
                <a:latin typeface="Arial" panose="020B0604020202020204" pitchFamily="34" charset="0"/>
                <a:ea typeface="Cambria" panose="02040503050406030204" pitchFamily="18" charset="0"/>
                <a:cs typeface="Arial" panose="020B0604020202020204" pitchFamily="34" charset="0"/>
              </a:rPr>
              <a:t>diều</a:t>
            </a:r>
            <a:r>
              <a:rPr lang="en-SG" sz="4500" dirty="0">
                <a:latin typeface="Arial" panose="020B0604020202020204" pitchFamily="34" charset="0"/>
                <a:ea typeface="Cambria" panose="02040503050406030204" pitchFamily="18" charset="0"/>
                <a:cs typeface="Arial" panose="020B0604020202020204" pitchFamily="34" charset="0"/>
              </a:rPr>
              <a:t> </a:t>
            </a:r>
            <a:r>
              <a:rPr lang="en-SG" sz="4500" dirty="0" err="1">
                <a:latin typeface="Arial" panose="020B0604020202020204" pitchFamily="34" charset="0"/>
                <a:ea typeface="Cambria" panose="02040503050406030204" pitchFamily="18" charset="0"/>
                <a:cs typeface="Arial" panose="020B0604020202020204" pitchFamily="34" charset="0"/>
              </a:rPr>
              <a:t>tu</a:t>
            </a:r>
            <a:r>
              <a:rPr lang="en-SG" sz="4500" dirty="0">
                <a:latin typeface="Arial" panose="020B0604020202020204" pitchFamily="34" charset="0"/>
                <a:ea typeface="Cambria" panose="02040503050406030204" pitchFamily="18" charset="0"/>
                <a:cs typeface="Arial" panose="020B0604020202020204" pitchFamily="34" charset="0"/>
              </a:rPr>
              <a:t>, </a:t>
            </a:r>
            <a:r>
              <a:rPr lang="en-SG" sz="4500" dirty="0" err="1">
                <a:latin typeface="Arial" panose="020B0604020202020204" pitchFamily="34" charset="0"/>
                <a:ea typeface="Cambria" panose="02040503050406030204" pitchFamily="18" charset="0"/>
                <a:cs typeface="Arial" panose="020B0604020202020204" pitchFamily="34" charset="0"/>
              </a:rPr>
              <a:t>diều</a:t>
            </a:r>
            <a:r>
              <a:rPr lang="en-SG" sz="4500" dirty="0">
                <a:latin typeface="Arial" panose="020B0604020202020204" pitchFamily="34" charset="0"/>
                <a:ea typeface="Cambria" panose="02040503050406030204" pitchFamily="18" charset="0"/>
                <a:cs typeface="Arial" panose="020B0604020202020204" pitchFamily="34" charset="0"/>
              </a:rPr>
              <a:t> </a:t>
            </a:r>
            <a:r>
              <a:rPr lang="en-SG" sz="4500" dirty="0" err="1">
                <a:latin typeface="Arial" panose="020B0604020202020204" pitchFamily="34" charset="0"/>
                <a:ea typeface="Cambria" panose="02040503050406030204" pitchFamily="18" charset="0"/>
                <a:cs typeface="Arial" panose="020B0604020202020204" pitchFamily="34" charset="0"/>
              </a:rPr>
              <a:t>sáo</a:t>
            </a:r>
            <a:r>
              <a:rPr lang="en-SG" sz="4500" dirty="0">
                <a:latin typeface="Arial" panose="020B0604020202020204" pitchFamily="34" charset="0"/>
                <a:ea typeface="Cambria" panose="02040503050406030204" pitchFamily="18" charset="0"/>
                <a:cs typeface="Arial" panose="020B0604020202020204" pitchFamily="34" charset="0"/>
              </a:rPr>
              <a:t> </a:t>
            </a:r>
            <a:r>
              <a:rPr lang="en-SG" sz="4500" dirty="0" err="1">
                <a:latin typeface="Arial" panose="020B0604020202020204" pitchFamily="34" charset="0"/>
                <a:ea typeface="Cambria" panose="02040503050406030204" pitchFamily="18" charset="0"/>
                <a:cs typeface="Arial" panose="020B0604020202020204" pitchFamily="34" charset="0"/>
              </a:rPr>
              <a:t>đua</a:t>
            </a:r>
            <a:r>
              <a:rPr lang="en-SG" sz="4500" dirty="0">
                <a:latin typeface="Arial" panose="020B0604020202020204" pitchFamily="34" charset="0"/>
                <a:ea typeface="Cambria" panose="02040503050406030204" pitchFamily="18" charset="0"/>
                <a:cs typeface="Arial" panose="020B0604020202020204" pitchFamily="34" charset="0"/>
              </a:rPr>
              <a:t> </a:t>
            </a:r>
            <a:r>
              <a:rPr lang="en-SG" sz="4500" dirty="0" err="1">
                <a:latin typeface="Arial" panose="020B0604020202020204" pitchFamily="34" charset="0"/>
                <a:ea typeface="Cambria" panose="02040503050406030204" pitchFamily="18" charset="0"/>
                <a:cs typeface="Arial" panose="020B0604020202020204" pitchFamily="34" charset="0"/>
              </a:rPr>
              <a:t>nhau</a:t>
            </a:r>
            <a:r>
              <a:rPr lang="en-SG" sz="4500" dirty="0">
                <a:latin typeface="Arial" panose="020B0604020202020204" pitchFamily="34" charset="0"/>
                <a:ea typeface="Cambria" panose="02040503050406030204" pitchFamily="18" charset="0"/>
                <a:cs typeface="Arial" panose="020B0604020202020204" pitchFamily="34" charset="0"/>
              </a:rPr>
              <a:t> bay </a:t>
            </a:r>
            <a:r>
              <a:rPr lang="en-SG" sz="4500" dirty="0" err="1">
                <a:latin typeface="Arial" panose="020B0604020202020204" pitchFamily="34" charset="0"/>
                <a:ea typeface="Cambria" panose="02040503050406030204" pitchFamily="18" charset="0"/>
                <a:cs typeface="Arial" panose="020B0604020202020204" pitchFamily="34" charset="0"/>
              </a:rPr>
              <a:t>lên</a:t>
            </a:r>
            <a:r>
              <a:rPr lang="en-SG" sz="4500" dirty="0">
                <a:latin typeface="Arial" panose="020B0604020202020204" pitchFamily="34" charset="0"/>
                <a:ea typeface="Cambria" panose="02040503050406030204" pitchFamily="18" charset="0"/>
                <a:cs typeface="Arial" panose="020B0604020202020204" pitchFamily="34" charset="0"/>
              </a:rPr>
              <a:t> </a:t>
            </a:r>
            <a:r>
              <a:rPr lang="en-SG" sz="4500" dirty="0" err="1">
                <a:latin typeface="Arial" panose="020B0604020202020204" pitchFamily="34" charset="0"/>
                <a:ea typeface="Cambria" panose="02040503050406030204" pitchFamily="18" charset="0"/>
                <a:cs typeface="Arial" panose="020B0604020202020204" pitchFamily="34" charset="0"/>
              </a:rPr>
              <a:t>cao</a:t>
            </a:r>
            <a:r>
              <a:rPr lang="en-SG" sz="4500" dirty="0">
                <a:latin typeface="Arial" panose="020B0604020202020204" pitchFamily="34" charset="0"/>
                <a:ea typeface="Cambria" panose="02040503050406030204" pitchFamily="18" charset="0"/>
                <a:cs typeface="Arial" panose="020B0604020202020204" pitchFamily="34" charset="0"/>
              </a:rPr>
              <a:t>. </a:t>
            </a:r>
            <a:r>
              <a:rPr lang="en-SG" sz="4500" dirty="0" err="1">
                <a:latin typeface="Arial" panose="020B0604020202020204" pitchFamily="34" charset="0"/>
                <a:ea typeface="Cambria" panose="02040503050406030204" pitchFamily="18" charset="0"/>
                <a:cs typeface="Arial" panose="020B0604020202020204" pitchFamily="34" charset="0"/>
              </a:rPr>
              <a:t>Tiếng</a:t>
            </a:r>
            <a:r>
              <a:rPr lang="en-SG" sz="4500" dirty="0">
                <a:latin typeface="Arial" panose="020B0604020202020204" pitchFamily="34" charset="0"/>
                <a:ea typeface="Cambria" panose="02040503050406030204" pitchFamily="18" charset="0"/>
                <a:cs typeface="Arial" panose="020B0604020202020204" pitchFamily="34" charset="0"/>
              </a:rPr>
              <a:t> </a:t>
            </a:r>
            <a:r>
              <a:rPr lang="en-SG" sz="4500" dirty="0" err="1">
                <a:latin typeface="Arial" panose="020B0604020202020204" pitchFamily="34" charset="0"/>
                <a:ea typeface="Cambria" panose="02040503050406030204" pitchFamily="18" charset="0"/>
                <a:cs typeface="Arial" panose="020B0604020202020204" pitchFamily="34" charset="0"/>
              </a:rPr>
              <a:t>sáo</a:t>
            </a:r>
            <a:r>
              <a:rPr lang="en-SG" sz="4500" dirty="0">
                <a:latin typeface="Arial" panose="020B0604020202020204" pitchFamily="34" charset="0"/>
                <a:ea typeface="Cambria" panose="02040503050406030204" pitchFamily="18" charset="0"/>
                <a:cs typeface="Arial" panose="020B0604020202020204" pitchFamily="34" charset="0"/>
              </a:rPr>
              <a:t> </a:t>
            </a:r>
            <a:r>
              <a:rPr lang="en-SG" sz="4500" dirty="0" err="1">
                <a:latin typeface="Arial" panose="020B0604020202020204" pitchFamily="34" charset="0"/>
                <a:ea typeface="Cambria" panose="02040503050406030204" pitchFamily="18" charset="0"/>
                <a:cs typeface="Arial" panose="020B0604020202020204" pitchFamily="34" charset="0"/>
              </a:rPr>
              <a:t>diều</a:t>
            </a:r>
            <a:r>
              <a:rPr lang="en-SG" sz="4500" dirty="0">
                <a:latin typeface="Arial" panose="020B0604020202020204" pitchFamily="34" charset="0"/>
                <a:ea typeface="Cambria" panose="02040503050406030204" pitchFamily="18" charset="0"/>
                <a:cs typeface="Arial" panose="020B0604020202020204" pitchFamily="34" charset="0"/>
              </a:rPr>
              <a:t> vi vu </a:t>
            </a:r>
            <a:r>
              <a:rPr lang="en-SG" sz="4500" dirty="0" err="1">
                <a:latin typeface="Arial" panose="020B0604020202020204" pitchFamily="34" charset="0"/>
                <a:ea typeface="Cambria" panose="02040503050406030204" pitchFamily="18" charset="0"/>
                <a:cs typeface="Arial" panose="020B0604020202020204" pitchFamily="34" charset="0"/>
              </a:rPr>
              <a:t>trầm</a:t>
            </a:r>
            <a:r>
              <a:rPr lang="en-SG" sz="4500" dirty="0">
                <a:latin typeface="Arial" panose="020B0604020202020204" pitchFamily="34" charset="0"/>
                <a:ea typeface="Cambria" panose="02040503050406030204" pitchFamily="18" charset="0"/>
                <a:cs typeface="Arial" panose="020B0604020202020204" pitchFamily="34" charset="0"/>
              </a:rPr>
              <a:t> </a:t>
            </a:r>
            <a:r>
              <a:rPr lang="vi-VN" sz="4500" dirty="0" err="1">
                <a:latin typeface="Arial" panose="020B0604020202020204" pitchFamily="34" charset="0"/>
                <a:ea typeface="Cambria" panose="02040503050406030204" pitchFamily="18" charset="0"/>
                <a:cs typeface="Arial" panose="020B0604020202020204" pitchFamily="34" charset="0"/>
              </a:rPr>
              <a:t>bổng</a:t>
            </a:r>
            <a:r>
              <a:rPr lang="vi-VN" sz="4500" dirty="0">
                <a:latin typeface="Arial" panose="020B0604020202020204" pitchFamily="34" charset="0"/>
                <a:ea typeface="Cambria" panose="02040503050406030204" pitchFamily="18" charset="0"/>
                <a:cs typeface="Arial" panose="020B0604020202020204" pitchFamily="34" charset="0"/>
              </a:rPr>
              <a:t>.</a:t>
            </a:r>
            <a:endParaRPr lang="vi-VN" sz="45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6473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27">
            <a:extLst>
              <a:ext uri="{FF2B5EF4-FFF2-40B4-BE49-F238E27FC236}">
                <a16:creationId xmlns:a16="http://schemas.microsoft.com/office/drawing/2014/main" id="{4CC2C49A-88FF-AB1B-910C-06EECE7BD2E7}"/>
              </a:ext>
            </a:extLst>
          </p:cNvPr>
          <p:cNvSpPr/>
          <p:nvPr/>
        </p:nvSpPr>
        <p:spPr>
          <a:xfrm>
            <a:off x="2869325" y="4680960"/>
            <a:ext cx="8891752" cy="18039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 name="TextBox 2">
            <a:extLst>
              <a:ext uri="{FF2B5EF4-FFF2-40B4-BE49-F238E27FC236}">
                <a16:creationId xmlns:a16="http://schemas.microsoft.com/office/drawing/2014/main" id="{5D004D32-68A6-B76C-4287-782D1036538F}"/>
              </a:ext>
            </a:extLst>
          </p:cNvPr>
          <p:cNvSpPr txBox="1"/>
          <p:nvPr/>
        </p:nvSpPr>
        <p:spPr>
          <a:xfrm>
            <a:off x="1352737" y="853602"/>
            <a:ext cx="770708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58443A9-F850-75E6-59E2-E1E5DF915E14}"/>
              </a:ext>
            </a:extLst>
          </p:cNvPr>
          <p:cNvSpPr txBox="1"/>
          <p:nvPr/>
        </p:nvSpPr>
        <p:spPr>
          <a:xfrm>
            <a:off x="231228" y="94593"/>
            <a:ext cx="11775379" cy="4392692"/>
          </a:xfrm>
          <a:prstGeom prst="roundRect">
            <a:avLst/>
          </a:prstGeom>
          <a:solidFill>
            <a:schemeClr val="bg1"/>
          </a:solidFill>
          <a:ln w="28575">
            <a:solidFill>
              <a:schemeClr val="tx1"/>
            </a:solidFill>
            <a:prstDash val="dash"/>
          </a:ln>
        </p:spPr>
        <p:txBody>
          <a:bodyPr wrap="square" rtlCol="0">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2. Nêu công dụng của dấu ngoặc kép trong đoạn dưới đây: Đọc </a:t>
            </a:r>
            <a:r>
              <a:rPr lang="vi-VN" sz="3600" b="1" dirty="0">
                <a:solidFill>
                  <a:srgbClr val="C00000"/>
                </a:solidFill>
                <a:latin typeface="Cambria" panose="02040503050406030204" pitchFamily="18" charset="0"/>
                <a:ea typeface="Cambria" panose="02040503050406030204" pitchFamily="18" charset="0"/>
              </a:rPr>
              <a:t>“Chiều ngoại ô” </a:t>
            </a:r>
            <a:r>
              <a:rPr lang="vi-VN" sz="3600" b="1" dirty="0">
                <a:solidFill>
                  <a:srgbClr val="002060"/>
                </a:solidFill>
                <a:latin typeface="Cambria" panose="02040503050406030204" pitchFamily="18" charset="0"/>
                <a:ea typeface="Cambria" panose="02040503050406030204" pitchFamily="18" charset="0"/>
              </a:rPr>
              <a:t>của Nguyễn Thuỵ Kha, tôi nhớ đến </a:t>
            </a:r>
            <a:r>
              <a:rPr lang="vi-VN" sz="3600" b="1" dirty="0">
                <a:solidFill>
                  <a:srgbClr val="C00000"/>
                </a:solidFill>
                <a:latin typeface="Cambria" panose="02040503050406030204" pitchFamily="18" charset="0"/>
                <a:ea typeface="Cambria" panose="02040503050406030204" pitchFamily="18" charset="0"/>
              </a:rPr>
              <a:t>“Buổi sáng mùa hè trong thung lũng”</a:t>
            </a:r>
            <a:r>
              <a:rPr lang="vi-VN" sz="3600" b="1" dirty="0">
                <a:solidFill>
                  <a:srgbClr val="002060"/>
                </a:solidFill>
                <a:latin typeface="Cambria" panose="02040503050406030204" pitchFamily="18" charset="0"/>
                <a:ea typeface="Cambria" panose="02040503050406030204" pitchFamily="18" charset="0"/>
              </a:rPr>
              <a:t> của Hoàng Hữu Bội, </a:t>
            </a:r>
            <a:r>
              <a:rPr lang="vi-VN" sz="3600" b="1" dirty="0">
                <a:solidFill>
                  <a:srgbClr val="C00000"/>
                </a:solidFill>
                <a:latin typeface="Cambria" panose="02040503050406030204" pitchFamily="18" charset="0"/>
                <a:ea typeface="Cambria" panose="02040503050406030204" pitchFamily="18" charset="0"/>
              </a:rPr>
              <a:t>“Nắng trưa” </a:t>
            </a:r>
            <a:r>
              <a:rPr lang="vi-VN" sz="3600" b="1" dirty="0">
                <a:solidFill>
                  <a:srgbClr val="002060"/>
                </a:solidFill>
                <a:latin typeface="Cambria" panose="02040503050406030204" pitchFamily="18" charset="0"/>
                <a:ea typeface="Cambria" panose="02040503050406030204" pitchFamily="18" charset="0"/>
              </a:rPr>
              <a:t>của Băng Sơn,... Các nhà văn đã cảm nhận cảnh vật trong mỗi mùa bằng nhiều giác quan, tạo nên những bức tranh phong cảnh mang sắc màu, âm thanh, hương vị,... của cuộc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44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447" y="-13979"/>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15083"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140205" y="2033116"/>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818062"/>
            <a:ext cx="10714007" cy="4448906"/>
          </a:xfrm>
          <a:prstGeom prst="rect">
            <a:avLst/>
          </a:prstGeom>
        </p:spPr>
      </p:pic>
      <p:sp>
        <p:nvSpPr>
          <p:cNvPr id="3" name="TextBox 2"/>
          <p:cNvSpPr txBox="1"/>
          <p:nvPr/>
        </p:nvSpPr>
        <p:spPr>
          <a:xfrm>
            <a:off x="1081178" y="1842187"/>
            <a:ext cx="9558681" cy="2400657"/>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Trao đổi với bạn về những điểm khác biệt giữa nông thôn và thành phố?</a:t>
            </a:r>
            <a:endParaRPr lang="en-US" sz="5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9FED09-1666-4FFB-BDCA-2E8500C5804D}"/>
              </a:ext>
            </a:extLst>
          </p:cNvPr>
          <p:cNvPicPr>
            <a:picLocks noChangeAspect="1"/>
          </p:cNvPicPr>
          <p:nvPr/>
        </p:nvPicPr>
        <p:blipFill>
          <a:blip r:embed="rId3"/>
          <a:stretch>
            <a:fillRect/>
          </a:stretch>
        </p:blipFill>
        <p:spPr>
          <a:xfrm rot="16200000">
            <a:off x="4021081" y="0"/>
            <a:ext cx="3418318" cy="6858000"/>
          </a:xfrm>
          <a:prstGeom prst="rect">
            <a:avLst/>
          </a:prstGeom>
        </p:spPr>
      </p:pic>
      <p:sp>
        <p:nvSpPr>
          <p:cNvPr id="3" name="Rectangle 2">
            <a:extLst>
              <a:ext uri="{FF2B5EF4-FFF2-40B4-BE49-F238E27FC236}">
                <a16:creationId xmlns:a16="http://schemas.microsoft.com/office/drawing/2014/main" id="{CDE3FF06-03EA-4C76-893C-A2669BA8F8DB}"/>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4177A52-3C5A-4074-A12D-0D2612D0C8E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rot="16200000">
            <a:off x="3612786" y="-1444990"/>
            <a:ext cx="5144435" cy="9632743"/>
          </a:xfrm>
          <a:prstGeom prst="rect">
            <a:avLst/>
          </a:prstGeom>
        </p:spPr>
      </p:pic>
    </p:spTree>
    <p:extLst>
      <p:ext uri="{BB962C8B-B14F-4D97-AF65-F5344CB8AC3E}">
        <p14:creationId xmlns:p14="http://schemas.microsoft.com/office/powerpoint/2010/main" val="1702353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2"/>
          <a:stretch>
            <a:fillRect/>
          </a:stretch>
        </p:blipFill>
        <p:spPr>
          <a:xfrm>
            <a:off x="0" y="-519095"/>
            <a:ext cx="11532562" cy="6897465"/>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3059666" y="144116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714416"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chìm vào nắng</a:t>
              </a:r>
              <a:r>
                <a:rPr lang="en-US" sz="4700" b="1" i="1" dirty="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804783" y="2988404"/>
            <a:ext cx="8927622" cy="997675"/>
            <a:chOff x="2360277" y="2671670"/>
            <a:chExt cx="3427242"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6258" y="2763506"/>
              <a:ext cx="3271261" cy="729732"/>
            </a:xfrm>
            <a:prstGeom prst="rect">
              <a:avLst/>
            </a:prstGeom>
            <a:noFill/>
          </p:spPr>
          <p:txBody>
            <a:bodyPr wrap="none" rtlCol="0">
              <a:spAutoFit/>
            </a:bodyPr>
            <a:lstStyle/>
            <a:p>
              <a:pPr lvl="0">
                <a:defRPr/>
              </a:pPr>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thật đáng yêu</a:t>
              </a:r>
              <a:r>
                <a:rPr lang="vi-VN" sz="4700" b="1" i="1" dirty="0">
                  <a:solidFill>
                    <a:srgbClr val="C00000"/>
                  </a:solidFill>
                  <a:latin typeface="Cambria" panose="02040503050406030204" pitchFamily="18" charset="0"/>
                  <a:ea typeface="Cambria" panose="02040503050406030204" pitchFamily="18" charset="0"/>
                </a:rPr>
                <a:t>.</a:t>
              </a:r>
              <a:endParaRPr kumimoji="0" lang="zh-CN" altLang="en-US" sz="47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908235" y="4311938"/>
            <a:ext cx="8678672" cy="1055297"/>
            <a:chOff x="2360277" y="2671668"/>
            <a:chExt cx="3331673"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248394"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vi-VN" sz="4700" dirty="0">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tận mây xanh.</a:t>
              </a:r>
              <a:endParaRPr lang="en-US" sz="47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5"/>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543412" y="164638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1</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526420" y="315450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2</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619943" y="4691424"/>
            <a:ext cx="2864811"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3</a:t>
            </a:r>
            <a:endParaRPr lang="en-SG"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939916" y="2174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639878" y="4286189"/>
              <a:ext cx="3258018"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mơn mởn</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713948" y="3597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42576" y="4190424"/>
              <a:ext cx="2622150"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mênh mông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125603" y="3482930"/>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482940" y="4286309"/>
              <a:ext cx="2230295" cy="552213"/>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lấp lánh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5"/>
          <a:stretch>
            <a:fillRect/>
          </a:stretch>
        </p:blipFill>
        <p:spPr>
          <a:xfrm>
            <a:off x="896427" y="301783"/>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461050" y="2176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12813" y="4209496"/>
              <a:ext cx="2843295" cy="648822"/>
            </a:xfrm>
            <a:prstGeom prst="rect">
              <a:avLst/>
            </a:prstGeom>
            <a:noFill/>
          </p:spPr>
          <p:txBody>
            <a:bodyPr wrap="none" rtlCol="0">
              <a:spAutoFit/>
            </a:bodyPr>
            <a:lstStyle/>
            <a:p>
              <a:pPr lvl="0" algn="dist">
                <a:defRPr/>
              </a:pP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thì thầm</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 name="组合 47">
            <a:extLst>
              <a:ext uri="{FF2B5EF4-FFF2-40B4-BE49-F238E27FC236}">
                <a16:creationId xmlns:a16="http://schemas.microsoft.com/office/drawing/2014/main" id="{317019E1-3A71-1304-5CC1-D711E9953724}"/>
              </a:ext>
            </a:extLst>
          </p:cNvPr>
          <p:cNvGrpSpPr/>
          <p:nvPr/>
        </p:nvGrpSpPr>
        <p:grpSpPr>
          <a:xfrm>
            <a:off x="1125604" y="4919935"/>
            <a:ext cx="3841464" cy="1132961"/>
            <a:chOff x="2516305" y="3985310"/>
            <a:chExt cx="3422158" cy="1013671"/>
          </a:xfrm>
        </p:grpSpPr>
        <p:grpSp>
          <p:nvGrpSpPr>
            <p:cNvPr id="4"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7"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5" name="文本框 41">
              <a:extLst>
                <a:ext uri="{FF2B5EF4-FFF2-40B4-BE49-F238E27FC236}">
                  <a16:creationId xmlns:a16="http://schemas.microsoft.com/office/drawing/2014/main" id="{2951492E-B398-8A1C-8EEE-8B1DD8EEA026}"/>
                </a:ext>
              </a:extLst>
            </p:cNvPr>
            <p:cNvSpPr txBox="1"/>
            <p:nvPr/>
          </p:nvSpPr>
          <p:spPr>
            <a:xfrm>
              <a:off x="2635142" y="4185453"/>
              <a:ext cx="3303321"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thoang thoảng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317019E1-3A71-1304-5CC1-D711E9953724}"/>
              </a:ext>
            </a:extLst>
          </p:cNvPr>
          <p:cNvGrpSpPr/>
          <p:nvPr/>
        </p:nvGrpSpPr>
        <p:grpSpPr>
          <a:xfrm>
            <a:off x="6318027" y="4878433"/>
            <a:ext cx="3828058" cy="1132961"/>
            <a:chOff x="2516305" y="3985310"/>
            <a:chExt cx="3410215" cy="1013671"/>
          </a:xfrm>
        </p:grpSpPr>
        <p:grpSp>
          <p:nvGrpSpPr>
            <p:cNvPr id="37"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5"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951492E-B398-8A1C-8EEE-8B1DD8EEA026}"/>
                </a:ext>
              </a:extLst>
            </p:cNvPr>
            <p:cNvSpPr txBox="1"/>
            <p:nvPr/>
          </p:nvSpPr>
          <p:spPr>
            <a:xfrm>
              <a:off x="3256337" y="4185453"/>
              <a:ext cx="2060934"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1777" y="963831"/>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2299C02-343C-BF98-1640-5531DB684660}"/>
              </a:ext>
            </a:extLst>
          </p:cNvPr>
          <p:cNvSpPr txBox="1"/>
          <p:nvPr/>
        </p:nvSpPr>
        <p:spPr>
          <a:xfrm>
            <a:off x="1347538" y="1511166"/>
            <a:ext cx="9769642" cy="3477875"/>
          </a:xfrm>
          <a:prstGeom prst="rect">
            <a:avLst/>
          </a:prstGeom>
          <a:noFill/>
        </p:spPr>
        <p:txBody>
          <a:bodyPr wrap="square" rtlCol="0">
            <a:spAutoFit/>
          </a:bodyPr>
          <a:lstStyle/>
          <a:p>
            <a:pPr algn="just"/>
            <a:r>
              <a:rPr kumimoji="0" lang="vi-VN" sz="55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Ngồi bên nơi cắm diều, lòng tôi lâng lâng, tôi muốn gửi ước mơ của mình theo những cánh diều lên tận mây xanh.</a:t>
            </a:r>
          </a:p>
        </p:txBody>
      </p:sp>
      <p:sp>
        <p:nvSpPr>
          <p:cNvPr id="4" name="TextBox 3">
            <a:extLst>
              <a:ext uri="{FF2B5EF4-FFF2-40B4-BE49-F238E27FC236}">
                <a16:creationId xmlns:a16="http://schemas.microsoft.com/office/drawing/2014/main" id="{55626E74-EC0C-831C-4C42-4D541F3255B4}"/>
              </a:ext>
            </a:extLst>
          </p:cNvPr>
          <p:cNvSpPr txBox="1"/>
          <p:nvPr/>
        </p:nvSpPr>
        <p:spPr>
          <a:xfrm>
            <a:off x="9278754" y="159054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605E17-0299-1A25-2406-705236854D8A}"/>
              </a:ext>
            </a:extLst>
          </p:cNvPr>
          <p:cNvSpPr txBox="1"/>
          <p:nvPr/>
        </p:nvSpPr>
        <p:spPr>
          <a:xfrm>
            <a:off x="6030228" y="2439215"/>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87B0549-42C4-8AB4-F68A-DC123FF45883}"/>
              </a:ext>
            </a:extLst>
          </p:cNvPr>
          <p:cNvSpPr txBox="1"/>
          <p:nvPr/>
        </p:nvSpPr>
        <p:spPr>
          <a:xfrm>
            <a:off x="7010401" y="3280810"/>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5D8F724-40BF-4285-87A6-C17635934B4D}"/>
              </a:ext>
            </a:extLst>
          </p:cNvPr>
          <p:cNvSpPr txBox="1"/>
          <p:nvPr/>
        </p:nvSpPr>
        <p:spPr>
          <a:xfrm>
            <a:off x="10199299" y="404577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B35BA87-C14F-401B-B085-F19359225027}"/>
              </a:ext>
            </a:extLst>
          </p:cNvPr>
          <p:cNvSpPr txBox="1"/>
          <p:nvPr/>
        </p:nvSpPr>
        <p:spPr>
          <a:xfrm>
            <a:off x="10295410" y="404577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08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56CC712D-1E34-4CF1-B4EF-F355790B0E66}"/>
              </a:ext>
            </a:extLst>
          </p:cNvPr>
          <p:cNvSpPr/>
          <p:nvPr/>
        </p:nvSpPr>
        <p:spPr>
          <a:xfrm>
            <a:off x="981777" y="1101853"/>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40924890-1B0B-4F86-AA9F-0D4E83EAE1A1}"/>
              </a:ext>
            </a:extLst>
          </p:cNvPr>
          <p:cNvSpPr/>
          <p:nvPr/>
        </p:nvSpPr>
        <p:spPr>
          <a:xfrm>
            <a:off x="1570008" y="1424637"/>
            <a:ext cx="9161251" cy="3025124"/>
          </a:xfrm>
          <a:prstGeom prst="rect">
            <a:avLst/>
          </a:prstGeom>
        </p:spPr>
        <p:txBody>
          <a:bodyPr wrap="square">
            <a:spAutoFit/>
          </a:bodyPr>
          <a:lstStyle/>
          <a:p>
            <a:pPr marL="177800" indent="12700" algn="just">
              <a:lnSpc>
                <a:spcPct val="122000"/>
              </a:lnSpc>
              <a:spcAft>
                <a:spcPts val="500"/>
              </a:spcAft>
            </a:pP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Đằng</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sau lưng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là</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phố</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xá</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trước</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mặt</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là</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đổng</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lúa</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chín</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mênh mông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và</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cả</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một</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khoảng</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trời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bao la,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những</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đám</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mây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trắng</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vui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đùa</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đuổi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nhau trên cao</a:t>
            </a:r>
            <a:r>
              <a:rPr lang="vi-VN" sz="4000" b="1" dirty="0">
                <a:latin typeface="Cambria" panose="02040503050406030204" pitchFamily="18" charset="0"/>
                <a:ea typeface="Cambria" panose="02040503050406030204" pitchFamily="18" charset="0"/>
                <a:cs typeface="Calibri" panose="020F0502020204030204" pitchFamily="34" charset="0"/>
              </a:rPr>
              <a: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p>
        </p:txBody>
      </p:sp>
    </p:spTree>
    <p:extLst>
      <p:ext uri="{BB962C8B-B14F-4D97-AF65-F5344CB8AC3E}">
        <p14:creationId xmlns:p14="http://schemas.microsoft.com/office/powerpoint/2010/main" val="1789054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881</TotalTime>
  <Words>1078</Words>
  <Application>Microsoft Office PowerPoint</Application>
  <PresentationFormat>Widescreen</PresentationFormat>
  <Paragraphs>88</Paragraphs>
  <Slides>26</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Cambria</vt:lpstr>
      <vt:lpstr>字魂131号-酷乐潮玩体</vt:lpstr>
      <vt:lpstr>等线</vt:lpstr>
      <vt:lpstr>Calibri Light</vt:lpstr>
      <vt:lpstr>思源黑体 CN</vt:lpstr>
      <vt:lpstr>宋体</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lan anh</cp:lastModifiedBy>
  <cp:revision>55</cp:revision>
  <dcterms:created xsi:type="dcterms:W3CDTF">2022-11-13T08:25:54Z</dcterms:created>
  <dcterms:modified xsi:type="dcterms:W3CDTF">2024-04-01T05:57:37Z</dcterms:modified>
</cp:coreProperties>
</file>