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83" r:id="rId5"/>
    <p:sldId id="288" r:id="rId6"/>
    <p:sldId id="289" r:id="rId7"/>
    <p:sldId id="290" r:id="rId8"/>
    <p:sldId id="291" r:id="rId9"/>
    <p:sldId id="292" r:id="rId10"/>
    <p:sldId id="271" r:id="rId11"/>
    <p:sldId id="284" r:id="rId12"/>
    <p:sldId id="265" r:id="rId13"/>
    <p:sldId id="266" r:id="rId14"/>
    <p:sldId id="268" r:id="rId15"/>
    <p:sldId id="270" r:id="rId16"/>
    <p:sldId id="269" r:id="rId17"/>
    <p:sldId id="267" r:id="rId18"/>
    <p:sldId id="272" r:id="rId19"/>
    <p:sldId id="273" r:id="rId20"/>
    <p:sldId id="274" r:id="rId21"/>
    <p:sldId id="285" r:id="rId22"/>
    <p:sldId id="277" r:id="rId23"/>
    <p:sldId id="278" r:id="rId24"/>
    <p:sldId id="279" r:id="rId25"/>
    <p:sldId id="280" r:id="rId26"/>
    <p:sldId id="282" r:id="rId27"/>
    <p:sldId id="286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C5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7F0A-8D0A-DF1A-7631-127B23282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C71B3-D22A-FF53-9A22-7A589430E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0B25B-DAF7-3FD6-949F-ABB1FB8F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0288A-45C7-3CC0-0924-1EC16D9B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0D1CD-7F62-DC34-6D3D-CBB8CC5E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5311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521-3A78-EE7E-2318-DAB5345F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CE887-E980-ECA2-1AE9-3F2C960BD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F794-C786-198A-2940-84ACD9B0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F4D1C-2011-F618-9F02-70F9094F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18553-07F6-6A98-BCD1-96405ADFF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4048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7CAA4-A652-EE3F-1EDE-9433B884DE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3AB5D-80D6-C3D3-12BC-EFA829E7B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331DC-498C-F6EB-020C-A7ED3F2A3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083D9-D8B0-F62C-7A60-5F17CC28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356E9-F72F-A9DE-FB64-3BA84F0E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85038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061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60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05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70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28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63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00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31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E98C-BFA3-D988-DEEB-AD939771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80B1B-5AA7-79BE-735E-8453B4EB4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2C535-9460-A625-9364-C3CA7362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F987B-F486-12D0-F87C-21A02C648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39C17-8294-EED5-5AB3-0E6049D6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0692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26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14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13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2A8B-5DA1-6749-B1C1-74A5C753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F19DF-7DDF-7F4D-A84F-5AB7C2BD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E71CD-2C5A-F946-A5F9-49B1643A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C30F-AFDD-D348-AF20-C4F7C1A3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89BF-9224-CA41-B67A-B9A8B4B9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51650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C763-3FCB-8D49-A2B7-631D01CD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905-D844-0C41-BD50-E3B3D70B0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68EC-E6A5-A741-83C9-9D59458A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2A33A-08A9-5A42-9871-5FD42284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E92E-A95F-CF4F-AA7D-C16893CB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02065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FD9F-DAA1-DE49-B8E8-CCD48C0F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826AE-4399-DE48-973D-0DD96D280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0F194-2849-0D4D-A481-BCA81E7D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35369-6EA8-6044-BD01-08E72FBE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791C-510B-994A-A671-DE398232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14419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5C51-08A0-3A48-9EE3-9066A39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B1FD2-F437-6C48-BBBF-64CF59873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F8DAD-3C51-5849-AFAA-AD14A167E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2379A-AD92-B04A-BE65-776FDCC5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A1028-B340-C64D-9309-D40E6716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5EC3C-EA66-744C-8938-22F23977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6575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1B3C-1963-A54B-8514-A1D1059C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50286-BF73-2140-BA1F-B6B8A7E2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170CD-34EE-0147-80B8-C5296AA25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AF37-6306-F34C-9825-59D6012D0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CFADB-0A4F-FD44-B3DE-35C878E04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E5D91-9209-0F40-B30A-2259E553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87EFA3-04A3-4549-A6E5-453A8FB6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D2E18-5714-DB46-95BB-DAD34792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55935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D7C4-AD66-8D42-B878-E4C2D3CE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C7DCB-F5F5-6547-B3DD-D055C25E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11F2A-8776-4642-AD1F-D8497DA3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A2B48-70A5-3346-A940-A038F407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54936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F70F8-2229-084C-BDDB-B8515C42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61DBF-DEAE-3745-BD93-456D33E0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85727-141C-A64D-991E-59D398EA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99834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35904-DBE4-CFBB-8587-23A536B4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99487-024B-1CA1-F6D3-251B6E260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D34BB-3F27-52FB-2821-B2D07830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23B16-7E31-7F14-D057-2B85E61A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AD28F-65B2-4896-8708-90AC4A9E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4119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C3D0-A3FA-5D46-A21F-F4BB0C3E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68B28-BF60-FD47-87F8-7A618363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67F5D-E0B1-5445-86F5-501F67B8F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8228F-94F7-F04A-BAAD-90D6125F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CFDED-1C63-C34C-ACEE-9B5674F4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7B558-CC16-4C45-8D58-9B826E70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8802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7F7E-8881-3C4B-B60A-085CBE44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E94D2-BB40-934C-B6A8-E7729DE16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CCCB9-2837-B343-BDAB-D95A75B2F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0141-F993-DE4C-894F-3E2F8FD9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5B9C-DC2C-164F-B0B7-F2148F07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8B507-C760-EC47-8645-D777E409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05292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7E67-AB3F-564C-9CF7-CD32AAE7C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77AE-527F-4648-8406-AD5323725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4044B-7CB0-6B41-881F-89469D6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E274B-7D5E-3C4A-B138-9EECF462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FA7B9-57F7-C846-91CD-FE881F8C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62601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7026-659C-1A49-9D61-6612DA53F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0FFDE-FF1C-AC4B-962C-574C3CBF8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4D030-931B-CA4A-9386-B180AC2A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0016F-378F-1F45-95E6-1B14477F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EE8E6-5067-E043-8899-D0D777CF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1936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227E-FFF5-DD94-F6D8-48A97CB8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8F4BD-C76F-CDE3-C5A9-DD0AEF368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4A3AD-C300-2469-9B14-3C32BE12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CE479-27AB-6155-3285-D9E93213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FFC6A-13FB-6318-918F-3F31FE0CF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861EC-39C2-AC6F-02ED-8AB6F4AD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043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522E-C73F-847E-A130-CF142890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820A0-4C32-47A5-8D88-CCCCAD985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EADA0-5553-F44E-06A6-90C30B26D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8E22E-DCB2-91AD-88AE-C144CB8A1F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683834-4D75-0A49-D493-350527C8A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64870-9ABE-138F-9121-7FC4DD7B1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DD448-65E5-3D66-76C1-3715BD94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DC110D-F586-6889-42B8-947CF8DD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5400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F685A-9C7B-CBA0-E3F0-9CA9BCF4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F1954-5EE2-61CD-9750-53F16F41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0803A-B469-8B43-E33C-48D76CE1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63300-816D-41C6-E58D-3C8C7976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7295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A01A42-939F-2C46-C1DF-F9EC9F35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40DDE-D3F7-CD56-7482-91B86FB2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E4BB0-D510-6DB6-935C-2E85D028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0642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CA50-9D00-C02C-D89D-1F0D700B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94764-1CFB-FA82-39F7-7BB96FB7B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7F0EA-2660-62B4-66C0-77799C59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0F5A9-B93E-2A88-972B-B43367AA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6808B-8BF6-2DE4-23E1-6EAED9B05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E6F65-9929-11EC-8C48-8B732194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2652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3378-8E8C-60BA-3E0E-0ADBBA57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711EFA-39F5-0E66-112E-983BCD707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A7699-D7CE-08D2-C0EF-2AA83C81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24197-486E-5DA9-1CDF-40F816824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FC75B-C3F5-0568-738F-83C3307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5172F-5819-BBC7-BE71-234A53BE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6411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36C6F88-BE2A-6FC6-B726-34FD8668CF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8"/>
          <a:stretch>
            <a:fillRect/>
          </a:stretch>
        </p:blipFill>
        <p:spPr>
          <a:xfrm>
            <a:off x="0" y="0"/>
            <a:ext cx="12192000" cy="7022519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3D0FA7-6D2A-C9F5-9488-230598C67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283232-D856-F75A-C680-22B16AA84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5CBFAA-C895-4D43-5C19-1ABFAF5C4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710EB57-B96E-1F6E-507D-EEC6402B4C0D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5337D-1385-81AE-0BE8-9E332A681C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C8819-41CA-ABBA-5260-317E5EC0385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38B02-9CE8-C88C-935D-2B08B62526A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8283B-81EF-C6A7-127A-B1CC24071CB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4FEB8-DFE5-3D7E-031A-E60036B352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7514089C-C2F6-151D-98D9-D7FCE2BE825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BD08AD-9DDF-B999-054F-CC5248CEA35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81ED1C0-2FEC-4D6F-00F7-21B47A7244F8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73820-D354-F47E-AAB1-292A0B8C310C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7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330BB-DD76-23FD-6DA1-979857718C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A84A9-53F0-EB15-5392-B80C9573578E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E6D8F-2BAE-0F28-9AAA-16EF480504B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74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82FB33-B497-F34E-BB68-16147FD28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AB10C-1865-9448-842D-798BC569A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A453C-AE75-D642-8751-BFD983989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589C2-84AD-2C47-AACA-277591C047F6}" type="datetimeFigureOut">
              <a:rPr lang="en-VN" smtClean="0"/>
              <a:t>01/03/2026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663E8-DDD9-BC43-9D47-2DFEB6A3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D3FF5-B09B-0640-B33E-A0DA67601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40BE9-2B85-CE44-9BEA-A5354EFD0F04}" type="slidenum">
              <a:rPr lang="en-VN" smtClean="0"/>
              <a:t>‹#›</a:t>
            </a:fld>
            <a:endParaRPr lang="en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9855851-29A9-7D1C-2D8D-58367167F58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5EEBEB-9937-486C-A3CD-D5DD78A5727E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4800-A0A6-98CE-617B-069B8277145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B7FBA3-B487-44E8-81E6-BA49CFAD4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D8E7756-2066-8B96-8644-350501A39E9E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BF53CF-125C-C15E-A7D0-FCEEEEEF13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CEDC13-F1E1-3908-6CEA-A82F3C8B19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E7446A-7DE2-48B7-4213-AC280FCC3C7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D45F3E-C129-FAC9-0376-3F3DF8A525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7E367B-3978-3513-9264-4A683E2943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6" name="Hình ảnh 31">
            <a:extLst>
              <a:ext uri="{FF2B5EF4-FFF2-40B4-BE49-F238E27FC236}">
                <a16:creationId xmlns:a16="http://schemas.microsoft.com/office/drawing/2014/main" id="{9D34BEC0-BAE3-9748-758E-736734D44E5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47DEEC-DDFD-DABD-CEB5-2B95E510487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6C163C2-7638-6695-5BE2-17AA5310EBF3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D5A3F0-D441-3CCD-B02B-77ED5620DD21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1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7BDD98-F04E-9893-63D6-1D64FF5F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3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0B17E-3A00-FD12-34BD-88D07445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3E4330-FED1-59C7-4E85-2329F2A75B76}"/>
              </a:ext>
            </a:extLst>
          </p:cNvPr>
          <p:cNvSpPr/>
          <p:nvPr/>
        </p:nvSpPr>
        <p:spPr>
          <a:xfrm>
            <a:off x="539930" y="442687"/>
            <a:ext cx="11268893" cy="621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4293A-283C-2C0A-13E5-8574E7582E03}"/>
              </a:ext>
            </a:extLst>
          </p:cNvPr>
          <p:cNvSpPr txBox="1"/>
          <p:nvPr/>
        </p:nvSpPr>
        <p:spPr>
          <a:xfrm>
            <a:off x="2639723" y="750656"/>
            <a:ext cx="64661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Tính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387B72-7509-7B14-603D-DA7221D06E09}"/>
              </a:ext>
            </a:extLst>
          </p:cNvPr>
          <p:cNvSpPr/>
          <p:nvPr/>
        </p:nvSpPr>
        <p:spPr>
          <a:xfrm>
            <a:off x="657263" y="2092626"/>
            <a:ext cx="2294361" cy="86177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35319-D5AA-6082-6469-EDC27C49D2CB}"/>
              </a:ext>
            </a:extLst>
          </p:cNvPr>
          <p:cNvSpPr txBox="1"/>
          <p:nvPr/>
        </p:nvSpPr>
        <p:spPr>
          <a:xfrm>
            <a:off x="620769" y="2092626"/>
            <a:ext cx="24865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25 + 40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50FD81-ED27-2D05-9948-6D7F1481D34B}"/>
              </a:ext>
            </a:extLst>
          </p:cNvPr>
          <p:cNvSpPr/>
          <p:nvPr/>
        </p:nvSpPr>
        <p:spPr>
          <a:xfrm>
            <a:off x="4063000" y="2091342"/>
            <a:ext cx="2018046" cy="86177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60358-F11C-8608-F84D-40B2A579B999}"/>
              </a:ext>
            </a:extLst>
          </p:cNvPr>
          <p:cNvSpPr txBox="1"/>
          <p:nvPr/>
        </p:nvSpPr>
        <p:spPr>
          <a:xfrm>
            <a:off x="4056938" y="2101335"/>
            <a:ext cx="21199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73 + 6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437659-8418-F18F-3F3C-25A5FB6235EF}"/>
              </a:ext>
            </a:extLst>
          </p:cNvPr>
          <p:cNvSpPr/>
          <p:nvPr/>
        </p:nvSpPr>
        <p:spPr>
          <a:xfrm>
            <a:off x="7125583" y="2091342"/>
            <a:ext cx="1846708" cy="86177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317BAC-4FEA-A05B-72D4-CA03C817D0B8}"/>
              </a:ext>
            </a:extLst>
          </p:cNvPr>
          <p:cNvSpPr txBox="1"/>
          <p:nvPr/>
        </p:nvSpPr>
        <p:spPr>
          <a:xfrm>
            <a:off x="7132499" y="2101335"/>
            <a:ext cx="20099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99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9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9A4169-7C1D-7AC0-3A73-DDA87C964F35}"/>
              </a:ext>
            </a:extLst>
          </p:cNvPr>
          <p:cNvSpPr/>
          <p:nvPr/>
        </p:nvSpPr>
        <p:spPr>
          <a:xfrm>
            <a:off x="9798866" y="2101335"/>
            <a:ext cx="1934043" cy="86177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D03994-F024-4A7F-BAD4-00BAE98C7556}"/>
              </a:ext>
            </a:extLst>
          </p:cNvPr>
          <p:cNvSpPr txBox="1"/>
          <p:nvPr/>
        </p:nvSpPr>
        <p:spPr>
          <a:xfrm>
            <a:off x="9729951" y="2124284"/>
            <a:ext cx="22345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900" dirty="0">
                <a:solidFill>
                  <a:srgbClr val="C00000"/>
                </a:solidFill>
                <a:latin typeface="UTM Avo" panose="02040603050506020204" pitchFamily="18" charset="0"/>
              </a:rPr>
              <a:t>65</a:t>
            </a: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49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4900" noProof="0" dirty="0">
                <a:solidFill>
                  <a:srgbClr val="C00000"/>
                </a:solidFill>
                <a:latin typeface="UTM Avo" panose="02040603050506020204" pitchFamily="18" charset="0"/>
              </a:rPr>
              <a:t>62</a:t>
            </a:r>
            <a:endParaRPr kumimoji="0" lang="en-SG" sz="4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23" name="Picture 22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B56E3D16-2987-9734-ABD0-3591F9888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41" y="2953116"/>
            <a:ext cx="3619500" cy="3619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20DE53-C3C5-B987-88C1-F61CB1F4E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233" y="3679768"/>
            <a:ext cx="4014508" cy="15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76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9" grpId="0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820B0-4328-A38A-1320-7944EA63E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70FECD-B235-511D-18D8-48184A20758D}"/>
              </a:ext>
            </a:extLst>
          </p:cNvPr>
          <p:cNvSpPr/>
          <p:nvPr/>
        </p:nvSpPr>
        <p:spPr>
          <a:xfrm>
            <a:off x="539930" y="442687"/>
            <a:ext cx="11268893" cy="621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06605-DB39-CB20-791C-FEA7D6B563BE}"/>
              </a:ext>
            </a:extLst>
          </p:cNvPr>
          <p:cNvSpPr txBox="1"/>
          <p:nvPr/>
        </p:nvSpPr>
        <p:spPr>
          <a:xfrm>
            <a:off x="2639723" y="750656"/>
            <a:ext cx="64661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Tính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67494-23B9-01FD-5AC2-C71B94117EE7}"/>
              </a:ext>
            </a:extLst>
          </p:cNvPr>
          <p:cNvSpPr txBox="1"/>
          <p:nvPr/>
        </p:nvSpPr>
        <p:spPr>
          <a:xfrm>
            <a:off x="960403" y="1729978"/>
            <a:ext cx="29932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25 + 40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413C7-2FB7-0909-3814-737DC5DE462B}"/>
              </a:ext>
            </a:extLst>
          </p:cNvPr>
          <p:cNvSpPr txBox="1"/>
          <p:nvPr/>
        </p:nvSpPr>
        <p:spPr>
          <a:xfrm>
            <a:off x="7102291" y="1654850"/>
            <a:ext cx="27906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73 + 6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49AA6-7B7C-53CE-6D86-9497B6D946D9}"/>
              </a:ext>
            </a:extLst>
          </p:cNvPr>
          <p:cNvSpPr txBox="1"/>
          <p:nvPr/>
        </p:nvSpPr>
        <p:spPr>
          <a:xfrm>
            <a:off x="964553" y="3463940"/>
            <a:ext cx="32980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99 – 9  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8F240-E34A-3A6A-27E9-F1EB03CB599E}"/>
              </a:ext>
            </a:extLst>
          </p:cNvPr>
          <p:cNvSpPr txBox="1"/>
          <p:nvPr/>
        </p:nvSpPr>
        <p:spPr>
          <a:xfrm>
            <a:off x="7102291" y="3441764"/>
            <a:ext cx="314769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65 – 62 = </a:t>
            </a:r>
            <a:endParaRPr kumimoji="0" lang="en-SG" sz="4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89C97-0472-7BB7-2679-3BA9CF304A93}"/>
              </a:ext>
            </a:extLst>
          </p:cNvPr>
          <p:cNvSpPr/>
          <p:nvPr/>
        </p:nvSpPr>
        <p:spPr>
          <a:xfrm>
            <a:off x="3818503" y="1682313"/>
            <a:ext cx="1023462" cy="89380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65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3C0EEA-DCB1-C306-BB20-3EFC0D06CD06}"/>
              </a:ext>
            </a:extLst>
          </p:cNvPr>
          <p:cNvSpPr/>
          <p:nvPr/>
        </p:nvSpPr>
        <p:spPr>
          <a:xfrm>
            <a:off x="9738257" y="1622822"/>
            <a:ext cx="1023462" cy="89380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>
                <a:solidFill>
                  <a:srgbClr val="C00000"/>
                </a:solidFill>
                <a:latin typeface="UTM Avo" panose="02040603050506020204" pitchFamily="18" charset="0"/>
              </a:rPr>
              <a:t>79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812F3-B19A-52D7-7BC8-9D46ED4E6A1E}"/>
              </a:ext>
            </a:extLst>
          </p:cNvPr>
          <p:cNvSpPr/>
          <p:nvPr/>
        </p:nvSpPr>
        <p:spPr>
          <a:xfrm>
            <a:off x="3818503" y="3424093"/>
            <a:ext cx="1023462" cy="78065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>
                <a:solidFill>
                  <a:srgbClr val="C00000"/>
                </a:solidFill>
                <a:latin typeface="UTM Avo" panose="02040603050506020204" pitchFamily="18" charset="0"/>
              </a:rPr>
              <a:t>90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77984B-C540-FDCA-F24B-128568B1DAD9}"/>
              </a:ext>
            </a:extLst>
          </p:cNvPr>
          <p:cNvSpPr/>
          <p:nvPr/>
        </p:nvSpPr>
        <p:spPr>
          <a:xfrm>
            <a:off x="9992880" y="3462984"/>
            <a:ext cx="1023462" cy="78065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63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EBC1F9AB-7CF5-871E-97B9-574537588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96" y="3791840"/>
            <a:ext cx="2822619" cy="2822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1DEADA-0A77-201E-7340-F6E04665C7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1507"/>
          <a:stretch>
            <a:fillRect/>
          </a:stretch>
        </p:blipFill>
        <p:spPr>
          <a:xfrm>
            <a:off x="850805" y="4832469"/>
            <a:ext cx="4636593" cy="8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37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8B3D4-2AB3-7372-E1A8-A15EEE2ED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818855-2E01-9093-1304-7D913271A2AF}"/>
              </a:ext>
            </a:extLst>
          </p:cNvPr>
          <p:cNvSpPr/>
          <p:nvPr/>
        </p:nvSpPr>
        <p:spPr>
          <a:xfrm>
            <a:off x="539930" y="442687"/>
            <a:ext cx="11268893" cy="621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E8613-F1CC-EB7F-7A20-564CDE238552}"/>
              </a:ext>
            </a:extLst>
          </p:cNvPr>
          <p:cNvSpPr txBox="1"/>
          <p:nvPr/>
        </p:nvSpPr>
        <p:spPr>
          <a:xfrm>
            <a:off x="3946009" y="658797"/>
            <a:ext cx="64661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srgbClr val="0070C0"/>
                </a:solidFill>
                <a:latin typeface="UTM Avo" panose="02040603050506020204" pitchFamily="18" charset="0"/>
              </a:rPr>
              <a:t>2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lang="vi-VN" sz="4500" b="1" dirty="0">
                <a:solidFill>
                  <a:srgbClr val="0070C0"/>
                </a:solidFill>
                <a:latin typeface="UTM Avo" panose="02040603050506020204" pitchFamily="18" charset="0"/>
              </a:rPr>
              <a:t>Số?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714103" y="1375954"/>
            <a:ext cx="11094720" cy="4676503"/>
          </a:xfrm>
          <a:custGeom>
            <a:avLst/>
            <a:gdLst/>
            <a:ahLst/>
            <a:cxnLst/>
            <a:rect l="l" t="t" r="r" b="b"/>
            <a:pathLst>
              <a:path w="15408944" h="6760674">
                <a:moveTo>
                  <a:pt x="0" y="0"/>
                </a:moveTo>
                <a:lnTo>
                  <a:pt x="15408944" y="0"/>
                </a:lnTo>
                <a:lnTo>
                  <a:pt x="15408944" y="6760675"/>
                </a:lnTo>
                <a:lnTo>
                  <a:pt x="0" y="6760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2397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5908F-23BC-4B0B-2EDD-3593A919524F}"/>
              </a:ext>
            </a:extLst>
          </p:cNvPr>
          <p:cNvSpPr/>
          <p:nvPr/>
        </p:nvSpPr>
        <p:spPr>
          <a:xfrm>
            <a:off x="272143" y="647338"/>
            <a:ext cx="11763103" cy="623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FD282-B6C3-2069-E047-956DBF40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6" y="1343841"/>
            <a:ext cx="5464628" cy="2219740"/>
          </a:xfrm>
          <a:prstGeom prst="rect">
            <a:avLst/>
          </a:prstGeom>
        </p:spPr>
      </p:pic>
      <p:pic>
        <p:nvPicPr>
          <p:cNvPr id="5" name="Picture 4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11C8B580-936C-C69B-A8B7-756E2DF55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33" y="620487"/>
            <a:ext cx="6237513" cy="6237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9D859F-A303-B519-6724-F43BD850876C}"/>
              </a:ext>
            </a:extLst>
          </p:cNvPr>
          <p:cNvSpPr txBox="1"/>
          <p:nvPr/>
        </p:nvSpPr>
        <p:spPr>
          <a:xfrm>
            <a:off x="421141" y="3888011"/>
            <a:ext cx="56194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phiếu bài tập</a:t>
            </a:r>
            <a:endParaRPr kumimoji="0" lang="en-SG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570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A0623-5780-AD84-EB0E-FE4F76327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13D5F3-283B-C9D8-3208-4528EA0D94F1}"/>
              </a:ext>
            </a:extLst>
          </p:cNvPr>
          <p:cNvSpPr/>
          <p:nvPr/>
        </p:nvSpPr>
        <p:spPr>
          <a:xfrm>
            <a:off x="539930" y="442687"/>
            <a:ext cx="11268893" cy="621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71FB1-33A9-66CC-294D-F1757D0ED2BC}"/>
              </a:ext>
            </a:extLst>
          </p:cNvPr>
          <p:cNvSpPr txBox="1"/>
          <p:nvPr/>
        </p:nvSpPr>
        <p:spPr>
          <a:xfrm>
            <a:off x="3946009" y="658797"/>
            <a:ext cx="64661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Số?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194E385-7856-F855-49C8-F0550D66153F}"/>
              </a:ext>
            </a:extLst>
          </p:cNvPr>
          <p:cNvSpPr/>
          <p:nvPr/>
        </p:nvSpPr>
        <p:spPr>
          <a:xfrm>
            <a:off x="714103" y="1331686"/>
            <a:ext cx="11094720" cy="4676503"/>
          </a:xfrm>
          <a:custGeom>
            <a:avLst/>
            <a:gdLst/>
            <a:ahLst/>
            <a:cxnLst/>
            <a:rect l="l" t="t" r="r" b="b"/>
            <a:pathLst>
              <a:path w="15408944" h="6760674">
                <a:moveTo>
                  <a:pt x="0" y="0"/>
                </a:moveTo>
                <a:lnTo>
                  <a:pt x="15408944" y="0"/>
                </a:lnTo>
                <a:lnTo>
                  <a:pt x="15408944" y="6760675"/>
                </a:lnTo>
                <a:lnTo>
                  <a:pt x="0" y="6760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38BEC7-BDCC-733A-C9B0-2831672A5129}"/>
              </a:ext>
            </a:extLst>
          </p:cNvPr>
          <p:cNvSpPr/>
          <p:nvPr/>
        </p:nvSpPr>
        <p:spPr>
          <a:xfrm>
            <a:off x="2316479" y="2820403"/>
            <a:ext cx="844731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41377B-2E8C-15D1-9DF8-0338241A3348}"/>
              </a:ext>
            </a:extLst>
          </p:cNvPr>
          <p:cNvSpPr/>
          <p:nvPr/>
        </p:nvSpPr>
        <p:spPr>
          <a:xfrm>
            <a:off x="1310639" y="2841450"/>
            <a:ext cx="844731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44C3D4-B912-5079-DFB2-B26D550580E9}"/>
              </a:ext>
            </a:extLst>
          </p:cNvPr>
          <p:cNvSpPr/>
          <p:nvPr/>
        </p:nvSpPr>
        <p:spPr>
          <a:xfrm>
            <a:off x="6540135" y="4039488"/>
            <a:ext cx="831667" cy="67185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12F478-F227-BB6A-D615-8CAF2DC5B121}"/>
              </a:ext>
            </a:extLst>
          </p:cNvPr>
          <p:cNvSpPr/>
          <p:nvPr/>
        </p:nvSpPr>
        <p:spPr>
          <a:xfrm>
            <a:off x="5621385" y="4038878"/>
            <a:ext cx="788122" cy="65504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BBDF4-7496-F698-BBBB-52DF0C72EE14}"/>
              </a:ext>
            </a:extLst>
          </p:cNvPr>
          <p:cNvSpPr/>
          <p:nvPr/>
        </p:nvSpPr>
        <p:spPr>
          <a:xfrm>
            <a:off x="10572211" y="2907374"/>
            <a:ext cx="731525" cy="58258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7BFB99-D2E9-5250-AAAC-CAFA1F731F0C}"/>
              </a:ext>
            </a:extLst>
          </p:cNvPr>
          <p:cNvSpPr/>
          <p:nvPr/>
        </p:nvSpPr>
        <p:spPr>
          <a:xfrm>
            <a:off x="9666513" y="2915473"/>
            <a:ext cx="731525" cy="548363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29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8B3D4-2AB3-7372-E1A8-A15EEE2ED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818855-2E01-9093-1304-7D913271A2AF}"/>
              </a:ext>
            </a:extLst>
          </p:cNvPr>
          <p:cNvSpPr/>
          <p:nvPr/>
        </p:nvSpPr>
        <p:spPr>
          <a:xfrm>
            <a:off x="287384" y="235132"/>
            <a:ext cx="11521440" cy="6622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E8613-F1CC-EB7F-7A20-564CDE238552}"/>
              </a:ext>
            </a:extLst>
          </p:cNvPr>
          <p:cNvSpPr txBox="1"/>
          <p:nvPr/>
        </p:nvSpPr>
        <p:spPr>
          <a:xfrm>
            <a:off x="657498" y="297810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Số quả thông ở hai bên bằng nhau. Hỏi trong túi màu đỏ có bao nhiêu quả thông?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BD704-CD1F-352C-4BC6-A9BFD97B8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"/>
          <a:stretch>
            <a:fillRect/>
          </a:stretch>
        </p:blipFill>
        <p:spPr>
          <a:xfrm>
            <a:off x="287384" y="1622372"/>
            <a:ext cx="7207175" cy="4585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2113F-3F73-92E4-0728-F2B65D916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263" y="3264146"/>
            <a:ext cx="4174927" cy="1173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F56133-1E47-1415-004D-5EBAA8635FDB}"/>
              </a:ext>
            </a:extLst>
          </p:cNvPr>
          <p:cNvSpPr txBox="1"/>
          <p:nvPr/>
        </p:nvSpPr>
        <p:spPr>
          <a:xfrm>
            <a:off x="4261086" y="4437161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latin typeface="UTM Avo" panose="02040603050506020204" pitchFamily="18" charset="0"/>
              </a:rPr>
              <a:t>Em hãy nêu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latin typeface="UTM Avo" panose="02040603050506020204" pitchFamily="18" charset="0"/>
              </a:rPr>
              <a:t>câu trả lời.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556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AD473-702F-260F-452F-98AAB1490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0CD9CE-AEE4-917A-DEF7-924909DA25DB}"/>
              </a:ext>
            </a:extLst>
          </p:cNvPr>
          <p:cNvSpPr/>
          <p:nvPr/>
        </p:nvSpPr>
        <p:spPr>
          <a:xfrm>
            <a:off x="252551" y="357053"/>
            <a:ext cx="11521440" cy="6165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26D05-49BD-40C6-EA44-7B33D78F9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"/>
          <a:stretch>
            <a:fillRect/>
          </a:stretch>
        </p:blipFill>
        <p:spPr>
          <a:xfrm>
            <a:off x="252551" y="1874922"/>
            <a:ext cx="4609087" cy="2932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743C1-B5A4-3E09-94D0-3A3AC2FD4672}"/>
              </a:ext>
            </a:extLst>
          </p:cNvPr>
          <p:cNvSpPr txBox="1"/>
          <p:nvPr/>
        </p:nvSpPr>
        <p:spPr>
          <a:xfrm>
            <a:off x="2677886" y="1262741"/>
            <a:ext cx="107812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rgbClr val="0070C0"/>
                </a:solidFill>
                <a:latin typeface="UTM Avo" panose="02040603050506020204" pitchFamily="18" charset="0"/>
              </a:rPr>
              <a:t>Gợi ý phương pháp giải:</a:t>
            </a:r>
            <a:endParaRPr kumimoji="0" lang="en-US" sz="38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E27774-C8B3-0860-6EB5-F97D3B1405D3}"/>
              </a:ext>
            </a:extLst>
          </p:cNvPr>
          <p:cNvSpPr txBox="1"/>
          <p:nvPr/>
        </p:nvSpPr>
        <p:spPr>
          <a:xfrm>
            <a:off x="4961255" y="2084822"/>
            <a:ext cx="651664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latin typeface="UTM Avo" panose="02040603050506020204" pitchFamily="18" charset="0"/>
              </a:rPr>
              <a:t>   Vì cái cân cân bằng nên số quả thông ở túi màu đỏ bằng số quả thông ở túi màu vàng cộng với số quả thông ở túi màu xanh. 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914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C9E3D-1F72-4147-B9E0-3E166E825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60687C-A39F-0186-563F-646E5C07B5E4}"/>
              </a:ext>
            </a:extLst>
          </p:cNvPr>
          <p:cNvSpPr/>
          <p:nvPr/>
        </p:nvSpPr>
        <p:spPr>
          <a:xfrm>
            <a:off x="287384" y="235132"/>
            <a:ext cx="11521440" cy="6622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FE71F-5AC7-85DC-7AA0-E2202E67DD54}"/>
              </a:ext>
            </a:extLst>
          </p:cNvPr>
          <p:cNvSpPr txBox="1"/>
          <p:nvPr/>
        </p:nvSpPr>
        <p:spPr>
          <a:xfrm>
            <a:off x="657498" y="297810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Số quả thông ở hai bên bằng nhau. Hỏi trong túi màu đỏ có bao nhiêu quả thông?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F55C4C-AEF2-6AE9-5B6F-6D9908AC8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"/>
          <a:stretch>
            <a:fillRect/>
          </a:stretch>
        </p:blipFill>
        <p:spPr>
          <a:xfrm>
            <a:off x="287384" y="1622373"/>
            <a:ext cx="6305005" cy="4011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6B8BF8-8396-D79A-E78D-5B7CFED02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372" y="3435531"/>
            <a:ext cx="4174927" cy="1173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E8AE22-A24F-579A-9590-568C690EA4E0}"/>
              </a:ext>
            </a:extLst>
          </p:cNvPr>
          <p:cNvSpPr txBox="1"/>
          <p:nvPr/>
        </p:nvSpPr>
        <p:spPr>
          <a:xfrm>
            <a:off x="2384407" y="5071727"/>
            <a:ext cx="107812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solidFill>
                  <a:prstClr val="black"/>
                </a:solidFill>
                <a:latin typeface="UTM Avo" panose="02040603050506020204" pitchFamily="18" charset="0"/>
              </a:rPr>
              <a:t>Trong túi màu đỏ có 78 quả thông.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16DE15-1699-E2C2-7F36-532831804998}"/>
              </a:ext>
            </a:extLst>
          </p:cNvPr>
          <p:cNvSpPr/>
          <p:nvPr/>
        </p:nvSpPr>
        <p:spPr>
          <a:xfrm>
            <a:off x="7803685" y="3600385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Cambria" panose="02040503050406030204" pitchFamily="18" charset="0"/>
              </a:rPr>
              <a:t>+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075DE-7FE2-EC76-B303-08D7F37E6955}"/>
              </a:ext>
            </a:extLst>
          </p:cNvPr>
          <p:cNvSpPr/>
          <p:nvPr/>
        </p:nvSpPr>
        <p:spPr>
          <a:xfrm>
            <a:off x="6811372" y="3600385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167FE-D7F0-CDB8-09E6-10DBC2E122F0}"/>
              </a:ext>
            </a:extLst>
          </p:cNvPr>
          <p:cNvSpPr/>
          <p:nvPr/>
        </p:nvSpPr>
        <p:spPr>
          <a:xfrm>
            <a:off x="9545806" y="3600385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Cambria" panose="02040503050406030204" pitchFamily="18" charset="0"/>
              </a:rPr>
              <a:t>=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AB145E-EE6C-DF7A-4572-1FA83048B553}"/>
              </a:ext>
            </a:extLst>
          </p:cNvPr>
          <p:cNvSpPr/>
          <p:nvPr/>
        </p:nvSpPr>
        <p:spPr>
          <a:xfrm>
            <a:off x="8553493" y="3600385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33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CF52E6-48AC-F576-A797-F6F514EAE9F8}"/>
              </a:ext>
            </a:extLst>
          </p:cNvPr>
          <p:cNvSpPr/>
          <p:nvPr/>
        </p:nvSpPr>
        <p:spPr>
          <a:xfrm>
            <a:off x="10279499" y="3600384"/>
            <a:ext cx="928434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000">
                <a:solidFill>
                  <a:srgbClr val="C00000"/>
                </a:solidFill>
                <a:latin typeface="UTM Avo" panose="02040603050506020204" pitchFamily="18" charset="0"/>
              </a:rPr>
              <a:t>78</a:t>
            </a:r>
            <a:r>
              <a:rPr lang="vi-VN" sz="500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159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3" grpId="0" animBg="1"/>
      <p:bldP spid="6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7B7FA-00CD-0A72-170E-6F9EBE9E4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8BE32E-6E15-2DE6-D271-F77950AD11D6}"/>
              </a:ext>
            </a:extLst>
          </p:cNvPr>
          <p:cNvSpPr/>
          <p:nvPr/>
        </p:nvSpPr>
        <p:spPr>
          <a:xfrm>
            <a:off x="287384" y="384893"/>
            <a:ext cx="11521440" cy="62074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0622D6-124F-52B4-F2C7-5C5772218460}"/>
              </a:ext>
            </a:extLst>
          </p:cNvPr>
          <p:cNvSpPr txBox="1"/>
          <p:nvPr/>
        </p:nvSpPr>
        <p:spPr>
          <a:xfrm>
            <a:off x="-526867" y="437191"/>
            <a:ext cx="10781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4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Tính: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45A3C-3BFC-DC3C-C04A-A7203EDB1233}"/>
              </a:ext>
            </a:extLst>
          </p:cNvPr>
          <p:cNvSpPr txBox="1"/>
          <p:nvPr/>
        </p:nvSpPr>
        <p:spPr>
          <a:xfrm>
            <a:off x="922836" y="1438199"/>
            <a:ext cx="496415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C00000"/>
                </a:solidFill>
                <a:latin typeface="UTM Avo" panose="02040603050506020204" pitchFamily="18" charset="0"/>
              </a:rPr>
              <a:t>a) 20 + 40 + 1=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4A510-DC02-E7E8-6DE2-DEFEE510B7C0}"/>
              </a:ext>
            </a:extLst>
          </p:cNvPr>
          <p:cNvSpPr txBox="1"/>
          <p:nvPr/>
        </p:nvSpPr>
        <p:spPr>
          <a:xfrm>
            <a:off x="1005566" y="2793149"/>
            <a:ext cx="47246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C00000"/>
                </a:solidFill>
                <a:latin typeface="UTM Avo" panose="02040603050506020204" pitchFamily="18" charset="0"/>
              </a:rPr>
              <a:t>b) </a:t>
            </a: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15</a:t>
            </a:r>
            <a:r>
              <a:rPr lang="vi-VN" sz="5000" noProof="0" dirty="0">
                <a:solidFill>
                  <a:srgbClr val="C00000"/>
                </a:solidFill>
                <a:latin typeface="UTM Avo" panose="02040603050506020204" pitchFamily="18" charset="0"/>
              </a:rPr>
              <a:t> – </a:t>
            </a: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2 – 1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D601E9-6C98-3CA4-DBAB-EC968972F828}"/>
              </a:ext>
            </a:extLst>
          </p:cNvPr>
          <p:cNvSpPr txBox="1"/>
          <p:nvPr/>
        </p:nvSpPr>
        <p:spPr>
          <a:xfrm>
            <a:off x="1005566" y="4148099"/>
            <a:ext cx="509043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c</a:t>
            </a:r>
            <a:r>
              <a:rPr lang="vi-VN" sz="5000" noProof="0" dirty="0">
                <a:solidFill>
                  <a:srgbClr val="C00000"/>
                </a:solidFill>
                <a:latin typeface="UTM Avo" panose="02040603050506020204" pitchFamily="18" charset="0"/>
              </a:rPr>
              <a:t>) 40 + 15 + 2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5" name="Picture 14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0DE2FA2E-AC40-B012-444D-F7EDA133F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69" y="2299973"/>
            <a:ext cx="3963886" cy="40578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7D790DE-84A9-F76D-7D62-760337477799}"/>
              </a:ext>
            </a:extLst>
          </p:cNvPr>
          <p:cNvSpPr/>
          <p:nvPr/>
        </p:nvSpPr>
        <p:spPr>
          <a:xfrm>
            <a:off x="5886994" y="1505152"/>
            <a:ext cx="1101633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2EB21C-030D-46DB-2967-C6655A2BF5A6}"/>
              </a:ext>
            </a:extLst>
          </p:cNvPr>
          <p:cNvSpPr/>
          <p:nvPr/>
        </p:nvSpPr>
        <p:spPr>
          <a:xfrm>
            <a:off x="5886993" y="2696306"/>
            <a:ext cx="1101633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6174AD-2085-8180-83AD-2A07C60D09D7}"/>
              </a:ext>
            </a:extLst>
          </p:cNvPr>
          <p:cNvSpPr/>
          <p:nvPr/>
        </p:nvSpPr>
        <p:spPr>
          <a:xfrm>
            <a:off x="5943596" y="4148099"/>
            <a:ext cx="1101633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57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150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D4A8A-61D5-3820-B3FD-B5091FE49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DC8A3-CADB-070B-3DCC-FEB68C43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0819" y="494117"/>
            <a:ext cx="11235902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64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E38C-BDE4-33B9-4F1E-FA791418D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7503A-1E3D-E39B-224B-8E906B5DE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112" y="615175"/>
            <a:ext cx="11235902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80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6690-E1D5-36C3-8E5C-78AF241DD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7A290F-88DD-69C6-DA4B-6492F81565F9}"/>
              </a:ext>
            </a:extLst>
          </p:cNvPr>
          <p:cNvSpPr/>
          <p:nvPr/>
        </p:nvSpPr>
        <p:spPr>
          <a:xfrm>
            <a:off x="155448" y="357052"/>
            <a:ext cx="11958175" cy="6500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420D4-6566-1653-D592-59FE4160E240}"/>
              </a:ext>
            </a:extLst>
          </p:cNvPr>
          <p:cNvSpPr txBox="1"/>
          <p:nvPr/>
        </p:nvSpPr>
        <p:spPr>
          <a:xfrm>
            <a:off x="-494507" y="571266"/>
            <a:ext cx="11189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rgbClr val="0070C0"/>
                </a:solidFill>
                <a:latin typeface="UTM Avo" panose="02040603050506020204" pitchFamily="18" charset="0"/>
              </a:rPr>
              <a:t>5. Trên ga có 3 đoàn tàu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D7D75-A973-ADC0-7E03-0DE269654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5334" r="1785" b="3619"/>
          <a:stretch>
            <a:fillRect/>
          </a:stretch>
        </p:blipFill>
        <p:spPr>
          <a:xfrm>
            <a:off x="5589559" y="1135436"/>
            <a:ext cx="6469623" cy="363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79E730-948F-D1B2-0E52-2E7341758BFC}"/>
              </a:ext>
            </a:extLst>
          </p:cNvPr>
          <p:cNvSpPr txBox="1"/>
          <p:nvPr/>
        </p:nvSpPr>
        <p:spPr>
          <a:xfrm>
            <a:off x="331771" y="1462588"/>
            <a:ext cx="4849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latin typeface="UTM Avo" panose="02040603050506020204" pitchFamily="18" charset="0"/>
              </a:rPr>
              <a:t>a) Đoàn tàu A có 10 toa. Đoàn tàu B có 12 toa. Hỏi cả hai đoàn tàu có bao nhiêu toa?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A1567-FC16-F3BD-174D-5A6F9477A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061" y="3651312"/>
            <a:ext cx="4174927" cy="1173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8E9ED-F438-7E69-8814-606C89160B13}"/>
              </a:ext>
            </a:extLst>
          </p:cNvPr>
          <p:cNvSpPr txBox="1"/>
          <p:nvPr/>
        </p:nvSpPr>
        <p:spPr>
          <a:xfrm>
            <a:off x="-2980962" y="4824327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latin typeface="UTM Avo" panose="02040603050506020204" pitchFamily="18" charset="0"/>
              </a:rPr>
              <a:t>Em hãy nêu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latin typeface="UTM Avo" panose="02040603050506020204" pitchFamily="18" charset="0"/>
              </a:rPr>
              <a:t>câu trả lời.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9AE52F3D-1F8B-1A1C-D335-6495542B8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08" y="3429000"/>
            <a:ext cx="3619500" cy="361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1E0327-52F8-1FE2-3626-A8631A428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742" y="5297515"/>
            <a:ext cx="4014508" cy="15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00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9893-4F6C-534D-613E-4390DBEEB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E7D983-8A96-6275-25FA-D297F283D769}"/>
              </a:ext>
            </a:extLst>
          </p:cNvPr>
          <p:cNvSpPr/>
          <p:nvPr/>
        </p:nvSpPr>
        <p:spPr>
          <a:xfrm>
            <a:off x="155448" y="357052"/>
            <a:ext cx="11958175" cy="6500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73988E-F645-970F-5D97-28A40101D408}"/>
              </a:ext>
            </a:extLst>
          </p:cNvPr>
          <p:cNvSpPr txBox="1"/>
          <p:nvPr/>
        </p:nvSpPr>
        <p:spPr>
          <a:xfrm>
            <a:off x="-494507" y="571266"/>
            <a:ext cx="11189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5. Trên ga có 3 đoàn tàu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3F4ED2-C50D-CA73-9E9D-255DFE143C1B}"/>
              </a:ext>
            </a:extLst>
          </p:cNvPr>
          <p:cNvSpPr txBox="1"/>
          <p:nvPr/>
        </p:nvSpPr>
        <p:spPr>
          <a:xfrm>
            <a:off x="1097127" y="1388075"/>
            <a:ext cx="4849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Đoàn tàu A có 10 toa. Đoàn tàu B có 12 toa. Hỏi cả hai đoàn tàu có bao nhiêu toa?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DE094-C3EC-2626-E1CA-A9E2C938B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61" y="3425026"/>
            <a:ext cx="4174927" cy="1173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9A8275-BDCF-6249-FA38-4834DAC0C778}"/>
              </a:ext>
            </a:extLst>
          </p:cNvPr>
          <p:cNvSpPr txBox="1"/>
          <p:nvPr/>
        </p:nvSpPr>
        <p:spPr>
          <a:xfrm>
            <a:off x="-1288540" y="4737742"/>
            <a:ext cx="107812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800" dirty="0">
                <a:solidFill>
                  <a:srgbClr val="C00000"/>
                </a:solidFill>
                <a:latin typeface="UTM Avo" panose="02040603050506020204" pitchFamily="18" charset="0"/>
              </a:rPr>
              <a:t>Cả hai đoàn tàu có 22 toa tàu.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8" name="Picture 7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F874BBFA-45C7-6128-B2D6-151546522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26" y="2642615"/>
            <a:ext cx="3991731" cy="3991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AECD6-E440-F485-E1DC-EAA168A0DA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1507"/>
          <a:stretch>
            <a:fillRect/>
          </a:stretch>
        </p:blipFill>
        <p:spPr>
          <a:xfrm>
            <a:off x="6568117" y="1493362"/>
            <a:ext cx="6195461" cy="1080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C6AACC-2EC5-4C23-D038-207B5FE58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940" y="3425026"/>
            <a:ext cx="4174927" cy="11730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F75EFA-DD33-BA2A-62B4-AF89CA23B224}"/>
              </a:ext>
            </a:extLst>
          </p:cNvPr>
          <p:cNvSpPr/>
          <p:nvPr/>
        </p:nvSpPr>
        <p:spPr>
          <a:xfrm>
            <a:off x="2074253" y="3589880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Cambria" panose="02040503050406030204" pitchFamily="18" charset="0"/>
              </a:rPr>
              <a:t>+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453B9C-DC1C-DE96-9B10-2B7CA59F2C37}"/>
              </a:ext>
            </a:extLst>
          </p:cNvPr>
          <p:cNvSpPr/>
          <p:nvPr/>
        </p:nvSpPr>
        <p:spPr>
          <a:xfrm>
            <a:off x="1081940" y="3589880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10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D5BEE-80FD-701A-6EC1-E05DA888297C}"/>
              </a:ext>
            </a:extLst>
          </p:cNvPr>
          <p:cNvSpPr/>
          <p:nvPr/>
        </p:nvSpPr>
        <p:spPr>
          <a:xfrm>
            <a:off x="3816374" y="3589880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Cambria" panose="02040503050406030204" pitchFamily="18" charset="0"/>
              </a:rPr>
              <a:t>=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11F545-65D9-CD0B-421A-A995F174EBBE}"/>
              </a:ext>
            </a:extLst>
          </p:cNvPr>
          <p:cNvSpPr/>
          <p:nvPr/>
        </p:nvSpPr>
        <p:spPr>
          <a:xfrm>
            <a:off x="2824061" y="3589880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12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F89779-8824-9A65-37E1-620AF2C73BBE}"/>
              </a:ext>
            </a:extLst>
          </p:cNvPr>
          <p:cNvSpPr/>
          <p:nvPr/>
        </p:nvSpPr>
        <p:spPr>
          <a:xfrm>
            <a:off x="4550067" y="3589879"/>
            <a:ext cx="928434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22</a:t>
            </a:r>
            <a:r>
              <a:rPr lang="vi-VN" sz="5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452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7656A-B70B-8F35-E42B-BCF2A9E59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CC6A96-D8AD-62CC-FBCF-5215FDA5699E}"/>
              </a:ext>
            </a:extLst>
          </p:cNvPr>
          <p:cNvSpPr/>
          <p:nvPr/>
        </p:nvSpPr>
        <p:spPr>
          <a:xfrm>
            <a:off x="155448" y="357052"/>
            <a:ext cx="11958175" cy="6500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FA03D-26B3-2F28-47B4-4D005BF81DCA}"/>
              </a:ext>
            </a:extLst>
          </p:cNvPr>
          <p:cNvSpPr txBox="1"/>
          <p:nvPr/>
        </p:nvSpPr>
        <p:spPr>
          <a:xfrm>
            <a:off x="-494507" y="571266"/>
            <a:ext cx="11189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5. Trên ga có 3 đoàn tàu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0E496-800A-598B-57ED-28116CEE2D05}"/>
              </a:ext>
            </a:extLst>
          </p:cNvPr>
          <p:cNvSpPr txBox="1"/>
          <p:nvPr/>
        </p:nvSpPr>
        <p:spPr>
          <a:xfrm>
            <a:off x="1097127" y="1388075"/>
            <a:ext cx="4849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Đoàn tàu A có 10 toa. Đoàn tàu B có 12 toa. Hỏi cả hai đoàn tàu có bao nhiêu toa?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8C1E7-1DED-A9F4-FACD-A831846A3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61" y="3425026"/>
            <a:ext cx="4174927" cy="1173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10ECC-0E19-1A7C-680A-1E8B0966CB8A}"/>
              </a:ext>
            </a:extLst>
          </p:cNvPr>
          <p:cNvSpPr txBox="1"/>
          <p:nvPr/>
        </p:nvSpPr>
        <p:spPr>
          <a:xfrm>
            <a:off x="-1288540" y="4737742"/>
            <a:ext cx="107812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 hai đoàn tàu có 22 toa tàu.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600F7F67-F653-5247-94CE-392CFE23A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26" y="2642615"/>
            <a:ext cx="3991731" cy="3991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563BB9-A7EF-DEB4-9A5E-7F3DB0D66C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1507"/>
          <a:stretch>
            <a:fillRect/>
          </a:stretch>
        </p:blipFill>
        <p:spPr>
          <a:xfrm>
            <a:off x="6568117" y="1493362"/>
            <a:ext cx="6195461" cy="1080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087473-9FC4-826E-8882-1E5C0C411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940" y="3425026"/>
            <a:ext cx="4174927" cy="11730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CDF641-A1C2-4FB6-260A-D0CD044F99B5}"/>
              </a:ext>
            </a:extLst>
          </p:cNvPr>
          <p:cNvSpPr/>
          <p:nvPr/>
        </p:nvSpPr>
        <p:spPr>
          <a:xfrm>
            <a:off x="2074253" y="3589880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28CF4B-E36A-E889-B534-18CB16233ABA}"/>
              </a:ext>
            </a:extLst>
          </p:cNvPr>
          <p:cNvSpPr/>
          <p:nvPr/>
        </p:nvSpPr>
        <p:spPr>
          <a:xfrm>
            <a:off x="1081940" y="3589880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B67C5-5B5E-C6BA-51F1-4F97764DCBF0}"/>
              </a:ext>
            </a:extLst>
          </p:cNvPr>
          <p:cNvSpPr/>
          <p:nvPr/>
        </p:nvSpPr>
        <p:spPr>
          <a:xfrm>
            <a:off x="3816374" y="3589880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AFF768-5632-592C-099C-814C055EE17F}"/>
              </a:ext>
            </a:extLst>
          </p:cNvPr>
          <p:cNvSpPr/>
          <p:nvPr/>
        </p:nvSpPr>
        <p:spPr>
          <a:xfrm>
            <a:off x="2824061" y="3589880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7EF602-FACE-3ECC-73ED-4CA89DFA14C6}"/>
              </a:ext>
            </a:extLst>
          </p:cNvPr>
          <p:cNvSpPr/>
          <p:nvPr/>
        </p:nvSpPr>
        <p:spPr>
          <a:xfrm>
            <a:off x="4550067" y="3589879"/>
            <a:ext cx="928434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22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84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C9005-65EC-9F56-FC72-BBBA941B7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705E75-A9DD-1FEE-5DFF-3BF841961C18}"/>
              </a:ext>
            </a:extLst>
          </p:cNvPr>
          <p:cNvSpPr/>
          <p:nvPr/>
        </p:nvSpPr>
        <p:spPr>
          <a:xfrm>
            <a:off x="155448" y="357052"/>
            <a:ext cx="11958175" cy="6500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59A91E-CAAB-8E78-1EF5-91B4A585F313}"/>
              </a:ext>
            </a:extLst>
          </p:cNvPr>
          <p:cNvSpPr txBox="1"/>
          <p:nvPr/>
        </p:nvSpPr>
        <p:spPr>
          <a:xfrm>
            <a:off x="-693460" y="338555"/>
            <a:ext cx="11189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5. Trên ga có 3 đoàn tàu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17D58-FC1F-6254-CF58-BE0CEE18A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5334" r="1785" b="3619"/>
          <a:stretch>
            <a:fillRect/>
          </a:stretch>
        </p:blipFill>
        <p:spPr>
          <a:xfrm>
            <a:off x="5482046" y="1034160"/>
            <a:ext cx="6469623" cy="363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F46B6D-355B-70B7-4567-356CA049A208}"/>
              </a:ext>
            </a:extLst>
          </p:cNvPr>
          <p:cNvSpPr txBox="1"/>
          <p:nvPr/>
        </p:nvSpPr>
        <p:spPr>
          <a:xfrm>
            <a:off x="377130" y="1175409"/>
            <a:ext cx="48498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Đoàn tàu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 có 15 toa 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chở khách và chở hàng. Trong đó có 3 toa chở hàng. Hỏi đoàn tàu C có bao nhiêu toa chở khách?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EA876-8B6D-D8A1-D951-48F42E210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293" y="4222397"/>
            <a:ext cx="4174927" cy="1173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45FD4-5C70-01FA-A2A9-0B77F8FE883D}"/>
              </a:ext>
            </a:extLst>
          </p:cNvPr>
          <p:cNvSpPr txBox="1"/>
          <p:nvPr/>
        </p:nvSpPr>
        <p:spPr>
          <a:xfrm>
            <a:off x="-3191274" y="5239064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hãy nêu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trả lời.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E3323CDA-F33C-4CDA-65C0-CFA72FEDD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08" y="3429000"/>
            <a:ext cx="3619500" cy="361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5F85D7-5B6C-C658-1F77-17F3F91DF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742" y="5297515"/>
            <a:ext cx="4014508" cy="15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96999-78C9-E25F-A90C-4F5CDC880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271A3E-724B-573B-6197-9500CA93F1D9}"/>
              </a:ext>
            </a:extLst>
          </p:cNvPr>
          <p:cNvSpPr/>
          <p:nvPr/>
        </p:nvSpPr>
        <p:spPr>
          <a:xfrm>
            <a:off x="155448" y="357053"/>
            <a:ext cx="11958175" cy="643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BDCF9-564C-91C1-6F0C-4ABA595FC9D0}"/>
              </a:ext>
            </a:extLst>
          </p:cNvPr>
          <p:cNvSpPr txBox="1"/>
          <p:nvPr/>
        </p:nvSpPr>
        <p:spPr>
          <a:xfrm>
            <a:off x="-693460" y="338555"/>
            <a:ext cx="11189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5. Trên ga có 3 đoàn tàu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ACB68-4208-60FB-0CFE-52BE6D4230C9}"/>
              </a:ext>
            </a:extLst>
          </p:cNvPr>
          <p:cNvSpPr txBox="1"/>
          <p:nvPr/>
        </p:nvSpPr>
        <p:spPr>
          <a:xfrm>
            <a:off x="354702" y="1119994"/>
            <a:ext cx="6919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Đoàn tàu C có 15 toa chở khách và chở hàng. Trong đó có 3 toa chở hàng. Hỏi đoàn tàu C có bao nhiêu toa chở khách?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0B121-D84C-2322-7933-863D44D9E8E9}"/>
              </a:ext>
            </a:extLst>
          </p:cNvPr>
          <p:cNvSpPr txBox="1"/>
          <p:nvPr/>
        </p:nvSpPr>
        <p:spPr>
          <a:xfrm>
            <a:off x="-1901970" y="4683822"/>
            <a:ext cx="10781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Vậy đoàn tàu C có 12 toa</a:t>
            </a:r>
          </a:p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 chở khách.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786153A5-EE2A-54E8-9726-A8090CD6E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22" y="2371490"/>
            <a:ext cx="3991731" cy="3991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19FA6-D488-D9E4-DACC-9850AA1355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1507"/>
          <a:stretch>
            <a:fillRect/>
          </a:stretch>
        </p:blipFill>
        <p:spPr>
          <a:xfrm>
            <a:off x="7274484" y="1723707"/>
            <a:ext cx="5610755" cy="978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E123F7-B551-B882-7252-8953D641B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930" y="3349928"/>
            <a:ext cx="4174927" cy="11730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105AC2-ABDE-4F26-876C-C636B6611A75}"/>
              </a:ext>
            </a:extLst>
          </p:cNvPr>
          <p:cNvSpPr/>
          <p:nvPr/>
        </p:nvSpPr>
        <p:spPr>
          <a:xfrm>
            <a:off x="2083778" y="3589880"/>
            <a:ext cx="754474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Cambria" panose="02040503050406030204" pitchFamily="18" charset="0"/>
              </a:rPr>
              <a:t>-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2389F3-9C31-6714-28E7-020762EEEEF9}"/>
              </a:ext>
            </a:extLst>
          </p:cNvPr>
          <p:cNvSpPr/>
          <p:nvPr/>
        </p:nvSpPr>
        <p:spPr>
          <a:xfrm>
            <a:off x="1081940" y="3589878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292A2F-FB30-2B30-2015-5DD074FBBF5B}"/>
              </a:ext>
            </a:extLst>
          </p:cNvPr>
          <p:cNvSpPr/>
          <p:nvPr/>
        </p:nvSpPr>
        <p:spPr>
          <a:xfrm>
            <a:off x="3816374" y="3589880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C74C35-2DC4-C8B6-FD94-944D2D34F150}"/>
              </a:ext>
            </a:extLst>
          </p:cNvPr>
          <p:cNvSpPr/>
          <p:nvPr/>
        </p:nvSpPr>
        <p:spPr>
          <a:xfrm>
            <a:off x="2838252" y="3589878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201F1D-70A3-6167-4CF8-9F689CA69271}"/>
              </a:ext>
            </a:extLst>
          </p:cNvPr>
          <p:cNvSpPr/>
          <p:nvPr/>
        </p:nvSpPr>
        <p:spPr>
          <a:xfrm>
            <a:off x="4550067" y="3589879"/>
            <a:ext cx="928434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53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448A9-A49B-9477-991C-FC81F2603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320AC0-18C8-1909-855F-756C476A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7278" y="508763"/>
            <a:ext cx="11235902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74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95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3B11D8-F262-6246-B04F-5AE23688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340" y="507065"/>
            <a:ext cx="6085114" cy="60851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C85801-1A2D-8C47-810C-98F2E4A3B652}"/>
              </a:ext>
            </a:extLst>
          </p:cNvPr>
          <p:cNvGrpSpPr/>
          <p:nvPr/>
        </p:nvGrpSpPr>
        <p:grpSpPr>
          <a:xfrm>
            <a:off x="3502476" y="658586"/>
            <a:ext cx="7633609" cy="4980215"/>
            <a:chOff x="3502476" y="658586"/>
            <a:chExt cx="7633609" cy="4980215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3717470" y="658586"/>
              <a:ext cx="7203622" cy="4980215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3502476" y="1618325"/>
              <a:ext cx="7633609" cy="2628026"/>
              <a:chOff x="3477983" y="1797939"/>
              <a:chExt cx="7633609" cy="262802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3526970" y="1871420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3477983" y="1797939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E867A4A-42EA-0649-8D05-0F1E130D8E02}"/>
              </a:ext>
            </a:extLst>
          </p:cNvPr>
          <p:cNvSpPr txBox="1"/>
          <p:nvPr/>
        </p:nvSpPr>
        <p:spPr>
          <a:xfrm>
            <a:off x="769145" y="507065"/>
            <a:ext cx="3320144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744AD6-DCFE-9545-A77E-BF6AB795C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121" y="4066721"/>
            <a:ext cx="3693665" cy="27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48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18" y="-93449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15053" y="1299259"/>
            <a:ext cx="3447288" cy="78765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78750" y="1070634"/>
            <a:ext cx="7228549" cy="66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107"/>
              </a:lnSpc>
            </a:pPr>
            <a:r>
              <a:rPr lang="vi-VN" sz="10000" dirty="0">
                <a:solidFill>
                  <a:prstClr val="black"/>
                </a:solidFill>
                <a:latin typeface="UTM Avo" panose="02040603050506020204" pitchFamily="18" charset="0"/>
              </a:rPr>
              <a:t>40 + 30 = 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FCAA93-C8DA-654D-828D-78A582A454A2}"/>
              </a:ext>
            </a:extLst>
          </p:cNvPr>
          <p:cNvGrpSpPr/>
          <p:nvPr/>
        </p:nvGrpSpPr>
        <p:grpSpPr>
          <a:xfrm>
            <a:off x="5258287" y="1961091"/>
            <a:ext cx="5714925" cy="1135381"/>
            <a:chOff x="5258287" y="1961091"/>
            <a:chExt cx="5714925" cy="1135381"/>
          </a:xfrm>
        </p:grpSpPr>
        <p:grpSp>
          <p:nvGrpSpPr>
            <p:cNvPr id="6" name="Group 6"/>
            <p:cNvGrpSpPr/>
            <p:nvPr/>
          </p:nvGrpSpPr>
          <p:grpSpPr>
            <a:xfrm>
              <a:off x="5258287" y="1961091"/>
              <a:ext cx="5714925" cy="1135381"/>
              <a:chOff x="0" y="0"/>
              <a:chExt cx="3731166" cy="7412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EC8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560647" y="2501548"/>
              <a:ext cx="5130133" cy="413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333"/>
                </a:lnSpc>
              </a:pPr>
              <a:r>
                <a:rPr lang="vi-VN" sz="6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FC4511-AA19-1748-AD98-7733F8CB6F20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97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60</a:t>
              </a:r>
              <a:endParaRPr lang="en-US" sz="5400" b="1" dirty="0">
                <a:solidFill>
                  <a:srgbClr val="C00000"/>
                </a:solidFill>
                <a:latin typeface="Cloud Sof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589C9F-15E4-EF41-9E0B-0EF8A746A907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798814" y="5419775"/>
              <a:ext cx="5110205" cy="397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80</a:t>
              </a:r>
              <a:endParaRPr lang="en-US" sz="5400" b="1" dirty="0">
                <a:solidFill>
                  <a:srgbClr val="C00000"/>
                </a:solidFill>
                <a:latin typeface="Cloud Soft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46377" y="1994086"/>
            <a:ext cx="4471985" cy="4693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93841 0.02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27" y="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18" y="-93449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15053" y="1306688"/>
            <a:ext cx="3419856" cy="78765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48398" y="1023091"/>
            <a:ext cx="7228549" cy="656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vi-VN" sz="9600" dirty="0">
                <a:solidFill>
                  <a:prstClr val="black"/>
                </a:solidFill>
                <a:latin typeface="UTM Avo" panose="02040603050506020204" pitchFamily="18" charset="0"/>
              </a:rPr>
              <a:t>46 + 3 = ?</a:t>
            </a:r>
            <a:endParaRPr lang="en-US" sz="9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4925C6-6936-2649-8021-07FE6C52A48B}"/>
              </a:ext>
            </a:extLst>
          </p:cNvPr>
          <p:cNvGrpSpPr/>
          <p:nvPr/>
        </p:nvGrpSpPr>
        <p:grpSpPr>
          <a:xfrm>
            <a:off x="5213785" y="1954370"/>
            <a:ext cx="5714925" cy="1135381"/>
            <a:chOff x="5258287" y="1961091"/>
            <a:chExt cx="5714925" cy="1135381"/>
          </a:xfrm>
        </p:grpSpPr>
        <p:grpSp>
          <p:nvGrpSpPr>
            <p:cNvPr id="6" name="Group 6"/>
            <p:cNvGrpSpPr/>
            <p:nvPr/>
          </p:nvGrpSpPr>
          <p:grpSpPr>
            <a:xfrm>
              <a:off x="5258287" y="1961091"/>
              <a:ext cx="5714925" cy="1135381"/>
              <a:chOff x="0" y="0"/>
              <a:chExt cx="3731166" cy="7412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1270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EC8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560647" y="2501548"/>
              <a:ext cx="5130133" cy="404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333"/>
                </a:lnSpc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34BDC3-B71D-2940-B478-92928ED099DC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404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333"/>
                </a:lnSpc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47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5175FF-0867-1544-A36A-81A6FEF53E65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597606" y="5371709"/>
              <a:ext cx="5110205" cy="39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333"/>
                </a:lnSpc>
              </a:pPr>
              <a:r>
                <a:rPr lang="vi-VN" sz="54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49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48405" y="236848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2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86797 -2.96296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9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6956" y="6907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15055" y="1458246"/>
            <a:ext cx="3353699" cy="78765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17328" y="898002"/>
            <a:ext cx="7228549" cy="656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vi-VN" sz="9600" dirty="0">
                <a:solidFill>
                  <a:prstClr val="black"/>
                </a:solidFill>
                <a:latin typeface="UTM Avo" panose="02040603050506020204" pitchFamily="18" charset="0"/>
              </a:rPr>
              <a:t>77 - 7 = ?</a:t>
            </a:r>
            <a:endParaRPr lang="en-US" sz="9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753BAC-46E9-7D4F-A96C-951CF51EE260}"/>
              </a:ext>
            </a:extLst>
          </p:cNvPr>
          <p:cNvGrpSpPr/>
          <p:nvPr/>
        </p:nvGrpSpPr>
        <p:grpSpPr>
          <a:xfrm>
            <a:off x="5258287" y="1961091"/>
            <a:ext cx="5714925" cy="1135381"/>
            <a:chOff x="5258287" y="1961091"/>
            <a:chExt cx="5714925" cy="1135381"/>
          </a:xfrm>
        </p:grpSpPr>
        <p:grpSp>
          <p:nvGrpSpPr>
            <p:cNvPr id="6" name="Group 6"/>
            <p:cNvGrpSpPr/>
            <p:nvPr/>
          </p:nvGrpSpPr>
          <p:grpSpPr>
            <a:xfrm>
              <a:off x="5258287" y="1961091"/>
              <a:ext cx="5714925" cy="1135381"/>
              <a:chOff x="0" y="0"/>
              <a:chExt cx="3731166" cy="7412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EC8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358826" y="2533908"/>
              <a:ext cx="5130133" cy="39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  <a:defRPr/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67</a:t>
              </a:r>
              <a:endParaRPr lang="en-US" sz="5400" b="1" dirty="0">
                <a:solidFill>
                  <a:srgbClr val="C00000"/>
                </a:solidFill>
                <a:latin typeface="Cloud Sof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B5EB27-19E9-B540-96B3-83BBDD573E7C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9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71</a:t>
              </a:r>
              <a:endParaRPr lang="en-US" sz="5400" b="1" dirty="0">
                <a:solidFill>
                  <a:srgbClr val="C00000"/>
                </a:solidFill>
                <a:latin typeface="Cloud Sof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89FBAC-7C8E-D044-949A-9F6F03CAFD48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543377" y="5371709"/>
              <a:ext cx="5110205" cy="39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333"/>
                </a:lnSpc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0" y="1798623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75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0.13194 L -0.93619 0.1127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7" y="-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18" y="-93449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17420" y="1458246"/>
            <a:ext cx="3429000" cy="78765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19693" y="1032017"/>
            <a:ext cx="7228549" cy="644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vi-VN" sz="9000" dirty="0">
                <a:solidFill>
                  <a:prstClr val="black"/>
                </a:solidFill>
                <a:latin typeface="UTM Avo" panose="02040603050506020204" pitchFamily="18" charset="0"/>
              </a:rPr>
              <a:t>52 + 12 = ?</a:t>
            </a:r>
            <a:endParaRPr lang="en-US" sz="9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92D4E-6D68-0D45-AC67-DE45C3A67E21}"/>
              </a:ext>
            </a:extLst>
          </p:cNvPr>
          <p:cNvGrpSpPr/>
          <p:nvPr/>
        </p:nvGrpSpPr>
        <p:grpSpPr>
          <a:xfrm>
            <a:off x="5258287" y="1961091"/>
            <a:ext cx="5714925" cy="1135381"/>
            <a:chOff x="5258287" y="1961091"/>
            <a:chExt cx="5714925" cy="1135381"/>
          </a:xfrm>
        </p:grpSpPr>
        <p:grpSp>
          <p:nvGrpSpPr>
            <p:cNvPr id="6" name="Group 6"/>
            <p:cNvGrpSpPr/>
            <p:nvPr/>
          </p:nvGrpSpPr>
          <p:grpSpPr>
            <a:xfrm>
              <a:off x="5258287" y="1961091"/>
              <a:ext cx="5714925" cy="1135381"/>
              <a:chOff x="0" y="0"/>
              <a:chExt cx="3731166" cy="7412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EC8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560647" y="2501548"/>
              <a:ext cx="5130133" cy="39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333"/>
                </a:lnSpc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61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039CB5-7DED-5A42-965A-E7951124D222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9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63</a:t>
              </a:r>
              <a:endParaRPr lang="en-US" sz="5400" b="1" dirty="0">
                <a:solidFill>
                  <a:srgbClr val="C00000"/>
                </a:solidFill>
                <a:latin typeface="Cloud Sof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9FE64A-CA8B-C844-9696-D6D4A4C8D8C6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640028" y="5419775"/>
              <a:ext cx="5110205" cy="39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64</a:t>
              </a:r>
              <a:endParaRPr lang="en-US" sz="5400" b="1" dirty="0">
                <a:solidFill>
                  <a:srgbClr val="C00000"/>
                </a:solidFill>
                <a:latin typeface="Cloud Soft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3091" y="2049017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86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48 0.07199 L -0.94531 0.07199 " pathEditMode="relative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CF266D-B7BC-434C-AA0B-EEE07B0B955E}"/>
              </a:ext>
            </a:extLst>
          </p:cNvPr>
          <p:cNvGrpSpPr/>
          <p:nvPr/>
        </p:nvGrpSpPr>
        <p:grpSpPr>
          <a:xfrm>
            <a:off x="4214194" y="1509964"/>
            <a:ext cx="8528447" cy="4023916"/>
            <a:chOff x="4214194" y="1509964"/>
            <a:chExt cx="8528447" cy="4023916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4528277" y="1509964"/>
              <a:ext cx="7203622" cy="4023916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4214194" y="2725717"/>
              <a:ext cx="8528447" cy="1406566"/>
              <a:chOff x="2707835" y="1788293"/>
              <a:chExt cx="8528447" cy="140656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2943363" y="1871420"/>
                <a:ext cx="816822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2707835" y="1788293"/>
                <a:ext cx="85284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03132B-7065-8944-8695-589BB4C8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009" y="2377984"/>
            <a:ext cx="4240370" cy="4450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C8FAC-6017-7E4B-BA61-1FBEEE7D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8" y="2164190"/>
            <a:ext cx="4471985" cy="4693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B49909-179C-8B45-A6E5-EE9AE75F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" y="543149"/>
            <a:ext cx="4471985" cy="469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3E1438-6974-BD40-86FA-1D97C148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98" y="62627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88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BE6BB-CB29-2BDD-8937-D1619C49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9169D-5EEE-D432-8D10-D2634582B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8132" y="368373"/>
            <a:ext cx="15688779" cy="21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3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494</Words>
  <Application>Microsoft Office PowerPoint</Application>
  <PresentationFormat>Widescreen</PresentationFormat>
  <Paragraphs>104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#9Slide03 SFU Futura_01</vt:lpstr>
      <vt:lpstr>#9Slide05 SVNBulgary</vt:lpstr>
      <vt:lpstr>#9Slide07 HoneyCream</vt:lpstr>
      <vt:lpstr>Aptos</vt:lpstr>
      <vt:lpstr>Arial</vt:lpstr>
      <vt:lpstr>Calibri</vt:lpstr>
      <vt:lpstr>Calibri Light</vt:lpstr>
      <vt:lpstr>Cambria</vt:lpstr>
      <vt:lpstr>Cloud Soft</vt:lpstr>
      <vt:lpstr>SVN-Newton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Tư Bùi</cp:lastModifiedBy>
  <cp:revision>8</cp:revision>
  <dcterms:created xsi:type="dcterms:W3CDTF">2026-01-03T02:52:27Z</dcterms:created>
  <dcterms:modified xsi:type="dcterms:W3CDTF">2026-01-03T09:08:03Z</dcterms:modified>
</cp:coreProperties>
</file>