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dp" ContentType="image/vnd.ms-photo"/>
  <Default Extension="mp3" ContentType="audio/mp3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15.fntdata" ContentType="application/x-fontdata"/>
  <Override PartName="/ppt/fonts/font16.fntdata" ContentType="application/x-fontdata"/>
  <Override PartName="/ppt/fonts/font17.fntdata" ContentType="application/x-fontdata"/>
  <Override PartName="/ppt/fonts/font18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media/image12.svg" ContentType="image/svg+xml"/>
  <Override PartName="/ppt/media/image14.svg" ContentType="image/svg+xml"/>
  <Override PartName="/ppt/media/image16.svg" ContentType="image/svg+xml"/>
  <Override PartName="/ppt/media/image18.svg" ContentType="image/svg+xml"/>
  <Override PartName="/ppt/media/image20.svg" ContentType="image/svg+xml"/>
  <Override PartName="/ppt/media/image22.svg" ContentType="image/svg+xml"/>
  <Override PartName="/ppt/media/image24.svg" ContentType="image/svg+xml"/>
  <Override PartName="/ppt/media/image37.svg" ContentType="image/svg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3"/>
  </p:sldMasterIdLst>
  <p:notesMasterIdLst>
    <p:notesMasterId r:id="rId28"/>
  </p:notesMasterIdLst>
  <p:sldIdLst>
    <p:sldId id="310" r:id="rId4"/>
    <p:sldId id="260" r:id="rId5"/>
    <p:sldId id="261" r:id="rId6"/>
    <p:sldId id="311" r:id="rId7"/>
    <p:sldId id="314" r:id="rId8"/>
    <p:sldId id="313" r:id="rId9"/>
    <p:sldId id="262" r:id="rId10"/>
    <p:sldId id="312" r:id="rId11"/>
    <p:sldId id="315" r:id="rId12"/>
    <p:sldId id="316" r:id="rId13"/>
    <p:sldId id="317" r:id="rId14"/>
    <p:sldId id="318" r:id="rId15"/>
    <p:sldId id="319" r:id="rId16"/>
    <p:sldId id="320" r:id="rId17"/>
    <p:sldId id="321" r:id="rId18"/>
    <p:sldId id="322" r:id="rId19"/>
    <p:sldId id="323" r:id="rId20"/>
    <p:sldId id="324" r:id="rId21"/>
    <p:sldId id="325" r:id="rId22"/>
    <p:sldId id="326" r:id="rId23"/>
    <p:sldId id="327" r:id="rId24"/>
    <p:sldId id="279" r:id="rId25"/>
    <p:sldId id="290" r:id="rId26"/>
    <p:sldId id="291" r:id="rId27"/>
  </p:sldIdLst>
  <p:sldSz cx="12192000" cy="6858000"/>
  <p:notesSz cx="6858000" cy="9144000"/>
  <p:embeddedFontLst>
    <p:embeddedFont>
      <p:font typeface="SVN-Newton" panose="02040603050506020204" pitchFamily="18" charset="0"/>
      <p:regular r:id="rId32"/>
    </p:embeddedFont>
    <p:embeddedFont>
      <p:font typeface="UTM Candombe" panose="02040603050506020204" pitchFamily="18" charset="0"/>
      <p:regular r:id="rId33"/>
    </p:embeddedFont>
    <p:embeddedFont>
      <p:font typeface="Calibri" panose="020F0502020204030204"/>
      <p:regular r:id="rId34"/>
      <p:bold r:id="rId35"/>
      <p:italic r:id="rId36"/>
      <p:boldItalic r:id="rId37"/>
    </p:embeddedFont>
    <p:embeddedFont>
      <p:font typeface="Cambria" panose="02040503050406030204" pitchFamily="18" charset="0"/>
      <p:regular r:id="rId38"/>
      <p:bold r:id="rId39"/>
      <p:italic r:id="rId40"/>
      <p:boldItalic r:id="rId41"/>
    </p:embeddedFont>
    <p:embeddedFont>
      <p:font typeface="Microsoft YaHei" panose="020B0503020204020204" charset="-122"/>
      <p:regular r:id="rId42"/>
    </p:embeddedFont>
    <p:embeddedFont>
      <p:font typeface="UTM Avo" panose="02040603050506020204" pitchFamily="18" charset="0"/>
      <p:regular r:id="rId43"/>
      <p:bold r:id="rId44"/>
      <p:italic r:id="rId45"/>
      <p:boldItalic r:id="rId46"/>
    </p:embeddedFont>
    <p:embeddedFont>
      <p:font typeface="#9Slide07 HoneyCream" pitchFamily="2" charset="0"/>
      <p:regular r:id="rId47"/>
    </p:embeddedFont>
    <p:embeddedFont>
      <p:font typeface="Calibri Light" panose="020F0302020204030204" charset="0"/>
      <p:regular r:id="rId48"/>
      <p:italic r:id="rId4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ECE8"/>
    <a:srgbClr val="66FF99"/>
    <a:srgbClr val="FF7C80"/>
    <a:srgbClr val="4472C4"/>
    <a:srgbClr val="FF0000"/>
    <a:srgbClr val="FFFF66"/>
    <a:srgbClr val="007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9" Type="http://schemas.openxmlformats.org/officeDocument/2006/relationships/font" Target="fonts/font18.fntdata"/><Relationship Id="rId48" Type="http://schemas.openxmlformats.org/officeDocument/2006/relationships/font" Target="fonts/font17.fntdata"/><Relationship Id="rId47" Type="http://schemas.openxmlformats.org/officeDocument/2006/relationships/font" Target="fonts/font16.fntdata"/><Relationship Id="rId46" Type="http://schemas.openxmlformats.org/officeDocument/2006/relationships/font" Target="fonts/font15.fntdata"/><Relationship Id="rId45" Type="http://schemas.openxmlformats.org/officeDocument/2006/relationships/font" Target="fonts/font14.fntdata"/><Relationship Id="rId44" Type="http://schemas.openxmlformats.org/officeDocument/2006/relationships/font" Target="fonts/font13.fntdata"/><Relationship Id="rId43" Type="http://schemas.openxmlformats.org/officeDocument/2006/relationships/font" Target="fonts/font12.fntdata"/><Relationship Id="rId42" Type="http://schemas.openxmlformats.org/officeDocument/2006/relationships/font" Target="fonts/font11.fntdata"/><Relationship Id="rId41" Type="http://schemas.openxmlformats.org/officeDocument/2006/relationships/font" Target="fonts/font10.fntdata"/><Relationship Id="rId40" Type="http://schemas.openxmlformats.org/officeDocument/2006/relationships/font" Target="fonts/font9.fntdata"/><Relationship Id="rId4" Type="http://schemas.openxmlformats.org/officeDocument/2006/relationships/slide" Target="slides/slide1.xml"/><Relationship Id="rId39" Type="http://schemas.openxmlformats.org/officeDocument/2006/relationships/font" Target="fonts/font8.fntdata"/><Relationship Id="rId38" Type="http://schemas.openxmlformats.org/officeDocument/2006/relationships/font" Target="fonts/font7.fntdata"/><Relationship Id="rId37" Type="http://schemas.openxmlformats.org/officeDocument/2006/relationships/font" Target="fonts/font6.fntdata"/><Relationship Id="rId36" Type="http://schemas.openxmlformats.org/officeDocument/2006/relationships/font" Target="fonts/font5.fntdata"/><Relationship Id="rId35" Type="http://schemas.openxmlformats.org/officeDocument/2006/relationships/font" Target="fonts/font4.fntdata"/><Relationship Id="rId34" Type="http://schemas.openxmlformats.org/officeDocument/2006/relationships/font" Target="fonts/font3.fntdata"/><Relationship Id="rId33" Type="http://schemas.openxmlformats.org/officeDocument/2006/relationships/font" Target="fonts/font2.fntdata"/><Relationship Id="rId32" Type="http://schemas.openxmlformats.org/officeDocument/2006/relationships/font" Target="fonts/font1.fntdata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Master" Target="slideMasters/slideMaster2.xml"/><Relationship Id="rId29" Type="http://schemas.openxmlformats.org/officeDocument/2006/relationships/presProps" Target="presProps.xml"/><Relationship Id="rId28" Type="http://schemas.openxmlformats.org/officeDocument/2006/relationships/notesMaster" Target="notesMasters/notesMaster1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16D2A-E64D-449F-B917-04A0C5D1E20F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5AA658-ACB5-4FBB-B9A2-1767313633D6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8.svg"/><Relationship Id="rId8" Type="http://schemas.openxmlformats.org/officeDocument/2006/relationships/image" Target="../media/image17.png"/><Relationship Id="rId7" Type="http://schemas.openxmlformats.org/officeDocument/2006/relationships/image" Target="../media/image16.svg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7" Type="http://schemas.openxmlformats.org/officeDocument/2006/relationships/image" Target="../media/image4.png"/><Relationship Id="rId16" Type="http://schemas.openxmlformats.org/officeDocument/2006/relationships/image" Target="../media/image3.png"/><Relationship Id="rId15" Type="http://schemas.openxmlformats.org/officeDocument/2006/relationships/image" Target="../media/image24.svg"/><Relationship Id="rId14" Type="http://schemas.openxmlformats.org/officeDocument/2006/relationships/image" Target="../media/image23.png"/><Relationship Id="rId13" Type="http://schemas.openxmlformats.org/officeDocument/2006/relationships/image" Target="../media/image22.svg"/><Relationship Id="rId12" Type="http://schemas.openxmlformats.org/officeDocument/2006/relationships/image" Target="../media/image21.png"/><Relationship Id="rId11" Type="http://schemas.openxmlformats.org/officeDocument/2006/relationships/image" Target="../media/image20.svg"/><Relationship Id="rId10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6.svg"/><Relationship Id="rId8" Type="http://schemas.openxmlformats.org/officeDocument/2006/relationships/image" Target="../media/image15.png"/><Relationship Id="rId7" Type="http://schemas.openxmlformats.org/officeDocument/2006/relationships/image" Target="../media/image14.svg"/><Relationship Id="rId6" Type="http://schemas.openxmlformats.org/officeDocument/2006/relationships/image" Target="../media/image13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1" Type="http://schemas.openxmlformats.org/officeDocument/2006/relationships/image" Target="../media/image4.png"/><Relationship Id="rId10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96AF86A-5C03-4B24-A09F-76A959AA5165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B1D00D9-800D-4A68-A0D0-D63E14023089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6" descr="Logo&#10;&#10;Description automatically generated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" b="-5"/>
          <a:stretch>
            <a:fillRect/>
          </a:stretch>
        </p:blipFill>
        <p:spPr>
          <a:xfrm>
            <a:off x="12554698" y="7403978"/>
            <a:ext cx="1810209" cy="1810209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96AF86A-5C03-4B24-A09F-76A959AA5165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B1D00D9-800D-4A68-A0D0-D63E14023089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6" descr="Logo&#10;&#10;Description automatically generated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" b="-5"/>
          <a:stretch>
            <a:fillRect/>
          </a:stretch>
        </p:blipFill>
        <p:spPr>
          <a:xfrm>
            <a:off x="13300839" y="322522"/>
            <a:ext cx="2736332" cy="2736332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96AF86A-5C03-4B24-A09F-76A959AA5165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B1D00D9-800D-4A68-A0D0-D63E14023089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378" t="10114" r="21566" b="4187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Graphic 17"/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55649" r="79216" b="22661"/>
          <a:stretch>
            <a:fillRect/>
          </a:stretch>
        </p:blipFill>
        <p:spPr>
          <a:xfrm>
            <a:off x="2638043" y="5296995"/>
            <a:ext cx="1090613" cy="985594"/>
          </a:xfrm>
          <a:prstGeom prst="rect">
            <a:avLst/>
          </a:prstGeom>
        </p:spPr>
      </p:pic>
      <p:pic>
        <p:nvPicPr>
          <p:cNvPr id="23" name="Graphic 22"/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8651" t="25315" r="69063" b="67198"/>
          <a:stretch>
            <a:fillRect/>
          </a:stretch>
        </p:blipFill>
        <p:spPr>
          <a:xfrm>
            <a:off x="6547557" y="0"/>
            <a:ext cx="1687283" cy="710005"/>
          </a:xfrm>
          <a:prstGeom prst="rect">
            <a:avLst/>
          </a:prstGeom>
        </p:spPr>
      </p:pic>
      <p:pic>
        <p:nvPicPr>
          <p:cNvPr id="24" name="Graphic 23"/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8651" t="25315" r="69063" b="67198"/>
          <a:stretch>
            <a:fillRect/>
          </a:stretch>
        </p:blipFill>
        <p:spPr>
          <a:xfrm>
            <a:off x="10830895" y="355002"/>
            <a:ext cx="884183" cy="372062"/>
          </a:xfrm>
          <a:prstGeom prst="rect">
            <a:avLst/>
          </a:prstGeom>
        </p:spPr>
      </p:pic>
      <p:pic>
        <p:nvPicPr>
          <p:cNvPr id="25" name="Graphic 24"/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8651" t="25315" r="69063" b="67198"/>
          <a:stretch>
            <a:fillRect/>
          </a:stretch>
        </p:blipFill>
        <p:spPr>
          <a:xfrm>
            <a:off x="1902612" y="0"/>
            <a:ext cx="884183" cy="372062"/>
          </a:xfrm>
          <a:prstGeom prst="rect">
            <a:avLst/>
          </a:prstGeom>
        </p:spPr>
      </p:pic>
      <p:pic>
        <p:nvPicPr>
          <p:cNvPr id="26" name="Graphic 25"/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8651" t="25315" r="69063" b="67198"/>
          <a:stretch>
            <a:fillRect/>
          </a:stretch>
        </p:blipFill>
        <p:spPr>
          <a:xfrm>
            <a:off x="0" y="-168972"/>
            <a:ext cx="1687283" cy="710005"/>
          </a:xfrm>
          <a:prstGeom prst="rect">
            <a:avLst/>
          </a:prstGeom>
        </p:spPr>
      </p:pic>
      <p:pic>
        <p:nvPicPr>
          <p:cNvPr id="5" name="Graphic 4"/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1689172" y="140678"/>
            <a:ext cx="13133946" cy="5156317"/>
          </a:xfrm>
          <a:prstGeom prst="rect">
            <a:avLst/>
          </a:prstGeom>
        </p:spPr>
      </p:pic>
      <p:pic>
        <p:nvPicPr>
          <p:cNvPr id="10" name="Graphic 9"/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 b="48556"/>
          <a:stretch>
            <a:fillRect/>
          </a:stretch>
        </p:blipFill>
        <p:spPr>
          <a:xfrm>
            <a:off x="-951441" y="2427705"/>
            <a:ext cx="6875585" cy="4430295"/>
          </a:xfrm>
          <a:prstGeom prst="rect">
            <a:avLst/>
          </a:prstGeom>
        </p:spPr>
      </p:pic>
      <p:pic>
        <p:nvPicPr>
          <p:cNvPr id="21" name="Graphic 20"/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55649" r="79216" b="22661"/>
          <a:stretch>
            <a:fillRect/>
          </a:stretch>
        </p:blipFill>
        <p:spPr>
          <a:xfrm>
            <a:off x="3747274" y="5215931"/>
            <a:ext cx="1090613" cy="985594"/>
          </a:xfrm>
          <a:prstGeom prst="rect">
            <a:avLst/>
          </a:prstGeom>
        </p:spPr>
      </p:pic>
      <p:pic>
        <p:nvPicPr>
          <p:cNvPr id="17" name="Graphic 16"/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55649" r="79216" b="22661"/>
          <a:stretch>
            <a:fillRect/>
          </a:stretch>
        </p:blipFill>
        <p:spPr>
          <a:xfrm>
            <a:off x="1848823" y="4474794"/>
            <a:ext cx="1090613" cy="985594"/>
          </a:xfrm>
          <a:prstGeom prst="rect">
            <a:avLst/>
          </a:prstGeom>
        </p:spPr>
      </p:pic>
      <p:pic>
        <p:nvPicPr>
          <p:cNvPr id="14" name="Graphic 13"/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55649" r="79216" b="22661"/>
          <a:stretch>
            <a:fillRect/>
          </a:stretch>
        </p:blipFill>
        <p:spPr>
          <a:xfrm>
            <a:off x="-49628" y="5020137"/>
            <a:ext cx="1090613" cy="985594"/>
          </a:xfrm>
          <a:prstGeom prst="rect">
            <a:avLst/>
          </a:prstGeom>
        </p:spPr>
      </p:pic>
      <p:pic>
        <p:nvPicPr>
          <p:cNvPr id="20" name="Graphic 19"/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 r="73112"/>
          <a:stretch>
            <a:fillRect/>
          </a:stretch>
        </p:blipFill>
        <p:spPr>
          <a:xfrm>
            <a:off x="8668783" y="3589947"/>
            <a:ext cx="3864861" cy="3282564"/>
          </a:xfrm>
          <a:prstGeom prst="rect">
            <a:avLst/>
          </a:prstGeom>
        </p:spPr>
      </p:pic>
      <p:pic>
        <p:nvPicPr>
          <p:cNvPr id="7" name="Graphic 6"/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36895" t="9320" b="27637"/>
          <a:stretch>
            <a:fillRect/>
          </a:stretch>
        </p:blipFill>
        <p:spPr>
          <a:xfrm>
            <a:off x="7437528" y="-58701"/>
            <a:ext cx="3536849" cy="3169337"/>
          </a:xfrm>
          <a:prstGeom prst="rect">
            <a:avLst/>
          </a:prstGeom>
        </p:spPr>
      </p:pic>
      <p:pic>
        <p:nvPicPr>
          <p:cNvPr id="9" name="Graphic 8"/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36895" t="9320" b="27637"/>
          <a:stretch>
            <a:fillRect/>
          </a:stretch>
        </p:blipFill>
        <p:spPr>
          <a:xfrm flipH="1">
            <a:off x="565024" y="-1706727"/>
            <a:ext cx="5408748" cy="484672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11115551" y="0"/>
            <a:ext cx="1249788" cy="49991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23255" y="6464109"/>
            <a:ext cx="1450974" cy="4999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378" t="10114" r="21566" b="4187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Graphic 9"/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b="48556"/>
          <a:stretch>
            <a:fillRect/>
          </a:stretch>
        </p:blipFill>
        <p:spPr>
          <a:xfrm>
            <a:off x="-951441" y="2427705"/>
            <a:ext cx="6875585" cy="4430295"/>
          </a:xfrm>
          <a:prstGeom prst="rect">
            <a:avLst/>
          </a:prstGeom>
        </p:spPr>
      </p:pic>
      <p:pic>
        <p:nvPicPr>
          <p:cNvPr id="14" name="Graphic 13"/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t="55649" r="79216" b="22661"/>
          <a:stretch>
            <a:fillRect/>
          </a:stretch>
        </p:blipFill>
        <p:spPr>
          <a:xfrm>
            <a:off x="-168386" y="5097293"/>
            <a:ext cx="1090613" cy="985594"/>
          </a:xfrm>
          <a:prstGeom prst="rect">
            <a:avLst/>
          </a:prstGeom>
        </p:spPr>
      </p:pic>
      <p:pic>
        <p:nvPicPr>
          <p:cNvPr id="17" name="Graphic 16"/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t="55649" r="79216" b="22661"/>
          <a:stretch>
            <a:fillRect/>
          </a:stretch>
        </p:blipFill>
        <p:spPr>
          <a:xfrm>
            <a:off x="1848823" y="4474794"/>
            <a:ext cx="1090613" cy="985594"/>
          </a:xfrm>
          <a:prstGeom prst="rect">
            <a:avLst/>
          </a:prstGeom>
        </p:spPr>
      </p:pic>
      <p:pic>
        <p:nvPicPr>
          <p:cNvPr id="18" name="Graphic 17"/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t="55649" r="79216" b="22661"/>
          <a:stretch>
            <a:fillRect/>
          </a:stretch>
        </p:blipFill>
        <p:spPr>
          <a:xfrm>
            <a:off x="2638043" y="5296995"/>
            <a:ext cx="1090613" cy="985594"/>
          </a:xfrm>
          <a:prstGeom prst="rect">
            <a:avLst/>
          </a:prstGeom>
        </p:spPr>
      </p:pic>
      <p:pic>
        <p:nvPicPr>
          <p:cNvPr id="21" name="Graphic 20"/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t="55649" r="79216" b="22661"/>
          <a:stretch>
            <a:fillRect/>
          </a:stretch>
        </p:blipFill>
        <p:spPr>
          <a:xfrm>
            <a:off x="3747274" y="5215931"/>
            <a:ext cx="1090613" cy="985594"/>
          </a:xfrm>
          <a:prstGeom prst="rect">
            <a:avLst/>
          </a:prstGeom>
        </p:spPr>
      </p:pic>
      <p:pic>
        <p:nvPicPr>
          <p:cNvPr id="23" name="Graphic 22"/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8651" t="25315" r="69063" b="67198"/>
          <a:stretch>
            <a:fillRect/>
          </a:stretch>
        </p:blipFill>
        <p:spPr>
          <a:xfrm>
            <a:off x="6547557" y="0"/>
            <a:ext cx="1687283" cy="710005"/>
          </a:xfrm>
          <a:prstGeom prst="rect">
            <a:avLst/>
          </a:prstGeom>
        </p:spPr>
      </p:pic>
      <p:pic>
        <p:nvPicPr>
          <p:cNvPr id="24" name="Graphic 23"/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8651" t="25315" r="69063" b="67198"/>
          <a:stretch>
            <a:fillRect/>
          </a:stretch>
        </p:blipFill>
        <p:spPr>
          <a:xfrm>
            <a:off x="10830895" y="355002"/>
            <a:ext cx="884183" cy="372062"/>
          </a:xfrm>
          <a:prstGeom prst="rect">
            <a:avLst/>
          </a:prstGeom>
        </p:spPr>
      </p:pic>
      <p:pic>
        <p:nvPicPr>
          <p:cNvPr id="25" name="Graphic 24"/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8651" t="25315" r="69063" b="67198"/>
          <a:stretch>
            <a:fillRect/>
          </a:stretch>
        </p:blipFill>
        <p:spPr>
          <a:xfrm>
            <a:off x="1902612" y="0"/>
            <a:ext cx="884183" cy="372062"/>
          </a:xfrm>
          <a:prstGeom prst="rect">
            <a:avLst/>
          </a:prstGeom>
        </p:spPr>
      </p:pic>
      <p:pic>
        <p:nvPicPr>
          <p:cNvPr id="26" name="Graphic 25"/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8651" t="25315" r="69063" b="67198"/>
          <a:stretch>
            <a:fillRect/>
          </a:stretch>
        </p:blipFill>
        <p:spPr>
          <a:xfrm>
            <a:off x="0" y="-168972"/>
            <a:ext cx="1687283" cy="71000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1115551" y="0"/>
            <a:ext cx="1249788" cy="49991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23255" y="6464109"/>
            <a:ext cx="1450974" cy="4999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rcRect l="3503" t="11199" r="350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115551" y="0"/>
            <a:ext cx="1249788" cy="49991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23255" y="6464109"/>
            <a:ext cx="1450974" cy="4999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rcRect l="3503" t="11199" r="350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/>
          <p:cNvSpPr/>
          <p:nvPr userDrawn="1"/>
        </p:nvSpPr>
        <p:spPr>
          <a:xfrm>
            <a:off x="152401" y="164123"/>
            <a:ext cx="11887200" cy="6541477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115551" y="0"/>
            <a:ext cx="1249788" cy="49991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23255" y="6464109"/>
            <a:ext cx="1450974" cy="4999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54DBED-0572-4A6C-9D48-ABDD811387B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3C211-6242-4DF8-9DAF-40735E976CA6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54DBED-0572-4A6C-9D48-ABDD811387B1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3C211-6242-4DF8-9DAF-40735E976CA6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54DBED-0572-4A6C-9D48-ABDD811387B1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3C211-6242-4DF8-9DAF-40735E976CA6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54DBED-0572-4A6C-9D48-ABDD811387B1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3C211-6242-4DF8-9DAF-40735E976CA6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96AF86A-5C03-4B24-A09F-76A959AA5165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B1D00D9-800D-4A68-A0D0-D63E14023089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3528" y="-426720"/>
            <a:ext cx="12366808" cy="7284720"/>
          </a:xfrm>
          <a:prstGeom prst="rect">
            <a:avLst/>
          </a:prstGeom>
        </p:spPr>
      </p:pic>
      <p:sp>
        <p:nvSpPr>
          <p:cNvPr id="8" name="矩形 17"/>
          <p:cNvSpPr/>
          <p:nvPr userDrawn="1"/>
        </p:nvSpPr>
        <p:spPr>
          <a:xfrm>
            <a:off x="-46563" y="-32552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  <a:endParaRPr kumimoji="0" lang="en-US" altLang="zh-CN" sz="1800" b="0" i="0" u="none" strike="noStrike" kern="100" cap="none" spc="0" normalizeH="0" baseline="0" noProof="0" dirty="0">
              <a:ln>
                <a:noFill/>
              </a:ln>
              <a:solidFill>
                <a:srgbClr val="F5909B">
                  <a:lumMod val="60000"/>
                  <a:lumOff val="40000"/>
                </a:srgbClr>
              </a:solidFill>
              <a:effectLst/>
              <a:uLnTx/>
              <a:uFillTx/>
              <a:latin typeface="UTM Candombe" panose="02040603050506020204" pitchFamily="18" charset="0"/>
              <a:ea typeface="字魂131号-酷乐潮玩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矩形 17"/>
          <p:cNvSpPr/>
          <p:nvPr userDrawn="1"/>
        </p:nvSpPr>
        <p:spPr>
          <a:xfrm>
            <a:off x="11445240" y="6488668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  <a:endParaRPr kumimoji="0" lang="en-US" altLang="zh-CN" sz="1800" b="0" i="0" u="none" strike="noStrike" kern="100" cap="none" spc="0" normalizeH="0" baseline="0" noProof="0" dirty="0">
              <a:ln>
                <a:noFill/>
              </a:ln>
              <a:solidFill>
                <a:srgbClr val="F5909B">
                  <a:lumMod val="60000"/>
                  <a:lumOff val="40000"/>
                </a:srgbClr>
              </a:solidFill>
              <a:effectLst/>
              <a:uLnTx/>
              <a:uFillTx/>
              <a:latin typeface="UTM Candombe" panose="02040603050506020204" pitchFamily="18" charset="0"/>
              <a:ea typeface="字魂131号-酷乐潮玩体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115551" y="0"/>
            <a:ext cx="1249788" cy="49991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23255" y="6464109"/>
            <a:ext cx="1450974" cy="4999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54DBED-0572-4A6C-9D48-ABDD811387B1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3C211-6242-4DF8-9DAF-40735E976CA6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54DBED-0572-4A6C-9D48-ABDD811387B1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3C211-6242-4DF8-9DAF-40735E976CA6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54DBED-0572-4A6C-9D48-ABDD811387B1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3C211-6242-4DF8-9DAF-40735E976CA6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54DBED-0572-4A6C-9D48-ABDD811387B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3C211-6242-4DF8-9DAF-40735E976CA6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54DBED-0572-4A6C-9D48-ABDD811387B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3C211-6242-4DF8-9DAF-40735E976CA6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6AF86A-5C03-4B24-A09F-76A959AA5165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D00D9-800D-4A68-A0D0-D63E14023089}" type="slidenum">
              <a:rPr lang="vi-VN" smtClean="0"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rcRect l="-134" r="134" b="6847"/>
          <a:stretch>
            <a:fillRect/>
          </a:stretch>
        </p:blipFill>
        <p:spPr>
          <a:xfrm>
            <a:off x="-16430" y="-53783"/>
            <a:ext cx="12224860" cy="691178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115551" y="0"/>
            <a:ext cx="1249788" cy="49991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23255" y="6464109"/>
            <a:ext cx="1450974" cy="4999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3528" y="-426720"/>
            <a:ext cx="12366808" cy="7284720"/>
          </a:xfrm>
          <a:prstGeom prst="rect">
            <a:avLst/>
          </a:prstGeom>
        </p:spPr>
      </p:pic>
      <p:sp>
        <p:nvSpPr>
          <p:cNvPr id="8" name="Rectangle: Rounded Corners 7"/>
          <p:cNvSpPr/>
          <p:nvPr userDrawn="1"/>
        </p:nvSpPr>
        <p:spPr>
          <a:xfrm>
            <a:off x="389639" y="363411"/>
            <a:ext cx="11412722" cy="6131178"/>
          </a:xfrm>
          <a:prstGeom prst="roundRect">
            <a:avLst>
              <a:gd name="adj" fmla="val 4248"/>
            </a:avLst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115551" y="0"/>
            <a:ext cx="1249788" cy="49991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23255" y="6464109"/>
            <a:ext cx="1450974" cy="4999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96AF86A-5C03-4B24-A09F-76A959AA5165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B1D00D9-800D-4A68-A0D0-D63E14023089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" name="Picture 9" descr="Logo&#10;&#10;Description automatically generated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" b="-5"/>
          <a:stretch>
            <a:fillRect/>
          </a:stretch>
        </p:blipFill>
        <p:spPr>
          <a:xfrm>
            <a:off x="2796961" y="-4300537"/>
            <a:ext cx="2126732" cy="2126732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96AF86A-5C03-4B24-A09F-76A959AA5165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B1D00D9-800D-4A68-A0D0-D63E14023089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96AF86A-5C03-4B24-A09F-76A959AA5165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B1D00D9-800D-4A68-A0D0-D63E14023089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96AF86A-5C03-4B24-A09F-76A959AA5165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B1D00D9-800D-4A68-A0D0-D63E14023089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96AF86A-5C03-4B24-A09F-76A959AA5165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B1D00D9-800D-4A68-A0D0-D63E14023089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image" Target="../media/image4.png"/><Relationship Id="rId16" Type="http://schemas.openxmlformats.org/officeDocument/2006/relationships/image" Target="../media/image3.png"/><Relationship Id="rId15" Type="http://schemas.openxmlformats.org/officeDocument/2006/relationships/image" Target="../media/image10.png"/><Relationship Id="rId14" Type="http://schemas.openxmlformats.org/officeDocument/2006/relationships/image" Target="../media/image9.png"/><Relationship Id="rId13" Type="http://schemas.openxmlformats.org/officeDocument/2006/relationships/hyperlink" Target="https://www.facebook.com/groups/629898828017053" TargetMode="External"/><Relationship Id="rId12" Type="http://schemas.openxmlformats.org/officeDocument/2006/relationships/image" Target="../media/image8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0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9" Type="http://schemas.openxmlformats.org/officeDocument/2006/relationships/image" Target="../media/image4.png"/><Relationship Id="rId18" Type="http://schemas.openxmlformats.org/officeDocument/2006/relationships/image" Target="../media/image3.png"/><Relationship Id="rId17" Type="http://schemas.openxmlformats.org/officeDocument/2006/relationships/image" Target="../media/image10.png"/><Relationship Id="rId16" Type="http://schemas.openxmlformats.org/officeDocument/2006/relationships/image" Target="../media/image9.png"/><Relationship Id="rId15" Type="http://schemas.openxmlformats.org/officeDocument/2006/relationships/hyperlink" Target="https://www.facebook.com/groups/629898828017053" TargetMode="External"/><Relationship Id="rId14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-10077887"/>
            <a:ext cx="1152128" cy="19592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390" y="-9098280"/>
            <a:ext cx="1152128" cy="1959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18278002"/>
            <a:ext cx="1152128" cy="19592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8508" y="19257609"/>
            <a:ext cx="1152128" cy="1959214"/>
          </a:xfrm>
          <a:prstGeom prst="rect">
            <a:avLst/>
          </a:prstGeom>
        </p:spPr>
      </p:pic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12" name="TextBox 3"/>
          <p:cNvSpPr txBox="1"/>
          <p:nvPr userDrawn="1"/>
        </p:nvSpPr>
        <p:spPr>
          <a:xfrm>
            <a:off x="3169920" y="8783762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3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3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/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3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478" y="8204200"/>
            <a:ext cx="1658442" cy="1701800"/>
          </a:xfrm>
          <a:prstGeom prst="rect">
            <a:avLst/>
          </a:prstGeom>
        </p:spPr>
      </p:pic>
      <p:pic>
        <p:nvPicPr>
          <p:cNvPr id="14" name="Hình ảnh 31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2554458" y="-541097"/>
            <a:ext cx="1804572" cy="25422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11115551" y="0"/>
            <a:ext cx="1249788" cy="49991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23255" y="6464109"/>
            <a:ext cx="1450974" cy="49991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3" name="TextBox 3"/>
          <p:cNvSpPr txBox="1"/>
          <p:nvPr userDrawn="1"/>
        </p:nvSpPr>
        <p:spPr>
          <a:xfrm>
            <a:off x="3169920" y="8783762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3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3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/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3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478" y="8204200"/>
            <a:ext cx="1658442" cy="1701800"/>
          </a:xfrm>
          <a:prstGeom prst="rect">
            <a:avLst/>
          </a:prstGeom>
        </p:spPr>
      </p:pic>
      <p:pic>
        <p:nvPicPr>
          <p:cNvPr id="5" name="Hình ảnh 31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2554458" y="-541097"/>
            <a:ext cx="1804572" cy="25422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1115551" y="0"/>
            <a:ext cx="1249788" cy="4999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23255" y="6464109"/>
            <a:ext cx="1450974" cy="49991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3" Type="http://schemas.microsoft.com/office/2007/relationships/media" Target="../media/media1.mp3"/><Relationship Id="rId2" Type="http://schemas.openxmlformats.org/officeDocument/2006/relationships/audio" Target="NULL" TargetMode="External"/><Relationship Id="rId1" Type="http://schemas.openxmlformats.org/officeDocument/2006/relationships/image" Target="../media/image2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25.png"/><Relationship Id="rId3" Type="http://schemas.openxmlformats.org/officeDocument/2006/relationships/image" Target="../media/image26.png"/><Relationship Id="rId2" Type="http://schemas.microsoft.com/office/2007/relationships/media" Target="../media/media1.mp3"/><Relationship Id="rId1" Type="http://schemas.openxmlformats.org/officeDocument/2006/relationships/audio" Target="NULL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audio" Target="../media/audio3.wav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audio" Target="../media/audio3.wav"/><Relationship Id="rId2" Type="http://schemas.openxmlformats.org/officeDocument/2006/relationships/image" Target="../media/image45.png"/><Relationship Id="rId1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47.png"/><Relationship Id="rId3" Type="http://schemas.microsoft.com/office/2007/relationships/media" Target="../media/media2.mp4"/><Relationship Id="rId2" Type="http://schemas.openxmlformats.org/officeDocument/2006/relationships/video" Target="../media/media2.mp4"/><Relationship Id="rId1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45.png"/><Relationship Id="rId1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audio" Target="../media/audio3.wav"/><Relationship Id="rId2" Type="http://schemas.openxmlformats.org/officeDocument/2006/relationships/image" Target="../media/image44.png"/><Relationship Id="rId1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5.png"/><Relationship Id="rId3" Type="http://schemas.openxmlformats.org/officeDocument/2006/relationships/image" Target="../media/image26.png"/><Relationship Id="rId2" Type="http://schemas.microsoft.com/office/2007/relationships/media" Target="../media/media1.mp3"/><Relationship Id="rId1" Type="http://schemas.openxmlformats.org/officeDocument/2006/relationships/audio" Target="NULL" TargetMode="External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47.png"/><Relationship Id="rId3" Type="http://schemas.microsoft.com/office/2007/relationships/media" Target="../media/media2.mp4"/><Relationship Id="rId2" Type="http://schemas.openxmlformats.org/officeDocument/2006/relationships/video" Target="../media/media2.mp4"/><Relationship Id="rId1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microsoft.com/office/2007/relationships/media" Target="../media/media3.mp3"/><Relationship Id="rId3" Type="http://schemas.openxmlformats.org/officeDocument/2006/relationships/audio" Target="../media/media3.mp3"/><Relationship Id="rId2" Type="http://schemas.openxmlformats.org/officeDocument/2006/relationships/image" Target="../media/image50.png"/><Relationship Id="rId1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hyperlink" Target="https://www.facebook.com/groups/629898828017053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Relationship Id="rId3" Type="http://schemas.openxmlformats.org/officeDocument/2006/relationships/image" Target="../media/image53.png"/><Relationship Id="rId2" Type="http://schemas.microsoft.com/office/2007/relationships/hdphoto" Target="../media/image52.wdp"/><Relationship Id="rId1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6.png"/><Relationship Id="rId1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5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image" Target="../media/image34.png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5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image" Target="../media/image34.png"/><Relationship Id="rId3" Type="http://schemas.openxmlformats.org/officeDocument/2006/relationships/image" Target="../media/image35.png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7" Type="http://schemas.openxmlformats.org/officeDocument/2006/relationships/audio" Target="../media/audio2.wav"/><Relationship Id="rId6" Type="http://schemas.openxmlformats.org/officeDocument/2006/relationships/audio" Target="../media/audio1.wav"/><Relationship Id="rId5" Type="http://schemas.openxmlformats.org/officeDocument/2006/relationships/image" Target="../media/image34.png"/><Relationship Id="rId4" Type="http://schemas.openxmlformats.org/officeDocument/2006/relationships/image" Target="../media/image37.svg"/><Relationship Id="rId3" Type="http://schemas.openxmlformats.org/officeDocument/2006/relationships/image" Target="../media/image36.png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25.png"/><Relationship Id="rId3" Type="http://schemas.openxmlformats.org/officeDocument/2006/relationships/image" Target="../media/image26.png"/><Relationship Id="rId2" Type="http://schemas.microsoft.com/office/2007/relationships/media" Target="../media/media1.mp3"/><Relationship Id="rId1" Type="http://schemas.openxmlformats.org/officeDocument/2006/relationships/audio" Target="NULL" TargetMode="External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3.xml"/><Relationship Id="rId6" Type="http://schemas.openxmlformats.org/officeDocument/2006/relationships/image" Target="../media/image40.png"/><Relationship Id="rId5" Type="http://schemas.openxmlformats.org/officeDocument/2006/relationships/image" Target="../media/image25.png"/><Relationship Id="rId4" Type="http://schemas.openxmlformats.org/officeDocument/2006/relationships/image" Target="../media/image26.png"/><Relationship Id="rId3" Type="http://schemas.microsoft.com/office/2007/relationships/media" Target="../media/media1.mp3"/><Relationship Id="rId2" Type="http://schemas.openxmlformats.org/officeDocument/2006/relationships/audio" Target="NULL" TargetMode="External"/><Relationship Id="rId1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.xml"/><Relationship Id="rId1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499654" y="3145009"/>
            <a:ext cx="3413761" cy="3122342"/>
          </a:xfrm>
          <a:prstGeom prst="rect">
            <a:avLst/>
          </a:prstGeom>
        </p:spPr>
      </p:pic>
      <p:pic>
        <p:nvPicPr>
          <p:cNvPr id="15" name="Tieng-coi-o-to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2762.750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223295" y="-670402"/>
            <a:ext cx="487363" cy="48736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4913" y="251478"/>
            <a:ext cx="8992379" cy="43285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1.11111E-6 L -0.76523 0.01273 " pathEditMode="relative" rAng="0" ptsTypes="AA">
                                      <p:cBhvr>
                                        <p:cTn id="13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268" y="625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67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6886" y="344151"/>
            <a:ext cx="110347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toán: </a:t>
            </a:r>
            <a:r>
              <a:rPr lang="vi-VN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ô tô đi với vận tốc 65 km/h. Tính quãng đường ô tô đó đi được trong 2 giờ.</a:t>
            </a:r>
            <a:endParaRPr lang="en-US" sz="40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33699" y="2158481"/>
            <a:ext cx="50623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u="sng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Tóm tắt:</a:t>
            </a:r>
            <a:endParaRPr lang="en-US" sz="4000" b="1" u="sng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45160" y="3151445"/>
            <a:ext cx="506230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 : 65 km/h</a:t>
            </a:r>
            <a:endParaRPr lang="vi-VN" sz="4400" b="1" dirty="0">
              <a:solidFill>
                <a:schemeClr val="accent3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4400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 : 2 giờ</a:t>
            </a:r>
            <a:endParaRPr lang="vi-VN" sz="4400" b="1" dirty="0">
              <a:solidFill>
                <a:schemeClr val="accent3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4400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 : .... km?</a:t>
            </a:r>
            <a:endParaRPr lang="en-US" sz="4400" b="1" dirty="0">
              <a:solidFill>
                <a:schemeClr val="accent3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219599" y="2260601"/>
            <a:ext cx="5938702" cy="3963874"/>
            <a:chOff x="5219599" y="2260601"/>
            <a:chExt cx="5938702" cy="3963874"/>
          </a:xfrm>
        </p:grpSpPr>
        <p:sp>
          <p:nvSpPr>
            <p:cNvPr id="5" name="思想气泡: 云 7"/>
            <p:cNvSpPr/>
            <p:nvPr/>
          </p:nvSpPr>
          <p:spPr>
            <a:xfrm flipH="1">
              <a:off x="5219599" y="2260601"/>
              <a:ext cx="5938702" cy="3963874"/>
            </a:xfrm>
            <a:prstGeom prst="cloudCallout">
              <a:avLst>
                <a:gd name="adj1" fmla="val -61397"/>
                <a:gd name="adj2" fmla="val 24277"/>
              </a:avLst>
            </a:prstGeom>
            <a:solidFill>
              <a:srgbClr val="66FF99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642361" y="2966779"/>
              <a:ext cx="5062301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800" b="1" dirty="0">
                  <a:latin typeface="Cambria" panose="02040503050406030204" pitchFamily="18" charset="0"/>
                  <a:ea typeface="Cambria" panose="02040503050406030204" pitchFamily="18" charset="0"/>
                </a:rPr>
                <a:t>Vận tốc ô tô </a:t>
              </a:r>
              <a:endParaRPr lang="vi-VN" sz="4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ctr"/>
              <a:r>
                <a:rPr lang="vi-VN" sz="4800" b="1" dirty="0">
                  <a:latin typeface="Cambria" panose="02040503050406030204" pitchFamily="18" charset="0"/>
                  <a:ea typeface="Cambria" panose="02040503050406030204" pitchFamily="18" charset="0"/>
                </a:rPr>
                <a:t>65 km/h nghĩa là thế nào?</a:t>
              </a:r>
              <a:endParaRPr lang="en-US" sz="4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cxnSp>
        <p:nvCxnSpPr>
          <p:cNvPr id="9" name="Straight Connector 8"/>
          <p:cNvCxnSpPr/>
          <p:nvPr/>
        </p:nvCxnSpPr>
        <p:spPr>
          <a:xfrm>
            <a:off x="5461000" y="2260601"/>
            <a:ext cx="0" cy="381051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019540" y="2158481"/>
            <a:ext cx="50623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u="sng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Tóm tắt:</a:t>
            </a:r>
            <a:endParaRPr lang="en-US" sz="4000" b="1" u="sng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62443" y="3357258"/>
            <a:ext cx="563725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giờ đi được: 65 km</a:t>
            </a:r>
            <a:endParaRPr lang="vi-VN" sz="4400" b="1" dirty="0">
              <a:solidFill>
                <a:schemeClr val="accent3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4400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giờ đi được: ... km?</a:t>
            </a:r>
            <a:endParaRPr lang="en-US" sz="4400" b="1" dirty="0">
              <a:solidFill>
                <a:schemeClr val="accent3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6886" y="344151"/>
            <a:ext cx="110347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toán: </a:t>
            </a:r>
            <a:r>
              <a:rPr lang="vi-VN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ô tô đi với vận tốc 65 km/h. Tính quãng đường ô tô đó đi được trong 2 giờ.</a:t>
            </a:r>
            <a:endParaRPr lang="en-US" sz="40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71237" y="1912386"/>
            <a:ext cx="50623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u="sng" dirty="0">
                <a:latin typeface="Cambria" panose="02040503050406030204" pitchFamily="18" charset="0"/>
                <a:ea typeface="Cambria" panose="02040503050406030204" pitchFamily="18" charset="0"/>
              </a:rPr>
              <a:t>Bài giải</a:t>
            </a:r>
            <a:endParaRPr lang="en-US" sz="4000" b="1" u="sng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3101" y="2725369"/>
            <a:ext cx="652081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Quãng đường ô tô đi được trong 2 giờ là:</a:t>
            </a:r>
            <a:endParaRPr lang="vi-VN" sz="4000" b="1" dirty="0">
              <a:solidFill>
                <a:schemeClr val="accent4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4000" b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65 × 2 =130 (km)</a:t>
            </a:r>
            <a:endParaRPr lang="vi-VN" sz="4000" b="1" dirty="0">
              <a:solidFill>
                <a:schemeClr val="accent4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4000" b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 số: 130 km.</a:t>
            </a:r>
            <a:endParaRPr lang="en-US" sz="4000" b="1" dirty="0">
              <a:solidFill>
                <a:schemeClr val="accent4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6731000" y="2460216"/>
            <a:ext cx="5183815" cy="3084849"/>
            <a:chOff x="6705600" y="3428999"/>
            <a:chExt cx="5183815" cy="3084849"/>
          </a:xfrm>
        </p:grpSpPr>
        <p:sp>
          <p:nvSpPr>
            <p:cNvPr id="5" name="Hình chữ nhật: Góc Tròn 277"/>
            <p:cNvSpPr/>
            <p:nvPr/>
          </p:nvSpPr>
          <p:spPr>
            <a:xfrm>
              <a:off x="6705600" y="3428999"/>
              <a:ext cx="5183815" cy="3084849"/>
            </a:xfrm>
            <a:prstGeom prst="roundRect">
              <a:avLst/>
            </a:prstGeom>
            <a:solidFill>
              <a:srgbClr val="CCFFFF"/>
            </a:solidFill>
            <a:ln w="38100">
              <a:solidFill>
                <a:srgbClr val="00B0F0"/>
              </a:solidFill>
              <a:prstDash val="lgDashDot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776315" y="3636272"/>
              <a:ext cx="4933086" cy="2769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Muốn tính quãng đường ta lấy vận tốc nhân với thời gian.</a:t>
              </a:r>
              <a:endParaRPr lang="vi-VN" sz="4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ctr"/>
              <a:r>
                <a:rPr lang="vi-VN" sz="5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 = v × t</a:t>
              </a:r>
              <a:endParaRPr lang="en-US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02826" y="290941"/>
            <a:ext cx="6767147" cy="3304318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041400" y="3914011"/>
            <a:ext cx="10109200" cy="2474090"/>
            <a:chOff x="6705600" y="3428999"/>
            <a:chExt cx="5183815" cy="3084849"/>
          </a:xfrm>
        </p:grpSpPr>
        <p:sp>
          <p:nvSpPr>
            <p:cNvPr id="6" name="Hình chữ nhật: Góc Tròn 277"/>
            <p:cNvSpPr/>
            <p:nvPr/>
          </p:nvSpPr>
          <p:spPr>
            <a:xfrm>
              <a:off x="6705600" y="3428999"/>
              <a:ext cx="5183815" cy="3084849"/>
            </a:xfrm>
            <a:prstGeom prst="roundRect">
              <a:avLst/>
            </a:prstGeom>
            <a:solidFill>
              <a:srgbClr val="CCFFFF"/>
            </a:solidFill>
            <a:ln w="38100">
              <a:solidFill>
                <a:srgbClr val="00B0F0"/>
              </a:solidFill>
              <a:prstDash val="lgDashDot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776315" y="3636272"/>
              <a:ext cx="4933086" cy="2769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Muốn tính quãng đường ta lấy vận tốc nhân với thời gian.</a:t>
              </a:r>
              <a:endParaRPr lang="vi-VN" sz="4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ctr"/>
              <a:r>
                <a:rPr lang="vi-VN" sz="5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 = v × t</a:t>
              </a:r>
              <a:endParaRPr lang="en-US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Tieng-coi-o-to-www_tiengdong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762.75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3223295" y="-670402"/>
            <a:ext cx="487363" cy="4873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99654" y="3145009"/>
            <a:ext cx="3413761" cy="31223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7352" y="207531"/>
            <a:ext cx="7382896" cy="55539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1.11111E-6 L -0.76523 0.01273 " pathEditMode="relative" rAng="0" ptsTypes="AA">
                                      <p:cBhvr>
                                        <p:cTn id="15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268" y="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/>
        </p:nvSpPr>
        <p:spPr>
          <a:xfrm>
            <a:off x="1245579" y="472166"/>
            <a:ext cx="840276" cy="624561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282467" y="417781"/>
            <a:ext cx="12820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 ?</a:t>
            </a:r>
            <a:endParaRPr lang="en-US" sz="4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552652" y="472166"/>
            <a:ext cx="640375" cy="62456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/>
              <a:t>1</a:t>
            </a:r>
            <a:endParaRPr lang="en-US" sz="4400" b="1" dirty="0"/>
          </a:p>
        </p:txBody>
      </p:sp>
      <p:grpSp>
        <p:nvGrpSpPr>
          <p:cNvPr id="7" name="Group 6"/>
          <p:cNvGrpSpPr/>
          <p:nvPr/>
        </p:nvGrpSpPr>
        <p:grpSpPr>
          <a:xfrm>
            <a:off x="956441" y="1187222"/>
            <a:ext cx="10657490" cy="1754326"/>
            <a:chOff x="956441" y="1187222"/>
            <a:chExt cx="10657490" cy="1754326"/>
          </a:xfrm>
        </p:grpSpPr>
        <p:sp>
          <p:nvSpPr>
            <p:cNvPr id="5" name="TextBox 4"/>
            <p:cNvSpPr txBox="1"/>
            <p:nvPr/>
          </p:nvSpPr>
          <p:spPr>
            <a:xfrm>
              <a:off x="956441" y="1187222"/>
              <a:ext cx="1065749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Một chiếc tàu biển đi với vận tốc 33,7 km/h. Quãng đường đi được của chiếc tàu đó trong 4 giờ là        km.</a:t>
              </a:r>
              <a:endPara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" name="Rectangle: Rounded Corners 5"/>
            <p:cNvSpPr/>
            <p:nvPr/>
          </p:nvSpPr>
          <p:spPr>
            <a:xfrm>
              <a:off x="1533569" y="2354843"/>
              <a:ext cx="552286" cy="46192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rgbClr val="002060"/>
                  </a:solidFill>
                </a:rPr>
                <a:t>?</a:t>
              </a:r>
              <a:endParaRPr lang="en-US" sz="3600" dirty="0">
                <a:solidFill>
                  <a:srgbClr val="002060"/>
                </a:solidFill>
              </a:endParaRPr>
            </a:p>
          </p:txBody>
        </p:sp>
      </p:grpSp>
      <p:sp>
        <p:nvSpPr>
          <p:cNvPr id="8" name="Speech Bubble: Oval 34"/>
          <p:cNvSpPr/>
          <p:nvPr/>
        </p:nvSpPr>
        <p:spPr>
          <a:xfrm>
            <a:off x="6989380" y="3151102"/>
            <a:ext cx="3983421" cy="2818774"/>
          </a:xfrm>
          <a:custGeom>
            <a:avLst/>
            <a:gdLst>
              <a:gd name="connsiteX0" fmla="*/ 4277238 w 3983421"/>
              <a:gd name="connsiteY0" fmla="*/ 2111149 h 2818774"/>
              <a:gd name="connsiteX1" fmla="*/ 3633988 w 3983421"/>
              <a:gd name="connsiteY1" fmla="*/ 2206790 h 2818774"/>
              <a:gd name="connsiteX2" fmla="*/ 1453238 w 3983421"/>
              <a:gd name="connsiteY2" fmla="*/ 2766288 h 2818774"/>
              <a:gd name="connsiteX3" fmla="*/ 170439 w 3983421"/>
              <a:gd name="connsiteY3" fmla="*/ 838931 h 2818774"/>
              <a:gd name="connsiteX4" fmla="*/ 2316270 w 3983421"/>
              <a:gd name="connsiteY4" fmla="*/ 18837 h 2818774"/>
              <a:gd name="connsiteX5" fmla="*/ 3936537 w 3983421"/>
              <a:gd name="connsiteY5" fmla="*/ 1713388 h 2818774"/>
              <a:gd name="connsiteX6" fmla="*/ 4277238 w 3983421"/>
              <a:gd name="connsiteY6" fmla="*/ 2111149 h 2818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83421" h="2818774" fill="none" extrusionOk="0">
                <a:moveTo>
                  <a:pt x="4277238" y="2111149"/>
                </a:moveTo>
                <a:cubicBezTo>
                  <a:pt x="3981430" y="2192323"/>
                  <a:pt x="3933853" y="2177916"/>
                  <a:pt x="3633988" y="2206790"/>
                </a:cubicBezTo>
                <a:cubicBezTo>
                  <a:pt x="3140749" y="2694047"/>
                  <a:pt x="2350944" y="3017819"/>
                  <a:pt x="1453238" y="2766288"/>
                </a:cubicBezTo>
                <a:cubicBezTo>
                  <a:pt x="317502" y="2494446"/>
                  <a:pt x="-452932" y="1613831"/>
                  <a:pt x="170439" y="838931"/>
                </a:cubicBezTo>
                <a:cubicBezTo>
                  <a:pt x="537388" y="219666"/>
                  <a:pt x="1317911" y="-118023"/>
                  <a:pt x="2316270" y="18837"/>
                </a:cubicBezTo>
                <a:cubicBezTo>
                  <a:pt x="3312430" y="80695"/>
                  <a:pt x="4214379" y="906556"/>
                  <a:pt x="3936537" y="1713388"/>
                </a:cubicBezTo>
                <a:cubicBezTo>
                  <a:pt x="3996505" y="1769201"/>
                  <a:pt x="4160915" y="2005822"/>
                  <a:pt x="4277238" y="2111149"/>
                </a:cubicBezTo>
                <a:close/>
              </a:path>
              <a:path w="3983421" h="2818774" stroke="0" extrusionOk="0">
                <a:moveTo>
                  <a:pt x="4277238" y="2111149"/>
                </a:moveTo>
                <a:cubicBezTo>
                  <a:pt x="4056103" y="2094462"/>
                  <a:pt x="3737219" y="2224850"/>
                  <a:pt x="3633988" y="2206790"/>
                </a:cubicBezTo>
                <a:cubicBezTo>
                  <a:pt x="2998753" y="2720549"/>
                  <a:pt x="2259513" y="2985458"/>
                  <a:pt x="1453238" y="2766288"/>
                </a:cubicBezTo>
                <a:cubicBezTo>
                  <a:pt x="263430" y="2598245"/>
                  <a:pt x="-263412" y="1662529"/>
                  <a:pt x="170439" y="838931"/>
                </a:cubicBezTo>
                <a:cubicBezTo>
                  <a:pt x="522605" y="320024"/>
                  <a:pt x="1262779" y="-59577"/>
                  <a:pt x="2316270" y="18837"/>
                </a:cubicBezTo>
                <a:cubicBezTo>
                  <a:pt x="3308578" y="96411"/>
                  <a:pt x="4339085" y="959984"/>
                  <a:pt x="3936537" y="1713388"/>
                </a:cubicBezTo>
                <a:cubicBezTo>
                  <a:pt x="4070211" y="1874518"/>
                  <a:pt x="4110300" y="1969887"/>
                  <a:pt x="4277238" y="2111149"/>
                </a:cubicBezTo>
                <a:close/>
              </a:path>
            </a:pathLst>
          </a:custGeom>
          <a:ln>
            <a:solidFill>
              <a:srgbClr val="002060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Bài</a:t>
            </a:r>
            <a:r>
              <a:rPr lang="en-US" sz="4800" b="1" dirty="0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toán</a:t>
            </a:r>
            <a:r>
              <a:rPr lang="en-US" sz="4800" b="1" dirty="0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cho</a:t>
            </a:r>
            <a:r>
              <a:rPr lang="en-US" sz="4800" b="1" dirty="0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biết</a:t>
            </a:r>
            <a:r>
              <a:rPr lang="en-US" sz="4800" b="1" dirty="0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gì</a:t>
            </a:r>
            <a:r>
              <a:rPr lang="en-US" sz="4800" b="1" dirty="0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?</a:t>
            </a:r>
            <a:endParaRPr lang="en-US" sz="4800" b="1" dirty="0">
              <a:solidFill>
                <a:srgbClr val="CA3659"/>
              </a:solidFill>
              <a:latin typeface="UTM Avo" panose="0204060305050602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Speech Bubble: Oval 34"/>
          <p:cNvSpPr/>
          <p:nvPr/>
        </p:nvSpPr>
        <p:spPr>
          <a:xfrm>
            <a:off x="7017090" y="3151102"/>
            <a:ext cx="3983421" cy="2818774"/>
          </a:xfrm>
          <a:custGeom>
            <a:avLst/>
            <a:gdLst>
              <a:gd name="connsiteX0" fmla="*/ 4277238 w 3983421"/>
              <a:gd name="connsiteY0" fmla="*/ 2111149 h 2818774"/>
              <a:gd name="connsiteX1" fmla="*/ 3633988 w 3983421"/>
              <a:gd name="connsiteY1" fmla="*/ 2206790 h 2818774"/>
              <a:gd name="connsiteX2" fmla="*/ 1453238 w 3983421"/>
              <a:gd name="connsiteY2" fmla="*/ 2766288 h 2818774"/>
              <a:gd name="connsiteX3" fmla="*/ 170439 w 3983421"/>
              <a:gd name="connsiteY3" fmla="*/ 838931 h 2818774"/>
              <a:gd name="connsiteX4" fmla="*/ 2316270 w 3983421"/>
              <a:gd name="connsiteY4" fmla="*/ 18837 h 2818774"/>
              <a:gd name="connsiteX5" fmla="*/ 3936537 w 3983421"/>
              <a:gd name="connsiteY5" fmla="*/ 1713388 h 2818774"/>
              <a:gd name="connsiteX6" fmla="*/ 4277238 w 3983421"/>
              <a:gd name="connsiteY6" fmla="*/ 2111149 h 2818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83421" h="2818774" fill="none" extrusionOk="0">
                <a:moveTo>
                  <a:pt x="4277238" y="2111149"/>
                </a:moveTo>
                <a:cubicBezTo>
                  <a:pt x="3981430" y="2192323"/>
                  <a:pt x="3933853" y="2177916"/>
                  <a:pt x="3633988" y="2206790"/>
                </a:cubicBezTo>
                <a:cubicBezTo>
                  <a:pt x="3140749" y="2694047"/>
                  <a:pt x="2350944" y="3017819"/>
                  <a:pt x="1453238" y="2766288"/>
                </a:cubicBezTo>
                <a:cubicBezTo>
                  <a:pt x="317502" y="2494446"/>
                  <a:pt x="-452932" y="1613831"/>
                  <a:pt x="170439" y="838931"/>
                </a:cubicBezTo>
                <a:cubicBezTo>
                  <a:pt x="537388" y="219666"/>
                  <a:pt x="1317911" y="-118023"/>
                  <a:pt x="2316270" y="18837"/>
                </a:cubicBezTo>
                <a:cubicBezTo>
                  <a:pt x="3312430" y="80695"/>
                  <a:pt x="4214379" y="906556"/>
                  <a:pt x="3936537" y="1713388"/>
                </a:cubicBezTo>
                <a:cubicBezTo>
                  <a:pt x="3996505" y="1769201"/>
                  <a:pt x="4160915" y="2005822"/>
                  <a:pt x="4277238" y="2111149"/>
                </a:cubicBezTo>
                <a:close/>
              </a:path>
              <a:path w="3983421" h="2818774" stroke="0" extrusionOk="0">
                <a:moveTo>
                  <a:pt x="4277238" y="2111149"/>
                </a:moveTo>
                <a:cubicBezTo>
                  <a:pt x="4056103" y="2094462"/>
                  <a:pt x="3737219" y="2224850"/>
                  <a:pt x="3633988" y="2206790"/>
                </a:cubicBezTo>
                <a:cubicBezTo>
                  <a:pt x="2998753" y="2720549"/>
                  <a:pt x="2259513" y="2985458"/>
                  <a:pt x="1453238" y="2766288"/>
                </a:cubicBezTo>
                <a:cubicBezTo>
                  <a:pt x="263430" y="2598245"/>
                  <a:pt x="-263412" y="1662529"/>
                  <a:pt x="170439" y="838931"/>
                </a:cubicBezTo>
                <a:cubicBezTo>
                  <a:pt x="522605" y="320024"/>
                  <a:pt x="1262779" y="-59577"/>
                  <a:pt x="2316270" y="18837"/>
                </a:cubicBezTo>
                <a:cubicBezTo>
                  <a:pt x="3308578" y="96411"/>
                  <a:pt x="4339085" y="959984"/>
                  <a:pt x="3936537" y="1713388"/>
                </a:cubicBezTo>
                <a:cubicBezTo>
                  <a:pt x="4070211" y="1874518"/>
                  <a:pt x="4110300" y="1969887"/>
                  <a:pt x="4277238" y="2111149"/>
                </a:cubicBezTo>
                <a:close/>
              </a:path>
            </a:pathLst>
          </a:custGeom>
          <a:ln>
            <a:solidFill>
              <a:srgbClr val="002060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Bài</a:t>
            </a:r>
            <a:r>
              <a:rPr lang="en-US" sz="4800" b="1" dirty="0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toán</a:t>
            </a:r>
            <a:r>
              <a:rPr lang="en-US" sz="4800" b="1" dirty="0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vi-VN" sz="4800" b="1" dirty="0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yêu cầu tính </a:t>
            </a:r>
            <a:r>
              <a:rPr lang="en-US" sz="4800" b="1" dirty="0" err="1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gì</a:t>
            </a:r>
            <a:r>
              <a:rPr lang="en-US" sz="4800" b="1" dirty="0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?</a:t>
            </a:r>
            <a:endParaRPr lang="en-US" sz="4800" b="1" dirty="0">
              <a:solidFill>
                <a:srgbClr val="CA3659"/>
              </a:solidFill>
              <a:latin typeface="UTM Avo" panose="0204060305050602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33699" y="3151102"/>
            <a:ext cx="50623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u="sng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Tóm tắt:</a:t>
            </a:r>
            <a:endParaRPr lang="en-US" sz="4000" b="1" u="sng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5160" y="4144066"/>
            <a:ext cx="506230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 : 33,7 km/h</a:t>
            </a:r>
            <a:endParaRPr lang="vi-VN" sz="4400" b="1" dirty="0">
              <a:solidFill>
                <a:schemeClr val="accent3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4400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 : 4 giờ</a:t>
            </a:r>
            <a:endParaRPr lang="vi-VN" sz="4400" b="1" dirty="0">
              <a:solidFill>
                <a:schemeClr val="accent3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4400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 : .... km?</a:t>
            </a:r>
            <a:endParaRPr lang="en-US" sz="4400" b="1" dirty="0">
              <a:solidFill>
                <a:schemeClr val="accent3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8" grpId="0" animBg="1"/>
      <p:bldP spid="8" grpId="1" animBg="1"/>
      <p:bldP spid="9" grpId="0" animBg="1"/>
      <p:bldP spid="9" grpId="1" animBg="1"/>
      <p:bldP spid="10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/>
        </p:nvSpPr>
        <p:spPr>
          <a:xfrm>
            <a:off x="1245579" y="472166"/>
            <a:ext cx="840276" cy="624561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282467" y="417781"/>
            <a:ext cx="12820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 ?</a:t>
            </a:r>
            <a:endParaRPr lang="en-US" sz="4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552652" y="472166"/>
            <a:ext cx="640375" cy="62456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/>
              <a:t>1</a:t>
            </a:r>
            <a:endParaRPr lang="en-US" sz="4400" b="1" dirty="0"/>
          </a:p>
        </p:txBody>
      </p:sp>
      <p:grpSp>
        <p:nvGrpSpPr>
          <p:cNvPr id="7" name="Group 6"/>
          <p:cNvGrpSpPr/>
          <p:nvPr/>
        </p:nvGrpSpPr>
        <p:grpSpPr>
          <a:xfrm>
            <a:off x="956441" y="1187222"/>
            <a:ext cx="10657490" cy="1754326"/>
            <a:chOff x="956441" y="1187222"/>
            <a:chExt cx="10657490" cy="1754326"/>
          </a:xfrm>
        </p:grpSpPr>
        <p:sp>
          <p:nvSpPr>
            <p:cNvPr id="5" name="TextBox 4"/>
            <p:cNvSpPr txBox="1"/>
            <p:nvPr/>
          </p:nvSpPr>
          <p:spPr>
            <a:xfrm>
              <a:off x="956441" y="1187222"/>
              <a:ext cx="1065749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Một chiếc tàu biển đi với vận tốc 33,7 km/h. Quãng đường đi được của chiếc tàu đó trong 4 giờ là        km.</a:t>
              </a:r>
              <a:endPara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" name="Rectangle: Rounded Corners 5"/>
            <p:cNvSpPr/>
            <p:nvPr/>
          </p:nvSpPr>
          <p:spPr>
            <a:xfrm>
              <a:off x="1533569" y="2354843"/>
              <a:ext cx="552286" cy="46192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rgbClr val="002060"/>
                  </a:solidFill>
                </a:rPr>
                <a:t>?</a:t>
              </a:r>
              <a:endParaRPr lang="en-US" sz="3600" dirty="0">
                <a:solidFill>
                  <a:srgbClr val="002060"/>
                </a:solidFill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033699" y="3151102"/>
            <a:ext cx="50623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u="sng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Tóm tắt:</a:t>
            </a:r>
            <a:endParaRPr lang="en-US" sz="4000" b="1" u="sng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5160" y="4144066"/>
            <a:ext cx="506230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 : 33,7 km/h</a:t>
            </a:r>
            <a:endParaRPr lang="vi-VN" sz="4400" b="1" dirty="0">
              <a:solidFill>
                <a:schemeClr val="accent3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4400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 : 4 giờ</a:t>
            </a:r>
            <a:endParaRPr lang="vi-VN" sz="4400" b="1" dirty="0">
              <a:solidFill>
                <a:schemeClr val="accent3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4400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 : .... km?</a:t>
            </a:r>
            <a:endParaRPr lang="en-US" sz="4400" b="1" dirty="0">
              <a:solidFill>
                <a:schemeClr val="accent3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矩形: 圆角 13"/>
          <p:cNvSpPr/>
          <p:nvPr/>
        </p:nvSpPr>
        <p:spPr>
          <a:xfrm>
            <a:off x="6096000" y="2850023"/>
            <a:ext cx="3830596" cy="974329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zh-CN" sz="66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 = v × t</a:t>
            </a:r>
            <a:endParaRPr lang="zh-CN" altLang="en-US" sz="6600" b="1" dirty="0">
              <a:solidFill>
                <a:srgbClr val="FFFF00"/>
              </a:solidFill>
              <a:latin typeface="Cambria" panose="0204050305040603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36040" y="4144066"/>
            <a:ext cx="6677891" cy="2123658"/>
          </a:xfrm>
          <a:prstGeom prst="rect">
            <a:avLst/>
          </a:prstGeom>
          <a:solidFill>
            <a:srgbClr val="FCECE8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Quãng đường đi được của chiếc tàu là:</a:t>
            </a:r>
            <a:endParaRPr lang="vi-VN" sz="4400" b="1" dirty="0"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44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33,7 × 4 = 134,8 (km)</a:t>
            </a:r>
            <a:endParaRPr lang="en-US" sz="4400" b="1" dirty="0"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533569" y="2300250"/>
            <a:ext cx="2875096" cy="646331"/>
            <a:chOff x="1533569" y="2300250"/>
            <a:chExt cx="2875096" cy="646331"/>
          </a:xfrm>
        </p:grpSpPr>
        <p:sp>
          <p:nvSpPr>
            <p:cNvPr id="15" name="Rectangle: Rounded Corners 14"/>
            <p:cNvSpPr/>
            <p:nvPr/>
          </p:nvSpPr>
          <p:spPr>
            <a:xfrm>
              <a:off x="1533569" y="2301466"/>
              <a:ext cx="1666832" cy="640082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134,8</a:t>
              </a:r>
              <a:endPara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200401" y="2300250"/>
              <a:ext cx="120826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km.</a:t>
              </a:r>
              <a:endPara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834" y="2575545"/>
            <a:ext cx="3556192" cy="4282455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423744" y="267678"/>
            <a:ext cx="11318488" cy="2027847"/>
            <a:chOff x="423744" y="267678"/>
            <a:chExt cx="11318488" cy="2027847"/>
          </a:xfrm>
        </p:grpSpPr>
        <p:grpSp>
          <p:nvGrpSpPr>
            <p:cNvPr id="3" name="Group 2"/>
            <p:cNvGrpSpPr/>
            <p:nvPr/>
          </p:nvGrpSpPr>
          <p:grpSpPr>
            <a:xfrm>
              <a:off x="423744" y="267678"/>
              <a:ext cx="11318488" cy="2027847"/>
              <a:chOff x="227274" y="165341"/>
              <a:chExt cx="9176716" cy="3823375"/>
            </a:xfrm>
          </p:grpSpPr>
          <p:sp>
            <p:nvSpPr>
              <p:cNvPr id="4" name="Speech Bubble: Rectangle with Corners Rounded 3"/>
              <p:cNvSpPr/>
              <p:nvPr/>
            </p:nvSpPr>
            <p:spPr>
              <a:xfrm>
                <a:off x="227274" y="165341"/>
                <a:ext cx="9176716" cy="3823375"/>
              </a:xfrm>
              <a:prstGeom prst="wedgeRoundRectCallout">
                <a:avLst>
                  <a:gd name="adj1" fmla="val -22720"/>
                  <a:gd name="adj2" fmla="val 66220"/>
                  <a:gd name="adj3" fmla="val 16667"/>
                </a:avLst>
              </a:prstGeom>
              <a:solidFill>
                <a:srgbClr val="CCFFFF"/>
              </a:solidFill>
              <a:ln w="38100">
                <a:solidFill>
                  <a:srgbClr val="2F559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318805" y="214132"/>
                <a:ext cx="8993654" cy="3655845"/>
              </a:xfrm>
              <a:prstGeom prst="rect">
                <a:avLst/>
              </a:prstGeom>
              <a:noFill/>
              <a:ln w="38100"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vi-VN" sz="4000" b="1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       Một chú chim cắt có thể bay với vận tốc 108 m/s. Hỏi trong 15 giây, chú chim cắt có thể bay được hơn 1 km hay không?</a:t>
                </a:r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6" name="Oval 5"/>
            <p:cNvSpPr/>
            <p:nvPr/>
          </p:nvSpPr>
          <p:spPr>
            <a:xfrm>
              <a:off x="596114" y="360657"/>
              <a:ext cx="640375" cy="624561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400" b="1" dirty="0"/>
                <a:t>2</a:t>
              </a:r>
              <a:endParaRPr lang="en-US" sz="4400" b="1" dirty="0"/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4359" y="2479517"/>
            <a:ext cx="4184980" cy="18989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Speech Bubble: Oval 34"/>
          <p:cNvSpPr/>
          <p:nvPr/>
        </p:nvSpPr>
        <p:spPr>
          <a:xfrm>
            <a:off x="6989380" y="3151102"/>
            <a:ext cx="3983421" cy="2818774"/>
          </a:xfrm>
          <a:custGeom>
            <a:avLst/>
            <a:gdLst>
              <a:gd name="connsiteX0" fmla="*/ 4277238 w 3983421"/>
              <a:gd name="connsiteY0" fmla="*/ 2111149 h 2818774"/>
              <a:gd name="connsiteX1" fmla="*/ 3633988 w 3983421"/>
              <a:gd name="connsiteY1" fmla="*/ 2206790 h 2818774"/>
              <a:gd name="connsiteX2" fmla="*/ 1453238 w 3983421"/>
              <a:gd name="connsiteY2" fmla="*/ 2766288 h 2818774"/>
              <a:gd name="connsiteX3" fmla="*/ 170439 w 3983421"/>
              <a:gd name="connsiteY3" fmla="*/ 838931 h 2818774"/>
              <a:gd name="connsiteX4" fmla="*/ 2316270 w 3983421"/>
              <a:gd name="connsiteY4" fmla="*/ 18837 h 2818774"/>
              <a:gd name="connsiteX5" fmla="*/ 3936537 w 3983421"/>
              <a:gd name="connsiteY5" fmla="*/ 1713388 h 2818774"/>
              <a:gd name="connsiteX6" fmla="*/ 4277238 w 3983421"/>
              <a:gd name="connsiteY6" fmla="*/ 2111149 h 2818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83421" h="2818774" fill="none" extrusionOk="0">
                <a:moveTo>
                  <a:pt x="4277238" y="2111149"/>
                </a:moveTo>
                <a:cubicBezTo>
                  <a:pt x="3981430" y="2192323"/>
                  <a:pt x="3933853" y="2177916"/>
                  <a:pt x="3633988" y="2206790"/>
                </a:cubicBezTo>
                <a:cubicBezTo>
                  <a:pt x="3140749" y="2694047"/>
                  <a:pt x="2350944" y="3017819"/>
                  <a:pt x="1453238" y="2766288"/>
                </a:cubicBezTo>
                <a:cubicBezTo>
                  <a:pt x="317502" y="2494446"/>
                  <a:pt x="-452932" y="1613831"/>
                  <a:pt x="170439" y="838931"/>
                </a:cubicBezTo>
                <a:cubicBezTo>
                  <a:pt x="537388" y="219666"/>
                  <a:pt x="1317911" y="-118023"/>
                  <a:pt x="2316270" y="18837"/>
                </a:cubicBezTo>
                <a:cubicBezTo>
                  <a:pt x="3312430" y="80695"/>
                  <a:pt x="4214379" y="906556"/>
                  <a:pt x="3936537" y="1713388"/>
                </a:cubicBezTo>
                <a:cubicBezTo>
                  <a:pt x="3996505" y="1769201"/>
                  <a:pt x="4160915" y="2005822"/>
                  <a:pt x="4277238" y="2111149"/>
                </a:cubicBezTo>
                <a:close/>
              </a:path>
              <a:path w="3983421" h="2818774" stroke="0" extrusionOk="0">
                <a:moveTo>
                  <a:pt x="4277238" y="2111149"/>
                </a:moveTo>
                <a:cubicBezTo>
                  <a:pt x="4056103" y="2094462"/>
                  <a:pt x="3737219" y="2224850"/>
                  <a:pt x="3633988" y="2206790"/>
                </a:cubicBezTo>
                <a:cubicBezTo>
                  <a:pt x="2998753" y="2720549"/>
                  <a:pt x="2259513" y="2985458"/>
                  <a:pt x="1453238" y="2766288"/>
                </a:cubicBezTo>
                <a:cubicBezTo>
                  <a:pt x="263430" y="2598245"/>
                  <a:pt x="-263412" y="1662529"/>
                  <a:pt x="170439" y="838931"/>
                </a:cubicBezTo>
                <a:cubicBezTo>
                  <a:pt x="522605" y="320024"/>
                  <a:pt x="1262779" y="-59577"/>
                  <a:pt x="2316270" y="18837"/>
                </a:cubicBezTo>
                <a:cubicBezTo>
                  <a:pt x="3308578" y="96411"/>
                  <a:pt x="4339085" y="959984"/>
                  <a:pt x="3936537" y="1713388"/>
                </a:cubicBezTo>
                <a:cubicBezTo>
                  <a:pt x="4070211" y="1874518"/>
                  <a:pt x="4110300" y="1969887"/>
                  <a:pt x="4277238" y="2111149"/>
                </a:cubicBezTo>
                <a:close/>
              </a:path>
            </a:pathLst>
          </a:custGeom>
          <a:ln>
            <a:solidFill>
              <a:srgbClr val="002060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Bài</a:t>
            </a:r>
            <a:r>
              <a:rPr lang="en-US" sz="4800" b="1" dirty="0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toán</a:t>
            </a:r>
            <a:r>
              <a:rPr lang="en-US" sz="4800" b="1" dirty="0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cho</a:t>
            </a:r>
            <a:r>
              <a:rPr lang="en-US" sz="4800" b="1" dirty="0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biết</a:t>
            </a:r>
            <a:r>
              <a:rPr lang="en-US" sz="4800" b="1" dirty="0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gì</a:t>
            </a:r>
            <a:r>
              <a:rPr lang="en-US" sz="4800" b="1" dirty="0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?</a:t>
            </a:r>
            <a:endParaRPr lang="en-US" sz="4800" b="1" dirty="0">
              <a:solidFill>
                <a:srgbClr val="CA3659"/>
              </a:solidFill>
              <a:latin typeface="UTM Avo" panose="0204060305050602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Speech Bubble: Oval 34"/>
          <p:cNvSpPr/>
          <p:nvPr/>
        </p:nvSpPr>
        <p:spPr>
          <a:xfrm>
            <a:off x="7017090" y="3151102"/>
            <a:ext cx="3983421" cy="2818774"/>
          </a:xfrm>
          <a:custGeom>
            <a:avLst/>
            <a:gdLst>
              <a:gd name="connsiteX0" fmla="*/ 4277238 w 3983421"/>
              <a:gd name="connsiteY0" fmla="*/ 2111149 h 2818774"/>
              <a:gd name="connsiteX1" fmla="*/ 3633988 w 3983421"/>
              <a:gd name="connsiteY1" fmla="*/ 2206790 h 2818774"/>
              <a:gd name="connsiteX2" fmla="*/ 1453238 w 3983421"/>
              <a:gd name="connsiteY2" fmla="*/ 2766288 h 2818774"/>
              <a:gd name="connsiteX3" fmla="*/ 170439 w 3983421"/>
              <a:gd name="connsiteY3" fmla="*/ 838931 h 2818774"/>
              <a:gd name="connsiteX4" fmla="*/ 2316270 w 3983421"/>
              <a:gd name="connsiteY4" fmla="*/ 18837 h 2818774"/>
              <a:gd name="connsiteX5" fmla="*/ 3936537 w 3983421"/>
              <a:gd name="connsiteY5" fmla="*/ 1713388 h 2818774"/>
              <a:gd name="connsiteX6" fmla="*/ 4277238 w 3983421"/>
              <a:gd name="connsiteY6" fmla="*/ 2111149 h 2818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83421" h="2818774" fill="none" extrusionOk="0">
                <a:moveTo>
                  <a:pt x="4277238" y="2111149"/>
                </a:moveTo>
                <a:cubicBezTo>
                  <a:pt x="3981430" y="2192323"/>
                  <a:pt x="3933853" y="2177916"/>
                  <a:pt x="3633988" y="2206790"/>
                </a:cubicBezTo>
                <a:cubicBezTo>
                  <a:pt x="3140749" y="2694047"/>
                  <a:pt x="2350944" y="3017819"/>
                  <a:pt x="1453238" y="2766288"/>
                </a:cubicBezTo>
                <a:cubicBezTo>
                  <a:pt x="317502" y="2494446"/>
                  <a:pt x="-452932" y="1613831"/>
                  <a:pt x="170439" y="838931"/>
                </a:cubicBezTo>
                <a:cubicBezTo>
                  <a:pt x="537388" y="219666"/>
                  <a:pt x="1317911" y="-118023"/>
                  <a:pt x="2316270" y="18837"/>
                </a:cubicBezTo>
                <a:cubicBezTo>
                  <a:pt x="3312430" y="80695"/>
                  <a:pt x="4214379" y="906556"/>
                  <a:pt x="3936537" y="1713388"/>
                </a:cubicBezTo>
                <a:cubicBezTo>
                  <a:pt x="3996505" y="1769201"/>
                  <a:pt x="4160915" y="2005822"/>
                  <a:pt x="4277238" y="2111149"/>
                </a:cubicBezTo>
                <a:close/>
              </a:path>
              <a:path w="3983421" h="2818774" stroke="0" extrusionOk="0">
                <a:moveTo>
                  <a:pt x="4277238" y="2111149"/>
                </a:moveTo>
                <a:cubicBezTo>
                  <a:pt x="4056103" y="2094462"/>
                  <a:pt x="3737219" y="2224850"/>
                  <a:pt x="3633988" y="2206790"/>
                </a:cubicBezTo>
                <a:cubicBezTo>
                  <a:pt x="2998753" y="2720549"/>
                  <a:pt x="2259513" y="2985458"/>
                  <a:pt x="1453238" y="2766288"/>
                </a:cubicBezTo>
                <a:cubicBezTo>
                  <a:pt x="263430" y="2598245"/>
                  <a:pt x="-263412" y="1662529"/>
                  <a:pt x="170439" y="838931"/>
                </a:cubicBezTo>
                <a:cubicBezTo>
                  <a:pt x="522605" y="320024"/>
                  <a:pt x="1262779" y="-59577"/>
                  <a:pt x="2316270" y="18837"/>
                </a:cubicBezTo>
                <a:cubicBezTo>
                  <a:pt x="3308578" y="96411"/>
                  <a:pt x="4339085" y="959984"/>
                  <a:pt x="3936537" y="1713388"/>
                </a:cubicBezTo>
                <a:cubicBezTo>
                  <a:pt x="4070211" y="1874518"/>
                  <a:pt x="4110300" y="1969887"/>
                  <a:pt x="4277238" y="2111149"/>
                </a:cubicBezTo>
                <a:close/>
              </a:path>
            </a:pathLst>
          </a:custGeom>
          <a:ln>
            <a:solidFill>
              <a:srgbClr val="002060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Bài</a:t>
            </a:r>
            <a:r>
              <a:rPr lang="en-US" sz="4800" b="1" dirty="0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toán</a:t>
            </a:r>
            <a:r>
              <a:rPr lang="en-US" sz="4800" b="1" dirty="0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vi-VN" sz="4800" b="1" dirty="0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yêu cầu  </a:t>
            </a:r>
            <a:r>
              <a:rPr lang="en-US" sz="4800" b="1" dirty="0" err="1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gì</a:t>
            </a:r>
            <a:r>
              <a:rPr lang="en-US" sz="4800" b="1" dirty="0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?</a:t>
            </a:r>
            <a:endParaRPr lang="en-US" sz="4800" b="1" dirty="0">
              <a:solidFill>
                <a:srgbClr val="CA3659"/>
              </a:solidFill>
              <a:latin typeface="UTM Avo" panose="0204060305050602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1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42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10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3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  <p:bldP spid="10" grpId="1" animBg="1"/>
          <p:bldP spid="11" grpId="0" animBg="1"/>
          <p:bldP spid="11" grpId="1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1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42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10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3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  <p:bldP spid="10" grpId="1" animBg="1"/>
          <p:bldP spid="11" grpId="0" animBg="1"/>
          <p:bldP spid="11" grpId="1" animBg="1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64849" y="430205"/>
            <a:ext cx="50623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u="sng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Phương pháp giải:</a:t>
            </a:r>
            <a:endParaRPr lang="en-US" sz="3600" b="1" u="sng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9863" y="1076536"/>
            <a:ext cx="110620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- Tính quãng đường chú chim bay được trong 15 giây 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</a:t>
            </a: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vận tốc bay của chú chim 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×</a:t>
            </a: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thời gian bay.</a:t>
            </a:r>
            <a:endParaRPr lang="vi-VN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So sánh quãng đường vừa tính được với 1 km rồi kết luận.</a:t>
            </a: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 descr="A couple of kids sitting at desks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432" y="2943922"/>
            <a:ext cx="5694718" cy="3517326"/>
          </a:xfrm>
          <a:prstGeom prst="rect">
            <a:avLst/>
          </a:prstGeom>
        </p:spPr>
      </p:pic>
      <p:pic>
        <p:nvPicPr>
          <p:cNvPr id="7" name="3 Minute Timer with Music for Kids! Countdown Videos HD!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68829" y="5469356"/>
            <a:ext cx="1687550" cy="9492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8111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834" y="2575545"/>
            <a:ext cx="3556192" cy="4282455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423744" y="267678"/>
            <a:ext cx="11318488" cy="2027847"/>
            <a:chOff x="423744" y="267678"/>
            <a:chExt cx="11318488" cy="2027847"/>
          </a:xfrm>
        </p:grpSpPr>
        <p:grpSp>
          <p:nvGrpSpPr>
            <p:cNvPr id="3" name="Group 2"/>
            <p:cNvGrpSpPr/>
            <p:nvPr/>
          </p:nvGrpSpPr>
          <p:grpSpPr>
            <a:xfrm>
              <a:off x="423744" y="267678"/>
              <a:ext cx="11318488" cy="2027847"/>
              <a:chOff x="227274" y="165341"/>
              <a:chExt cx="9176716" cy="3823375"/>
            </a:xfrm>
          </p:grpSpPr>
          <p:sp>
            <p:nvSpPr>
              <p:cNvPr id="4" name="Speech Bubble: Rectangle with Corners Rounded 3"/>
              <p:cNvSpPr/>
              <p:nvPr/>
            </p:nvSpPr>
            <p:spPr>
              <a:xfrm>
                <a:off x="227274" y="165341"/>
                <a:ext cx="9176716" cy="3823375"/>
              </a:xfrm>
              <a:prstGeom prst="wedgeRoundRectCallout">
                <a:avLst>
                  <a:gd name="adj1" fmla="val -22720"/>
                  <a:gd name="adj2" fmla="val 66220"/>
                  <a:gd name="adj3" fmla="val 16667"/>
                </a:avLst>
              </a:prstGeom>
              <a:solidFill>
                <a:srgbClr val="CCFFFF"/>
              </a:solidFill>
              <a:ln w="38100">
                <a:solidFill>
                  <a:srgbClr val="2F559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318805" y="214132"/>
                <a:ext cx="8993654" cy="3655845"/>
              </a:xfrm>
              <a:prstGeom prst="rect">
                <a:avLst/>
              </a:prstGeom>
              <a:noFill/>
              <a:ln w="38100"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vi-VN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       Một chú chim cắt có thể bay với vận tốc 108 m/s. Hỏi trong 15 giây, chú chim cắt có thể bay được hơn 1 km hay không?</a:t>
                </a:r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6" name="Oval 5"/>
            <p:cNvSpPr/>
            <p:nvPr/>
          </p:nvSpPr>
          <p:spPr>
            <a:xfrm>
              <a:off x="596114" y="360657"/>
              <a:ext cx="640375" cy="624561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2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1122" y="2295525"/>
            <a:ext cx="2547134" cy="11557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6976362" y="2634342"/>
            <a:ext cx="22447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u="sng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giải:</a:t>
            </a:r>
            <a:endParaRPr lang="en-US" sz="4000" b="1" u="sng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20678" y="3514283"/>
            <a:ext cx="7808661" cy="1754326"/>
          </a:xfrm>
          <a:prstGeom prst="rect">
            <a:avLst/>
          </a:prstGeom>
          <a:solidFill>
            <a:srgbClr val="FCECE8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Quãng đường chú chim bay được trong 15 giây là:</a:t>
            </a:r>
            <a:endParaRPr lang="vi-VN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108 × 15 = 1 620 (m) = 1,62 (km)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: Rounded Corners 12"/>
          <p:cNvSpPr/>
          <p:nvPr/>
        </p:nvSpPr>
        <p:spPr>
          <a:xfrm>
            <a:off x="3675969" y="5331586"/>
            <a:ext cx="8113206" cy="1261219"/>
          </a:xfrm>
          <a:prstGeom prst="roundRect">
            <a:avLst/>
          </a:prstGeom>
          <a:solidFill>
            <a:srgbClr val="FF7C8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Vì 1,62 &gt; 1 nên trong 15 giây, chú chim cắt có thể bay được hơn 1 km.</a:t>
            </a:r>
            <a:endParaRPr lang="en-US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3" dur="500"/>
                                            <p:tgtEl>
                                              <p:spTgt spid="12">
                                                <p:bg/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8" dur="500"/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3" dur="500"/>
                                            <p:tgtEl>
                                              <p:spTgt spid="1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 build="p"/>
          <p:bldP spid="13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3" dur="500"/>
                                            <p:tgtEl>
                                              <p:spTgt spid="12">
                                                <p:bg/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8" dur="500"/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3" dur="500"/>
                                            <p:tgtEl>
                                              <p:spTgt spid="1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 build="p"/>
          <p:bldP spid="13" grpId="0" animBg="1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552652" y="472166"/>
            <a:ext cx="640375" cy="62456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/>
              <a:t>3</a:t>
            </a:r>
            <a:endParaRPr lang="en-US" sz="4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426720" y="557510"/>
            <a:ext cx="1131417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Dịp nghỉ lễ, chú Luân bắt đầu lái xe máy về quê lúc 7 giờ sáng. Chú ấy về đến nhà lúc 10 giờ sáng. Hỏi quãng đường về quê dài bao nhiêu ki-lô-mét, biết rằng chú Luân đi với vận tốc trung bình là 55 km/h?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27973" y="2305669"/>
            <a:ext cx="4168501" cy="27205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376" y="3126450"/>
            <a:ext cx="2706624" cy="3259384"/>
          </a:xfrm>
          <a:prstGeom prst="rect">
            <a:avLst/>
          </a:prstGeom>
        </p:spPr>
      </p:pic>
      <p:sp>
        <p:nvSpPr>
          <p:cNvPr id="9" name="Speech Bubble: Oval 34"/>
          <p:cNvSpPr/>
          <p:nvPr/>
        </p:nvSpPr>
        <p:spPr>
          <a:xfrm>
            <a:off x="3559586" y="3364706"/>
            <a:ext cx="3426429" cy="2489109"/>
          </a:xfrm>
          <a:custGeom>
            <a:avLst/>
            <a:gdLst>
              <a:gd name="connsiteX0" fmla="*/ -381773 w 3426429"/>
              <a:gd name="connsiteY0" fmla="*/ 1953801 h 2489109"/>
              <a:gd name="connsiteX1" fmla="*/ 50795 w 3426429"/>
              <a:gd name="connsiteY1" fmla="*/ 1545364 h 2489109"/>
              <a:gd name="connsiteX2" fmla="*/ 1393679 w 3426429"/>
              <a:gd name="connsiteY2" fmla="*/ 21838 h 2489109"/>
              <a:gd name="connsiteX3" fmla="*/ 3260766 w 3426429"/>
              <a:gd name="connsiteY3" fmla="*/ 710634 h 2489109"/>
              <a:gd name="connsiteX4" fmla="*/ 2227536 w 3426429"/>
              <a:gd name="connsiteY4" fmla="*/ 2431703 h 2489109"/>
              <a:gd name="connsiteX5" fmla="*/ 326966 w 3426429"/>
              <a:gd name="connsiteY5" fmla="*/ 1975856 h 2489109"/>
              <a:gd name="connsiteX6" fmla="*/ -381773 w 3426429"/>
              <a:gd name="connsiteY6" fmla="*/ 1953801 h 2489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26429" h="2489109" fill="none" extrusionOk="0">
                <a:moveTo>
                  <a:pt x="-381773" y="1953801"/>
                </a:moveTo>
                <a:cubicBezTo>
                  <a:pt x="-257678" y="1777835"/>
                  <a:pt x="10497" y="1626540"/>
                  <a:pt x="50795" y="1545364"/>
                </a:cubicBezTo>
                <a:cubicBezTo>
                  <a:pt x="-243722" y="795937"/>
                  <a:pt x="541913" y="288241"/>
                  <a:pt x="1393679" y="21838"/>
                </a:cubicBezTo>
                <a:cubicBezTo>
                  <a:pt x="2168063" y="-94704"/>
                  <a:pt x="2823965" y="191607"/>
                  <a:pt x="3260766" y="710634"/>
                </a:cubicBezTo>
                <a:cubicBezTo>
                  <a:pt x="3705326" y="1295395"/>
                  <a:pt x="3135274" y="2178343"/>
                  <a:pt x="2227536" y="2431703"/>
                </a:cubicBezTo>
                <a:cubicBezTo>
                  <a:pt x="1503466" y="2580817"/>
                  <a:pt x="773393" y="2401102"/>
                  <a:pt x="326966" y="1975856"/>
                </a:cubicBezTo>
                <a:cubicBezTo>
                  <a:pt x="97176" y="1938093"/>
                  <a:pt x="-47572" y="2028028"/>
                  <a:pt x="-381773" y="1953801"/>
                </a:cubicBezTo>
                <a:close/>
              </a:path>
              <a:path w="3426429" h="2489109" stroke="0" extrusionOk="0">
                <a:moveTo>
                  <a:pt x="-381773" y="1953801"/>
                </a:moveTo>
                <a:cubicBezTo>
                  <a:pt x="-239078" y="1823120"/>
                  <a:pt x="-25908" y="1666334"/>
                  <a:pt x="50795" y="1545364"/>
                </a:cubicBezTo>
                <a:cubicBezTo>
                  <a:pt x="-242605" y="857426"/>
                  <a:pt x="414680" y="200316"/>
                  <a:pt x="1393679" y="21838"/>
                </a:cubicBezTo>
                <a:cubicBezTo>
                  <a:pt x="2119704" y="30887"/>
                  <a:pt x="2968517" y="227857"/>
                  <a:pt x="3260766" y="710634"/>
                </a:cubicBezTo>
                <a:cubicBezTo>
                  <a:pt x="3668845" y="1564041"/>
                  <a:pt x="3175319" y="2212259"/>
                  <a:pt x="2227536" y="2431703"/>
                </a:cubicBezTo>
                <a:cubicBezTo>
                  <a:pt x="1454097" y="2563791"/>
                  <a:pt x="803308" y="2418737"/>
                  <a:pt x="326966" y="1975856"/>
                </a:cubicBezTo>
                <a:cubicBezTo>
                  <a:pt x="196618" y="1971166"/>
                  <a:pt x="-98753" y="1994466"/>
                  <a:pt x="-381773" y="1953801"/>
                </a:cubicBezTo>
                <a:close/>
              </a:path>
            </a:pathLst>
          </a:custGeom>
          <a:ln>
            <a:solidFill>
              <a:srgbClr val="002060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Bài</a:t>
            </a:r>
            <a:r>
              <a:rPr lang="en-US" sz="4000" b="1" dirty="0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toán</a:t>
            </a:r>
            <a:r>
              <a:rPr lang="en-US" sz="4000" b="1" dirty="0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cho</a:t>
            </a:r>
            <a:r>
              <a:rPr lang="en-US" sz="4000" b="1" dirty="0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biết</a:t>
            </a:r>
            <a:r>
              <a:rPr lang="en-US" sz="4000" b="1" dirty="0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gì</a:t>
            </a:r>
            <a:r>
              <a:rPr lang="en-US" sz="4000" b="1" dirty="0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?</a:t>
            </a:r>
            <a:endParaRPr lang="en-US" sz="4000" b="1" dirty="0">
              <a:solidFill>
                <a:srgbClr val="CA3659"/>
              </a:solidFill>
              <a:latin typeface="UTM Avo" panose="02040603050506020204" pitchFamily="18" charset="0"/>
              <a:ea typeface="Cambria" panose="02040503050406030204" pitchFamily="18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365504" y="1047959"/>
            <a:ext cx="1024128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40460" y="1529543"/>
            <a:ext cx="758952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8662416" y="2029415"/>
            <a:ext cx="301752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540460" y="2498807"/>
            <a:ext cx="566928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peech Bubble: Oval 38"/>
          <p:cNvSpPr/>
          <p:nvPr/>
        </p:nvSpPr>
        <p:spPr>
          <a:xfrm>
            <a:off x="3389958" y="3320931"/>
            <a:ext cx="3693593" cy="2489110"/>
          </a:xfrm>
          <a:custGeom>
            <a:avLst/>
            <a:gdLst>
              <a:gd name="connsiteX0" fmla="*/ -250758 w 3693593"/>
              <a:gd name="connsiteY0" fmla="*/ 2016279 h 2489110"/>
              <a:gd name="connsiteX1" fmla="*/ 86763 w 3693593"/>
              <a:gd name="connsiteY1" fmla="*/ 1621541 h 2489110"/>
              <a:gd name="connsiteX2" fmla="*/ 1488414 w 3693593"/>
              <a:gd name="connsiteY2" fmla="*/ 23659 h 2489110"/>
              <a:gd name="connsiteX3" fmla="*/ 3459095 w 3693593"/>
              <a:gd name="connsiteY3" fmla="*/ 637613 h 2489110"/>
              <a:gd name="connsiteX4" fmla="*/ 2398112 w 3693593"/>
              <a:gd name="connsiteY4" fmla="*/ 2432361 h 2489110"/>
              <a:gd name="connsiteX5" fmla="*/ 424482 w 3693593"/>
              <a:gd name="connsiteY5" fmla="*/ 2038406 h 2489110"/>
              <a:gd name="connsiteX6" fmla="*/ -250758 w 3693593"/>
              <a:gd name="connsiteY6" fmla="*/ 2016279 h 248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93593" h="2489110" fill="none" extrusionOk="0">
                <a:moveTo>
                  <a:pt x="-250758" y="2016279"/>
                </a:moveTo>
                <a:cubicBezTo>
                  <a:pt x="-198285" y="1990812"/>
                  <a:pt x="-48682" y="1846393"/>
                  <a:pt x="86763" y="1621541"/>
                </a:cubicBezTo>
                <a:cubicBezTo>
                  <a:pt x="-265480" y="895663"/>
                  <a:pt x="468980" y="238994"/>
                  <a:pt x="1488414" y="23659"/>
                </a:cubicBezTo>
                <a:cubicBezTo>
                  <a:pt x="2340085" y="-164056"/>
                  <a:pt x="3000687" y="161776"/>
                  <a:pt x="3459095" y="637613"/>
                </a:cubicBezTo>
                <a:cubicBezTo>
                  <a:pt x="4028490" y="1199350"/>
                  <a:pt x="3361698" y="2147915"/>
                  <a:pt x="2398112" y="2432361"/>
                </a:cubicBezTo>
                <a:cubicBezTo>
                  <a:pt x="1613900" y="2546474"/>
                  <a:pt x="994950" y="2375603"/>
                  <a:pt x="424482" y="2038406"/>
                </a:cubicBezTo>
                <a:cubicBezTo>
                  <a:pt x="153980" y="2068289"/>
                  <a:pt x="-31919" y="2077938"/>
                  <a:pt x="-250758" y="2016279"/>
                </a:cubicBezTo>
                <a:close/>
              </a:path>
              <a:path w="3693593" h="2489110" stroke="0" extrusionOk="0">
                <a:moveTo>
                  <a:pt x="-250758" y="2016279"/>
                </a:moveTo>
                <a:cubicBezTo>
                  <a:pt x="-97897" y="1845622"/>
                  <a:pt x="-204" y="1774282"/>
                  <a:pt x="86763" y="1621541"/>
                </a:cubicBezTo>
                <a:cubicBezTo>
                  <a:pt x="-283200" y="917573"/>
                  <a:pt x="377032" y="281192"/>
                  <a:pt x="1488414" y="23659"/>
                </a:cubicBezTo>
                <a:cubicBezTo>
                  <a:pt x="2241246" y="11946"/>
                  <a:pt x="3104580" y="191124"/>
                  <a:pt x="3459095" y="637613"/>
                </a:cubicBezTo>
                <a:cubicBezTo>
                  <a:pt x="3995492" y="1484771"/>
                  <a:pt x="3429093" y="2211178"/>
                  <a:pt x="2398112" y="2432361"/>
                </a:cubicBezTo>
                <a:cubicBezTo>
                  <a:pt x="1576956" y="2540682"/>
                  <a:pt x="1001533" y="2450102"/>
                  <a:pt x="424482" y="2038406"/>
                </a:cubicBezTo>
                <a:cubicBezTo>
                  <a:pt x="103090" y="1979440"/>
                  <a:pt x="35969" y="2059276"/>
                  <a:pt x="-250758" y="2016279"/>
                </a:cubicBezTo>
                <a:close/>
              </a:path>
            </a:pathLst>
          </a:custGeom>
          <a:ln>
            <a:solidFill>
              <a:srgbClr val="002060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Bài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toán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hỏi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gì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?</a:t>
            </a:r>
            <a:endParaRPr lang="en-US" sz="4400" b="1" dirty="0">
              <a:solidFill>
                <a:srgbClr val="002060"/>
              </a:solidFill>
              <a:latin typeface="UTM Avo" panose="02040603050506020204" pitchFamily="18" charset="0"/>
              <a:ea typeface="Cambria" panose="02040503050406030204" pitchFamily="18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8333232" y="1539793"/>
            <a:ext cx="329184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52652" y="2028862"/>
            <a:ext cx="594360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1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2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6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1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3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5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4" grpId="0"/>
          <p:bldP spid="9" grpId="0" animBg="1"/>
          <p:bldP spid="16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1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2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6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1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3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5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4" grpId="0"/>
          <p:bldP spid="9" grpId="0" animBg="1"/>
          <p:bldP spid="16" grpId="0" animBg="1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Tieng-coi-o-to-www_tiengdong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762.75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3223295" y="-670402"/>
            <a:ext cx="487363" cy="48736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99654" y="3145009"/>
            <a:ext cx="3413761" cy="31223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6627" y="106439"/>
            <a:ext cx="6309907" cy="55478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1.11111E-6 L -0.76523 0.01273 " pathEditMode="relative" rAng="0" ptsTypes="AA">
                                      <p:cBhvr>
                                        <p:cTn id="15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268" y="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64849" y="430205"/>
            <a:ext cx="50623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600" b="1" i="0" u="sng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Phương pháp giải:</a:t>
            </a:r>
            <a:endParaRPr kumimoji="0" lang="en-US" sz="3600" b="1" i="0" u="sng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9863" y="1076536"/>
            <a:ext cx="11062009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kumimoji="0" lang="vi-VN" sz="3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Thời gian chú Luân đi xe máy về quê = thời gian về đến nhà – thời gian bắt đầu lái.</a:t>
            </a:r>
            <a:endParaRPr lang="vi-VN" sz="34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/>
            <a:r>
              <a:rPr lang="vi-VN" sz="3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Quãng đường về quê = vận tốc chú Luân đi xe máy × thời gian chú Luân đi xe máy về quê.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 descr="A couple of kids sitting at desks&#10;&#10;Description automatically generated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432" y="3287362"/>
            <a:ext cx="5138672" cy="3173886"/>
          </a:xfrm>
          <a:prstGeom prst="rect">
            <a:avLst/>
          </a:prstGeom>
        </p:spPr>
      </p:pic>
      <p:pic>
        <p:nvPicPr>
          <p:cNvPr id="7" name="3 Minute Timer with Music for Kids! Countdown Videos HD!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68829" y="5469356"/>
            <a:ext cx="1687550" cy="9492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8111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1375" y="3390722"/>
            <a:ext cx="2487169" cy="299511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26849" y="549503"/>
            <a:ext cx="50623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u="sng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giải</a:t>
            </a:r>
            <a:endParaRPr lang="en-US" sz="4000" b="1" u="sng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60446" y="1477257"/>
            <a:ext cx="9790177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vi-VN" sz="3800" b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Thời gian chú Luân đi xe máy về quê là:</a:t>
            </a:r>
            <a:endParaRPr lang="vi-VN" sz="3800" b="1" dirty="0">
              <a:solidFill>
                <a:schemeClr val="accent4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>
              <a:spcBef>
                <a:spcPts val="600"/>
              </a:spcBef>
            </a:pPr>
            <a:r>
              <a:rPr lang="vi-VN" sz="3800" b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 – 7 = 3 (giờ)</a:t>
            </a:r>
            <a:endParaRPr lang="vi-VN" sz="3800" b="1" dirty="0">
              <a:solidFill>
                <a:schemeClr val="accent4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>
              <a:spcBef>
                <a:spcPts val="600"/>
              </a:spcBef>
            </a:pPr>
            <a:r>
              <a:rPr lang="vi-VN" sz="3800" b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Quãng đường về quê của chú Luân dài là:</a:t>
            </a:r>
            <a:endParaRPr lang="vi-VN" sz="3800" b="1" dirty="0">
              <a:solidFill>
                <a:schemeClr val="accent4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>
              <a:spcBef>
                <a:spcPts val="600"/>
              </a:spcBef>
            </a:pPr>
            <a:r>
              <a:rPr lang="vi-VN" sz="3800" b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55 x 3 = 165 (km)</a:t>
            </a:r>
            <a:endParaRPr lang="vi-VN" sz="3800" b="1" dirty="0">
              <a:solidFill>
                <a:schemeClr val="accent4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>
              <a:spcBef>
                <a:spcPts val="600"/>
              </a:spcBef>
            </a:pPr>
            <a:r>
              <a:rPr lang="vi-VN" sz="3800" b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Đáp số: 165 km.</a:t>
            </a:r>
            <a:endParaRPr lang="en-US" sz="3800" b="1" dirty="0">
              <a:solidFill>
                <a:schemeClr val="accent4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1000"/>
                                            <p:tgtEl>
                                              <p:spTgt spid="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1000"/>
                                            <p:tgtEl>
                                              <p:spTgt spid="4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4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4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1000"/>
                                            <p:tgtEl>
                                              <p:spTgt spid="4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4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4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4" grpId="0" build="p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1000"/>
                                            <p:tgtEl>
                                              <p:spTgt spid="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1000"/>
                                            <p:tgtEl>
                                              <p:spTgt spid="4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4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4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1000"/>
                                            <p:tgtEl>
                                              <p:spTgt spid="4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4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4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4" grpId="0" build="p"/>
        </p:bld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2448560" y="2232880"/>
            <a:ext cx="7584418" cy="4237182"/>
            <a:chOff x="2586735" y="2121120"/>
            <a:chExt cx="7659603" cy="4237182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2586735" y="2121120"/>
              <a:ext cx="4474465" cy="4237182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061200" y="2489200"/>
              <a:ext cx="3185138" cy="3787822"/>
            </a:xfrm>
            <a:prstGeom prst="rect">
              <a:avLst/>
            </a:prstGeom>
          </p:spPr>
        </p:pic>
      </p:grpSp>
      <p:pic>
        <p:nvPicPr>
          <p:cNvPr id="11" name="Tieng-yeah-tre-con-www_tiengdong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74080" y="-660066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41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4421080"/>
          </a:xfrm>
          <a:prstGeom prst="rect">
            <a:avLst/>
          </a:prstGeom>
          <a:solidFill>
            <a:srgbClr val="66CCFF"/>
          </a:solidFill>
          <a:ln>
            <a:noFill/>
          </a:ln>
          <a:effectLst>
            <a:outerShdw blurRad="50800" dist="50800" dir="5400000" algn="ctr" rotWithShape="0">
              <a:srgbClr val="B8FBFE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1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66330"/>
            <a:ext cx="12192000" cy="6618304"/>
          </a:xfrm>
          <a:prstGeom prst="rect">
            <a:avLst/>
          </a:prstGeom>
        </p:spPr>
      </p:pic>
      <p:sp>
        <p:nvSpPr>
          <p:cNvPr id="13" name="Rectangle: Rounded Corners 12"/>
          <p:cNvSpPr/>
          <p:nvPr/>
        </p:nvSpPr>
        <p:spPr>
          <a:xfrm>
            <a:off x="191458" y="4422776"/>
            <a:ext cx="7306622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Chuẩn</a:t>
            </a:r>
            <a:r>
              <a:rPr kumimoji="0" lang="vi-VN" sz="48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bị bài tiếp theo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Rectangle: Rounded Corners 13"/>
          <p:cNvSpPr/>
          <p:nvPr/>
        </p:nvSpPr>
        <p:spPr>
          <a:xfrm>
            <a:off x="191458" y="3184525"/>
            <a:ext cx="7306622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Hoàn</a:t>
            </a:r>
            <a:r>
              <a:rPr kumimoji="0" lang="vi-VN" sz="48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thành bài tập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1520" y="2351468"/>
            <a:ext cx="3443835" cy="4139223"/>
          </a:xfrm>
          <a:prstGeom prst="rect">
            <a:avLst/>
          </a:prstGeom>
        </p:spPr>
      </p:pic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72" y="3437875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72" y="4644902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4652" y="97531"/>
            <a:ext cx="6425741" cy="150584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030" y="7675209"/>
            <a:ext cx="1152128" cy="1959214"/>
          </a:xfrm>
          <a:prstGeom prst="rect">
            <a:avLst/>
          </a:prstGeom>
        </p:spPr>
      </p:pic>
      <p:sp>
        <p:nvSpPr>
          <p:cNvPr id="19" name="TextBox 3"/>
          <p:cNvSpPr txBox="1"/>
          <p:nvPr/>
        </p:nvSpPr>
        <p:spPr>
          <a:xfrm>
            <a:off x="2865660" y="871045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  <a:sym typeface="Arial" panose="020B0604020202020204"/>
              </a:rPr>
              <a:t>MĂNG NON – TÀI LIỆU TIỂU HỌC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FF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Microsoft YaHei" panose="020B0503020204020204" charset="-122"/>
              <a:cs typeface="Times New Roman" panose="02020603050405020304" pitchFamily="18" charset="0"/>
              <a:sym typeface="Arial" panose="020B0604020202020204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Arial" panose="020B0604020202020204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Arial" panose="020B0604020202020204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Arial" panose="020B0604020202020204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Arial" panose="020B0604020202020204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Arial" panose="020B0604020202020204"/>
                <a:hlinkClick r:id="rId7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Microsoft YaHei" panose="020B0503020204020204" charset="-122"/>
              <a:cs typeface="Times New Roman" panose="02020603050405020304" pitchFamily="18" charset="0"/>
              <a:sym typeface="Arial" panose="020B0604020202020204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  <a:sym typeface="Arial" panose="020B0604020202020204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Microsoft YaHei" panose="020B0503020204020204" charset="-122"/>
                <a:cs typeface="+mn-cs"/>
                <a:sym typeface="Arial" panose="020B0604020202020204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Microsoft YaHei" panose="020B0503020204020204" charset="-122"/>
                <a:cs typeface="+mn-cs"/>
                <a:sym typeface="Arial" panose="020B0604020202020204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Microsoft YaHei" panose="020B0503020204020204" charset="-122"/>
                <a:cs typeface="+mn-cs"/>
                <a:sym typeface="Arial" panose="020B0604020202020204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Microsoft YaHei" panose="020B0503020204020204" charset="-122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20" name="Title 1"/>
          <p:cNvSpPr txBox="1"/>
          <p:nvPr/>
        </p:nvSpPr>
        <p:spPr>
          <a:xfrm>
            <a:off x="1429952" y="931073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Microsoft YaHei" panose="020B0503020204020204" charset="-122"/>
                <a:cs typeface="+mn-cs"/>
                <a:sym typeface="Arial" panose="020B0604020202020204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Microsoft YaHei" panose="020B0503020204020204" charset="-122"/>
              <a:cs typeface="+mn-cs"/>
              <a:sym typeface="Arial" panose="020B0604020202020204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-10077887"/>
            <a:ext cx="1152128" cy="195921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390" y="-9098280"/>
            <a:ext cx="1152128" cy="195921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18278002"/>
            <a:ext cx="1152128" cy="195921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8508" y="19257609"/>
            <a:ext cx="1152128" cy="1959214"/>
          </a:xfrm>
          <a:prstGeom prst="rect">
            <a:avLst/>
          </a:prstGeom>
        </p:spPr>
      </p:pic>
      <p:sp>
        <p:nvSpPr>
          <p:cNvPr id="25" name="矩形 17"/>
          <p:cNvSpPr/>
          <p:nvPr/>
        </p:nvSpPr>
        <p:spPr>
          <a:xfrm>
            <a:off x="-46563" y="-32552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  <a:endParaRPr kumimoji="0" lang="en-US" altLang="zh-CN" sz="1800" b="0" i="0" u="none" strike="noStrike" kern="100" cap="none" spc="0" normalizeH="0" baseline="0" noProof="0" dirty="0">
              <a:ln>
                <a:noFill/>
              </a:ln>
              <a:solidFill>
                <a:srgbClr val="F5909B">
                  <a:lumMod val="60000"/>
                  <a:lumOff val="40000"/>
                </a:srgbClr>
              </a:solidFill>
              <a:effectLst/>
              <a:uLnTx/>
              <a:uFillTx/>
              <a:latin typeface="UTM Candombe" panose="02040603050506020204" pitchFamily="18" charset="0"/>
              <a:ea typeface="字魂131号-酷乐潮玩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26" name="矩形 17"/>
          <p:cNvSpPr/>
          <p:nvPr/>
        </p:nvSpPr>
        <p:spPr>
          <a:xfrm>
            <a:off x="11445240" y="6488668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  <a:endParaRPr kumimoji="0" lang="en-US" altLang="zh-CN" sz="1800" b="0" i="0" u="none" strike="noStrike" kern="100" cap="none" spc="0" normalizeH="0" baseline="0" noProof="0" dirty="0">
              <a:ln>
                <a:noFill/>
              </a:ln>
              <a:solidFill>
                <a:srgbClr val="F5909B">
                  <a:lumMod val="60000"/>
                  <a:lumOff val="40000"/>
                </a:srgbClr>
              </a:solidFill>
              <a:effectLst/>
              <a:uLnTx/>
              <a:uFillTx/>
              <a:latin typeface="UTM Candombe" panose="02040603050506020204" pitchFamily="18" charset="0"/>
              <a:ea typeface="字魂131号-酷乐潮玩体" panose="00000500000000000000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8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2" presetClass="entr" presetSubtype="8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9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8" dur="500"/>
                                            <p:tgtEl>
                                              <p:spTgt spid="419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8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1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 animBg="1"/>
          <p:bldP spid="14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8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2" presetClass="entr" presetSubtype="8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9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8" dur="500"/>
                                            <p:tgtEl>
                                              <p:spTgt spid="419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8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1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 animBg="1"/>
          <p:bldP spid="14" grpId="0" animBg="1"/>
        </p:bld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/>
          <p:cNvSpPr/>
          <p:nvPr/>
        </p:nvSpPr>
        <p:spPr>
          <a:xfrm>
            <a:off x="499871" y="262500"/>
            <a:ext cx="7488936" cy="4178808"/>
          </a:xfrm>
          <a:prstGeom prst="roundRect">
            <a:avLst/>
          </a:prstGeom>
          <a:solidFill>
            <a:srgbClr val="B8FBFE">
              <a:alpha val="86000"/>
            </a:srgb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43364" y="3507616"/>
            <a:ext cx="3413761" cy="312234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15695" y="637074"/>
            <a:ext cx="11120068" cy="38042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3.7037E-7 L -0.98541 0.01157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271" y="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7116" y="1688056"/>
            <a:ext cx="3414056" cy="5051548"/>
          </a:xfrm>
          <a:prstGeom prst="rect">
            <a:avLst/>
          </a:prstGeom>
        </p:spPr>
      </p:pic>
      <p:sp>
        <p:nvSpPr>
          <p:cNvPr id="7" name="Hình chữ nhật: Góc Tròn 277"/>
          <p:cNvSpPr/>
          <p:nvPr/>
        </p:nvSpPr>
        <p:spPr>
          <a:xfrm>
            <a:off x="3921816" y="3380509"/>
            <a:ext cx="7459599" cy="3114518"/>
          </a:xfrm>
          <a:prstGeom prst="roundRect">
            <a:avLst/>
          </a:prstGeom>
          <a:solidFill>
            <a:srgbClr val="CCFFFF"/>
          </a:solidFill>
          <a:ln w="38100">
            <a:solidFill>
              <a:srgbClr val="00B0F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86104" y="3506607"/>
            <a:ext cx="673102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thi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đua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xem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ai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nhanh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387" y="115152"/>
            <a:ext cx="7766977" cy="15729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8"/>
          <p:cNvGrpSpPr/>
          <p:nvPr/>
        </p:nvGrpSpPr>
        <p:grpSpPr>
          <a:xfrm>
            <a:off x="942213" y="458270"/>
            <a:ext cx="10937631" cy="1594868"/>
            <a:chOff x="1473" y="1601"/>
            <a:chExt cx="4943" cy="1244"/>
          </a:xfrm>
        </p:grpSpPr>
        <p:sp>
          <p:nvSpPr>
            <p:cNvPr id="5" name="圆角矩形 7"/>
            <p:cNvSpPr/>
            <p:nvPr/>
          </p:nvSpPr>
          <p:spPr>
            <a:xfrm>
              <a:off x="1473" y="1633"/>
              <a:ext cx="4943" cy="1212"/>
            </a:xfrm>
            <a:prstGeom prst="roundRect">
              <a:avLst>
                <a:gd name="adj" fmla="val 50000"/>
              </a:avLst>
            </a:prstGeom>
            <a:noFill/>
            <a:ln w="25400" cmpd="sng">
              <a:solidFill>
                <a:srgbClr val="358933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A0CC3F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1" i="0" u="none" strike="noStrike" kern="1200" cap="none" spc="-300" normalizeH="0" baseline="0" noProof="0" dirty="0">
                <a:ln>
                  <a:noFill/>
                </a:ln>
                <a:solidFill>
                  <a:srgbClr val="5F7700"/>
                </a:solidFill>
                <a:effectLst/>
                <a:uLnTx/>
                <a:uFillTx/>
                <a:latin typeface="字魂189号-星岩乐黑体" panose="00000500000000000000" charset="-122"/>
                <a:ea typeface="字魂189号-星岩乐黑体" panose="00000500000000000000" charset="-122"/>
                <a:cs typeface="Open Sans Light" panose="020B0306030504020204" pitchFamily="34" charset="0"/>
                <a:sym typeface="+mn-lt"/>
              </a:endParaRPr>
            </a:p>
          </p:txBody>
        </p:sp>
        <p:sp>
          <p:nvSpPr>
            <p:cNvPr id="6" name="圆角矩形 5"/>
            <p:cNvSpPr/>
            <p:nvPr/>
          </p:nvSpPr>
          <p:spPr>
            <a:xfrm>
              <a:off x="1473" y="1601"/>
              <a:ext cx="4943" cy="1212"/>
            </a:xfrm>
            <a:prstGeom prst="roundRect">
              <a:avLst>
                <a:gd name="adj" fmla="val 50000"/>
              </a:avLst>
            </a:prstGeom>
            <a:solidFill>
              <a:srgbClr val="47B644"/>
            </a:solidFill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  <a:sym typeface="+mn-lt"/>
                </a:rPr>
                <a:t>Công thức tính vận tốc khi biết quãng đường và thời gian là gì?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+mn-lt"/>
              </a:endParaRPr>
            </a:p>
          </p:txBody>
        </p:sp>
      </p:grpSp>
      <p:grpSp>
        <p:nvGrpSpPr>
          <p:cNvPr id="7" name="A"/>
          <p:cNvGrpSpPr/>
          <p:nvPr/>
        </p:nvGrpSpPr>
        <p:grpSpPr>
          <a:xfrm>
            <a:off x="833050" y="2748171"/>
            <a:ext cx="4384000" cy="1122446"/>
            <a:chOff x="1106373" y="2653723"/>
            <a:chExt cx="4384000" cy="1122446"/>
          </a:xfrm>
        </p:grpSpPr>
        <p:sp>
          <p:nvSpPr>
            <p:cNvPr id="8" name="Hình chữ nhật: Góc Tròn 4"/>
            <p:cNvSpPr/>
            <p:nvPr/>
          </p:nvSpPr>
          <p:spPr>
            <a:xfrm>
              <a:off x="2165566" y="2715908"/>
              <a:ext cx="3324807" cy="1060261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= </a:t>
              </a:r>
              <a:r>
                <a:rPr kumimoji="0" 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× t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9" name="A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663"/>
            <a:stretch>
              <a:fillRect/>
            </a:stretch>
          </p:blipFill>
          <p:spPr>
            <a:xfrm>
              <a:off x="1106373" y="2653723"/>
              <a:ext cx="960699" cy="997127"/>
            </a:xfrm>
            <a:prstGeom prst="rect">
              <a:avLst/>
            </a:prstGeom>
          </p:spPr>
        </p:pic>
      </p:grpSp>
      <p:grpSp>
        <p:nvGrpSpPr>
          <p:cNvPr id="10" name="C"/>
          <p:cNvGrpSpPr/>
          <p:nvPr/>
        </p:nvGrpSpPr>
        <p:grpSpPr>
          <a:xfrm>
            <a:off x="942213" y="4743317"/>
            <a:ext cx="4345176" cy="997127"/>
            <a:chOff x="1106373" y="4263687"/>
            <a:chExt cx="4345176" cy="997127"/>
          </a:xfrm>
        </p:grpSpPr>
        <p:sp>
          <p:nvSpPr>
            <p:cNvPr id="11" name="Hình chữ nhật: Góc Tròn 6"/>
            <p:cNvSpPr/>
            <p:nvPr/>
          </p:nvSpPr>
          <p:spPr>
            <a:xfrm>
              <a:off x="2126743" y="4263687"/>
              <a:ext cx="3324806" cy="99712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= </a:t>
              </a:r>
              <a:r>
                <a:rPr kumimoji="0" 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 : s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12" name="Hình ảnh 11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45" t="1924" r="26318" b="-1924"/>
            <a:stretch>
              <a:fillRect/>
            </a:stretch>
          </p:blipFill>
          <p:spPr>
            <a:xfrm>
              <a:off x="1106373" y="4263687"/>
              <a:ext cx="960699" cy="997127"/>
            </a:xfrm>
            <a:prstGeom prst="rect">
              <a:avLst/>
            </a:prstGeom>
          </p:spPr>
        </p:pic>
      </p:grpSp>
      <p:grpSp>
        <p:nvGrpSpPr>
          <p:cNvPr id="13" name="B"/>
          <p:cNvGrpSpPr/>
          <p:nvPr/>
        </p:nvGrpSpPr>
        <p:grpSpPr>
          <a:xfrm>
            <a:off x="6770662" y="2810356"/>
            <a:ext cx="4272476" cy="1122447"/>
            <a:chOff x="6575139" y="2616106"/>
            <a:chExt cx="4272476" cy="1122447"/>
          </a:xfrm>
        </p:grpSpPr>
        <p:sp>
          <p:nvSpPr>
            <p:cNvPr id="14" name="Hình chữ nhật: Góc Tròn 5"/>
            <p:cNvSpPr/>
            <p:nvPr/>
          </p:nvSpPr>
          <p:spPr>
            <a:xfrm>
              <a:off x="7535838" y="2616106"/>
              <a:ext cx="3311777" cy="112244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= </a:t>
              </a:r>
              <a:r>
                <a:rPr kumimoji="0" 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: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t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15" name="Hình ảnh 10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11" t="-2322" r="55152" b="2322"/>
            <a:stretch>
              <a:fillRect/>
            </a:stretch>
          </p:blipFill>
          <p:spPr>
            <a:xfrm>
              <a:off x="6575139" y="2653724"/>
              <a:ext cx="960699" cy="997127"/>
            </a:xfrm>
            <a:prstGeom prst="rect">
              <a:avLst/>
            </a:prstGeom>
          </p:spPr>
        </p:pic>
      </p:grpSp>
      <p:grpSp>
        <p:nvGrpSpPr>
          <p:cNvPr id="16" name="D"/>
          <p:cNvGrpSpPr/>
          <p:nvPr/>
        </p:nvGrpSpPr>
        <p:grpSpPr>
          <a:xfrm>
            <a:off x="6873722" y="4743317"/>
            <a:ext cx="4376065" cy="1084829"/>
            <a:chOff x="6575139" y="4263687"/>
            <a:chExt cx="4376065" cy="1084829"/>
          </a:xfrm>
        </p:grpSpPr>
        <p:sp>
          <p:nvSpPr>
            <p:cNvPr id="17" name="60"/>
            <p:cNvSpPr/>
            <p:nvPr/>
          </p:nvSpPr>
          <p:spPr>
            <a:xfrm>
              <a:off x="7432778" y="4351389"/>
              <a:ext cx="3518426" cy="99712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= </a:t>
              </a:r>
              <a:r>
                <a:rPr kumimoji="0" 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× t × 2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18" name="Hình ảnh 1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211" r="-1548"/>
            <a:stretch>
              <a:fillRect/>
            </a:stretch>
          </p:blipFill>
          <p:spPr>
            <a:xfrm>
              <a:off x="6575139" y="4263687"/>
              <a:ext cx="960699" cy="997127"/>
            </a:xfrm>
            <a:prstGeom prst="rect">
              <a:avLst/>
            </a:prstGeom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184" y="869755"/>
            <a:ext cx="1084378" cy="11875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Đú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810"/>
          <a:stretch>
            <a:fillRect/>
          </a:stretch>
        </p:blipFill>
        <p:spPr>
          <a:xfrm>
            <a:off x="10577049" y="2980445"/>
            <a:ext cx="896707" cy="890172"/>
          </a:xfrm>
          <a:prstGeom prst="rect">
            <a:avLst/>
          </a:prstGeom>
        </p:spPr>
      </p:pic>
      <p:pic>
        <p:nvPicPr>
          <p:cNvPr id="21" name="Hình ảnh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>
            <a:fillRect/>
          </a:stretch>
        </p:blipFill>
        <p:spPr>
          <a:xfrm>
            <a:off x="4677316" y="2971709"/>
            <a:ext cx="896707" cy="890172"/>
          </a:xfrm>
          <a:prstGeom prst="rect">
            <a:avLst/>
          </a:prstGeom>
        </p:spPr>
      </p:pic>
      <p:pic>
        <p:nvPicPr>
          <p:cNvPr id="22" name="Hình ảnh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>
            <a:fillRect/>
          </a:stretch>
        </p:blipFill>
        <p:spPr>
          <a:xfrm>
            <a:off x="5199293" y="4796794"/>
            <a:ext cx="896707" cy="890172"/>
          </a:xfrm>
          <a:prstGeom prst="rect">
            <a:avLst/>
          </a:prstGeom>
        </p:spPr>
      </p:pic>
      <p:pic>
        <p:nvPicPr>
          <p:cNvPr id="23" name="Hình ảnh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>
            <a:fillRect/>
          </a:stretch>
        </p:blipFill>
        <p:spPr>
          <a:xfrm>
            <a:off x="11083298" y="4860110"/>
            <a:ext cx="896707" cy="8901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8"/>
          <p:cNvGrpSpPr/>
          <p:nvPr/>
        </p:nvGrpSpPr>
        <p:grpSpPr>
          <a:xfrm>
            <a:off x="1619251" y="383384"/>
            <a:ext cx="10130867" cy="1762915"/>
            <a:chOff x="1473" y="1571"/>
            <a:chExt cx="5093" cy="1274"/>
          </a:xfrm>
        </p:grpSpPr>
        <p:sp>
          <p:nvSpPr>
            <p:cNvPr id="3" name="圆角矩形 7"/>
            <p:cNvSpPr/>
            <p:nvPr/>
          </p:nvSpPr>
          <p:spPr>
            <a:xfrm>
              <a:off x="1473" y="1633"/>
              <a:ext cx="4943" cy="1212"/>
            </a:xfrm>
            <a:prstGeom prst="roundRect">
              <a:avLst>
                <a:gd name="adj" fmla="val 50000"/>
              </a:avLst>
            </a:prstGeom>
            <a:noFill/>
            <a:ln w="25400" cmpd="sng">
              <a:solidFill>
                <a:srgbClr val="358933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A0CC3F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1" i="0" u="none" strike="noStrike" kern="1200" cap="none" spc="-300" normalizeH="0" baseline="0" noProof="0" dirty="0">
                <a:ln>
                  <a:noFill/>
                </a:ln>
                <a:solidFill>
                  <a:srgbClr val="5F7700"/>
                </a:solidFill>
                <a:effectLst/>
                <a:uLnTx/>
                <a:uFillTx/>
                <a:latin typeface="字魂189号-星岩乐黑体" panose="00000500000000000000" charset="-122"/>
                <a:ea typeface="字魂189号-星岩乐黑体" panose="00000500000000000000" charset="-122"/>
                <a:cs typeface="Open Sans Light" panose="020B0306030504020204" pitchFamily="34" charset="0"/>
                <a:sym typeface="+mn-lt"/>
              </a:endParaRPr>
            </a:p>
          </p:txBody>
        </p:sp>
        <p:sp>
          <p:nvSpPr>
            <p:cNvPr id="4" name="圆角矩形 5"/>
            <p:cNvSpPr/>
            <p:nvPr/>
          </p:nvSpPr>
          <p:spPr>
            <a:xfrm>
              <a:off x="1623" y="1571"/>
              <a:ext cx="4943" cy="1212"/>
            </a:xfrm>
            <a:prstGeom prst="roundRect">
              <a:avLst>
                <a:gd name="adj" fmla="val 50000"/>
              </a:avLst>
            </a:prstGeom>
            <a:solidFill>
              <a:srgbClr val="47B644"/>
            </a:solidFill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+mn-lt"/>
                </a:rPr>
                <a:t>s = 900 km; t = 1,25 giờ; v = ?</a:t>
              </a:r>
              <a:endParaRPr kumimoji="0" lang="en-US" altLang="en-US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+mn-lt"/>
              </a:endParaRPr>
            </a:p>
          </p:txBody>
        </p:sp>
      </p:grpSp>
      <p:grpSp>
        <p:nvGrpSpPr>
          <p:cNvPr id="5" name="A"/>
          <p:cNvGrpSpPr/>
          <p:nvPr/>
        </p:nvGrpSpPr>
        <p:grpSpPr>
          <a:xfrm>
            <a:off x="833050" y="2748171"/>
            <a:ext cx="4384000" cy="1122446"/>
            <a:chOff x="1106373" y="2653723"/>
            <a:chExt cx="4384000" cy="1122446"/>
          </a:xfrm>
        </p:grpSpPr>
        <p:sp>
          <p:nvSpPr>
            <p:cNvPr id="6" name="Hình chữ nhật: Góc Tròn 4"/>
            <p:cNvSpPr/>
            <p:nvPr/>
          </p:nvSpPr>
          <p:spPr>
            <a:xfrm>
              <a:off x="2165566" y="2715908"/>
              <a:ext cx="3324807" cy="1060261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72 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/h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7" name="A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663"/>
            <a:stretch>
              <a:fillRect/>
            </a:stretch>
          </p:blipFill>
          <p:spPr>
            <a:xfrm>
              <a:off x="1106373" y="2653723"/>
              <a:ext cx="960699" cy="997127"/>
            </a:xfrm>
            <a:prstGeom prst="rect">
              <a:avLst/>
            </a:prstGeom>
          </p:spPr>
        </p:pic>
      </p:grpSp>
      <p:grpSp>
        <p:nvGrpSpPr>
          <p:cNvPr id="8" name="C"/>
          <p:cNvGrpSpPr/>
          <p:nvPr/>
        </p:nvGrpSpPr>
        <p:grpSpPr>
          <a:xfrm>
            <a:off x="942213" y="4743317"/>
            <a:ext cx="4345176" cy="997127"/>
            <a:chOff x="1106373" y="4263687"/>
            <a:chExt cx="4345176" cy="997127"/>
          </a:xfrm>
        </p:grpSpPr>
        <p:sp>
          <p:nvSpPr>
            <p:cNvPr id="9" name="Hình chữ nhật: Góc Tròn 6"/>
            <p:cNvSpPr/>
            <p:nvPr/>
          </p:nvSpPr>
          <p:spPr>
            <a:xfrm>
              <a:off x="2126743" y="4263687"/>
              <a:ext cx="3324806" cy="99712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80 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/h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10" name="Hình ảnh 11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45" t="1924" r="26318" b="-1924"/>
            <a:stretch>
              <a:fillRect/>
            </a:stretch>
          </p:blipFill>
          <p:spPr>
            <a:xfrm>
              <a:off x="1106373" y="4263687"/>
              <a:ext cx="960699" cy="997127"/>
            </a:xfrm>
            <a:prstGeom prst="rect">
              <a:avLst/>
            </a:prstGeom>
          </p:spPr>
        </p:pic>
      </p:grpSp>
      <p:grpSp>
        <p:nvGrpSpPr>
          <p:cNvPr id="11" name="B"/>
          <p:cNvGrpSpPr/>
          <p:nvPr/>
        </p:nvGrpSpPr>
        <p:grpSpPr>
          <a:xfrm>
            <a:off x="6770662" y="2810356"/>
            <a:ext cx="4272476" cy="1122447"/>
            <a:chOff x="6575139" y="2616106"/>
            <a:chExt cx="4272476" cy="1122447"/>
          </a:xfrm>
        </p:grpSpPr>
        <p:sp>
          <p:nvSpPr>
            <p:cNvPr id="12" name="Hình chữ nhật: Góc Tròn 5"/>
            <p:cNvSpPr/>
            <p:nvPr/>
          </p:nvSpPr>
          <p:spPr>
            <a:xfrm>
              <a:off x="7535838" y="2616106"/>
              <a:ext cx="3311777" cy="112244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64 m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/h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13" name="Hình ảnh 10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11" t="-2322" r="55152" b="2322"/>
            <a:stretch>
              <a:fillRect/>
            </a:stretch>
          </p:blipFill>
          <p:spPr>
            <a:xfrm>
              <a:off x="6575139" y="2653724"/>
              <a:ext cx="960699" cy="997127"/>
            </a:xfrm>
            <a:prstGeom prst="rect">
              <a:avLst/>
            </a:prstGeom>
          </p:spPr>
        </p:pic>
      </p:grpSp>
      <p:grpSp>
        <p:nvGrpSpPr>
          <p:cNvPr id="14" name="D"/>
          <p:cNvGrpSpPr/>
          <p:nvPr/>
        </p:nvGrpSpPr>
        <p:grpSpPr>
          <a:xfrm>
            <a:off x="6873722" y="4743317"/>
            <a:ext cx="4169416" cy="997127"/>
            <a:chOff x="6575139" y="4263687"/>
            <a:chExt cx="4169416" cy="997127"/>
          </a:xfrm>
        </p:grpSpPr>
        <p:sp>
          <p:nvSpPr>
            <p:cNvPr id="15" name="60"/>
            <p:cNvSpPr/>
            <p:nvPr/>
          </p:nvSpPr>
          <p:spPr>
            <a:xfrm>
              <a:off x="7535838" y="4263687"/>
              <a:ext cx="3208717" cy="99712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92 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/h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16" name="Hình ảnh 1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211" r="-1548"/>
            <a:stretch>
              <a:fillRect/>
            </a:stretch>
          </p:blipFill>
          <p:spPr>
            <a:xfrm>
              <a:off x="6575139" y="4263687"/>
              <a:ext cx="960699" cy="997127"/>
            </a:xfrm>
            <a:prstGeom prst="rect">
              <a:avLst/>
            </a:prstGeom>
          </p:spPr>
        </p:pic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764738">
            <a:off x="843645" y="293051"/>
            <a:ext cx="1157836" cy="1895692"/>
          </a:xfrm>
          <a:prstGeom prst="rect">
            <a:avLst/>
          </a:prstGeom>
        </p:spPr>
      </p:pic>
      <p:pic>
        <p:nvPicPr>
          <p:cNvPr id="18" name="Đú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810"/>
          <a:stretch>
            <a:fillRect/>
          </a:stretch>
        </p:blipFill>
        <p:spPr>
          <a:xfrm>
            <a:off x="5097148" y="2880204"/>
            <a:ext cx="896707" cy="890172"/>
          </a:xfrm>
          <a:prstGeom prst="rect">
            <a:avLst/>
          </a:prstGeom>
        </p:spPr>
      </p:pic>
      <p:pic>
        <p:nvPicPr>
          <p:cNvPr id="19" name="Hình ảnh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>
            <a:fillRect/>
          </a:stretch>
        </p:blipFill>
        <p:spPr>
          <a:xfrm>
            <a:off x="10910596" y="2954929"/>
            <a:ext cx="896707" cy="890172"/>
          </a:xfrm>
          <a:prstGeom prst="rect">
            <a:avLst/>
          </a:prstGeom>
        </p:spPr>
      </p:pic>
      <p:pic>
        <p:nvPicPr>
          <p:cNvPr id="20" name="Hình ảnh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>
            <a:fillRect/>
          </a:stretch>
        </p:blipFill>
        <p:spPr>
          <a:xfrm>
            <a:off x="5130500" y="4945862"/>
            <a:ext cx="896707" cy="890172"/>
          </a:xfrm>
          <a:prstGeom prst="rect">
            <a:avLst/>
          </a:prstGeom>
        </p:spPr>
      </p:pic>
      <p:pic>
        <p:nvPicPr>
          <p:cNvPr id="21" name="Hình ảnh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>
            <a:fillRect/>
          </a:stretch>
        </p:blipFill>
        <p:spPr>
          <a:xfrm>
            <a:off x="10910595" y="4861522"/>
            <a:ext cx="896707" cy="8901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8"/>
          <p:cNvGrpSpPr/>
          <p:nvPr/>
        </p:nvGrpSpPr>
        <p:grpSpPr>
          <a:xfrm>
            <a:off x="942213" y="353252"/>
            <a:ext cx="10933264" cy="1761432"/>
            <a:chOff x="1473" y="1540"/>
            <a:chExt cx="4943" cy="1305"/>
          </a:xfrm>
        </p:grpSpPr>
        <p:sp>
          <p:nvSpPr>
            <p:cNvPr id="3" name="圆角矩形 7"/>
            <p:cNvSpPr/>
            <p:nvPr/>
          </p:nvSpPr>
          <p:spPr>
            <a:xfrm>
              <a:off x="1473" y="1633"/>
              <a:ext cx="4943" cy="1212"/>
            </a:xfrm>
            <a:prstGeom prst="roundRect">
              <a:avLst>
                <a:gd name="adj" fmla="val 50000"/>
              </a:avLst>
            </a:prstGeom>
            <a:noFill/>
            <a:ln w="25400" cmpd="sng">
              <a:solidFill>
                <a:srgbClr val="358933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A0CC3F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1" i="0" u="none" strike="noStrike" kern="1200" cap="none" spc="-300" normalizeH="0" baseline="0" noProof="0" dirty="0">
                <a:ln>
                  <a:noFill/>
                </a:ln>
                <a:solidFill>
                  <a:srgbClr val="5F7700"/>
                </a:solidFill>
                <a:effectLst/>
                <a:uLnTx/>
                <a:uFillTx/>
                <a:latin typeface="字魂189号-星岩乐黑体" panose="00000500000000000000" charset="-122"/>
                <a:ea typeface="字魂189号-星岩乐黑体" panose="00000500000000000000" charset="-122"/>
                <a:cs typeface="Open Sans Light" panose="020B0306030504020204" pitchFamily="34" charset="0"/>
                <a:sym typeface="+mn-lt"/>
              </a:endParaRPr>
            </a:p>
          </p:txBody>
        </p:sp>
        <p:sp>
          <p:nvSpPr>
            <p:cNvPr id="4" name="圆角矩形 5"/>
            <p:cNvSpPr/>
            <p:nvPr/>
          </p:nvSpPr>
          <p:spPr>
            <a:xfrm>
              <a:off x="1473" y="1540"/>
              <a:ext cx="4943" cy="1212"/>
            </a:xfrm>
            <a:prstGeom prst="roundRect">
              <a:avLst>
                <a:gd name="adj" fmla="val 50000"/>
              </a:avLst>
            </a:prstGeom>
            <a:solidFill>
              <a:srgbClr val="47B644"/>
            </a:solidFill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+mn-lt"/>
                </a:rPr>
                <a:t>Một ô tô </a:t>
              </a:r>
              <a:r>
                <a:rPr kumimoji="0" lang="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+mn-lt"/>
                </a:rPr>
                <a:t>đ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+mn-lt"/>
                </a:rPr>
                <a:t>i </a:t>
              </a:r>
              <a:r>
                <a:rPr kumimoji="0" lang="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+mn-lt"/>
                </a:rPr>
                <a:t>đư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+mn-lt"/>
                </a:rPr>
                <a:t>ợc 120 km trong 2 giờ 30 phút. Vận tốc của ô tô là: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+mn-lt"/>
              </a:endParaRPr>
            </a:p>
          </p:txBody>
        </p:sp>
      </p:grpSp>
      <p:grpSp>
        <p:nvGrpSpPr>
          <p:cNvPr id="5" name="A"/>
          <p:cNvGrpSpPr/>
          <p:nvPr/>
        </p:nvGrpSpPr>
        <p:grpSpPr>
          <a:xfrm>
            <a:off x="833050" y="2748171"/>
            <a:ext cx="4384000" cy="1122446"/>
            <a:chOff x="1106373" y="2653723"/>
            <a:chExt cx="4384000" cy="1122446"/>
          </a:xfrm>
        </p:grpSpPr>
        <p:sp>
          <p:nvSpPr>
            <p:cNvPr id="6" name="Hình chữ nhật: Góc Tròn 4"/>
            <p:cNvSpPr/>
            <p:nvPr/>
          </p:nvSpPr>
          <p:spPr>
            <a:xfrm>
              <a:off x="2165566" y="2715908"/>
              <a:ext cx="3324807" cy="1060261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vi-VN" sz="4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+mn-ea"/>
                </a:rPr>
                <a:t>40</a:t>
              </a:r>
              <a:r>
                <a:rPr lang="vi-VN" sz="4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+mn-ea"/>
                </a:rPr>
                <a:t>k</a:t>
              </a:r>
              <a:r>
                <a:rPr lang="en-US" sz="4400" b="1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+mn-ea"/>
                </a:rPr>
                <a:t>m</a:t>
              </a:r>
              <a:r>
                <a:rPr lang="vi-VN" sz="4400" b="1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+mn-ea"/>
                </a:rPr>
                <a:t>/h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+mn-ea"/>
              </a:endParaRPr>
            </a:p>
          </p:txBody>
        </p:sp>
        <p:pic>
          <p:nvPicPr>
            <p:cNvPr id="7" name="A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663"/>
            <a:stretch>
              <a:fillRect/>
            </a:stretch>
          </p:blipFill>
          <p:spPr>
            <a:xfrm>
              <a:off x="1106373" y="2653723"/>
              <a:ext cx="960699" cy="997127"/>
            </a:xfrm>
            <a:prstGeom prst="rect">
              <a:avLst/>
            </a:prstGeom>
          </p:spPr>
        </p:pic>
      </p:grpSp>
      <p:grpSp>
        <p:nvGrpSpPr>
          <p:cNvPr id="8" name="C"/>
          <p:cNvGrpSpPr/>
          <p:nvPr/>
        </p:nvGrpSpPr>
        <p:grpSpPr>
          <a:xfrm>
            <a:off x="942213" y="4743317"/>
            <a:ext cx="4345176" cy="997127"/>
            <a:chOff x="1106373" y="4263687"/>
            <a:chExt cx="4345176" cy="997127"/>
          </a:xfrm>
        </p:grpSpPr>
        <p:sp>
          <p:nvSpPr>
            <p:cNvPr id="9" name="Hình chữ nhật: Góc Tròn 6"/>
            <p:cNvSpPr/>
            <p:nvPr/>
          </p:nvSpPr>
          <p:spPr>
            <a:xfrm>
              <a:off x="2126743" y="4263687"/>
              <a:ext cx="3324806" cy="99712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vi-VN" sz="4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+mn-ea"/>
                </a:rPr>
                <a:t>36</a:t>
              </a:r>
              <a:r>
                <a:rPr lang="vi-VN" sz="4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+mn-ea"/>
                </a:rPr>
                <a:t>k</a:t>
              </a:r>
              <a:r>
                <a:rPr lang="en-US" sz="4400" b="1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+mn-ea"/>
                </a:rPr>
                <a:t>m</a:t>
              </a:r>
              <a:r>
                <a:rPr lang="vi-VN" sz="4400" b="1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+mn-ea"/>
                </a:rPr>
                <a:t>/h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+mn-ea"/>
              </a:endParaRPr>
            </a:p>
          </p:txBody>
        </p:sp>
        <p:pic>
          <p:nvPicPr>
            <p:cNvPr id="10" name="Hình ảnh 11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45" t="1924" r="26318" b="-1924"/>
            <a:stretch>
              <a:fillRect/>
            </a:stretch>
          </p:blipFill>
          <p:spPr>
            <a:xfrm>
              <a:off x="1106373" y="4263687"/>
              <a:ext cx="960699" cy="997127"/>
            </a:xfrm>
            <a:prstGeom prst="rect">
              <a:avLst/>
            </a:prstGeom>
          </p:spPr>
        </p:pic>
      </p:grpSp>
      <p:grpSp>
        <p:nvGrpSpPr>
          <p:cNvPr id="11" name="B"/>
          <p:cNvGrpSpPr/>
          <p:nvPr/>
        </p:nvGrpSpPr>
        <p:grpSpPr>
          <a:xfrm>
            <a:off x="6770662" y="2810356"/>
            <a:ext cx="4272476" cy="1122447"/>
            <a:chOff x="6575139" y="2616106"/>
            <a:chExt cx="4272476" cy="1122447"/>
          </a:xfrm>
        </p:grpSpPr>
        <p:sp>
          <p:nvSpPr>
            <p:cNvPr id="12" name="Hình chữ nhật: Góc Tròn 5"/>
            <p:cNvSpPr/>
            <p:nvPr/>
          </p:nvSpPr>
          <p:spPr>
            <a:xfrm>
              <a:off x="7535838" y="2616106"/>
              <a:ext cx="3311777" cy="112244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vi-VN" sz="4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+mn-ea"/>
                </a:rPr>
                <a:t>45</a:t>
              </a:r>
              <a:r>
                <a:rPr lang="vi-VN" sz="4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+mn-ea"/>
                </a:rPr>
                <a:t>k</a:t>
              </a:r>
              <a:r>
                <a:rPr lang="en-US" sz="4400" b="1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+mn-ea"/>
                </a:rPr>
                <a:t>m</a:t>
              </a:r>
              <a:r>
                <a:rPr lang="vi-VN" sz="4400" b="1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+mn-ea"/>
                </a:rPr>
                <a:t>/h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+mn-ea"/>
              </a:endParaRPr>
            </a:p>
          </p:txBody>
        </p:sp>
        <p:pic>
          <p:nvPicPr>
            <p:cNvPr id="13" name="Hình ảnh 10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11" t="-2322" r="55152" b="2322"/>
            <a:stretch>
              <a:fillRect/>
            </a:stretch>
          </p:blipFill>
          <p:spPr>
            <a:xfrm>
              <a:off x="6575139" y="2653724"/>
              <a:ext cx="960699" cy="997127"/>
            </a:xfrm>
            <a:prstGeom prst="rect">
              <a:avLst/>
            </a:prstGeom>
          </p:spPr>
        </p:pic>
      </p:grpSp>
      <p:grpSp>
        <p:nvGrpSpPr>
          <p:cNvPr id="14" name="D"/>
          <p:cNvGrpSpPr/>
          <p:nvPr/>
        </p:nvGrpSpPr>
        <p:grpSpPr>
          <a:xfrm>
            <a:off x="6873722" y="4743317"/>
            <a:ext cx="4169416" cy="997127"/>
            <a:chOff x="6575139" y="4263687"/>
            <a:chExt cx="4169416" cy="997127"/>
          </a:xfrm>
        </p:grpSpPr>
        <p:sp>
          <p:nvSpPr>
            <p:cNvPr id="15" name="60"/>
            <p:cNvSpPr/>
            <p:nvPr/>
          </p:nvSpPr>
          <p:spPr>
            <a:xfrm>
              <a:off x="7535838" y="4263687"/>
              <a:ext cx="3208717" cy="99712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vi-VN" sz="4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48</a:t>
              </a:r>
              <a:r>
                <a:rPr lang="vi-VN" sz="4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</a:t>
              </a: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/h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16" name="Hình ảnh 1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211" r="-1548"/>
            <a:stretch>
              <a:fillRect/>
            </a:stretch>
          </p:blipFill>
          <p:spPr>
            <a:xfrm>
              <a:off x="6575139" y="4263687"/>
              <a:ext cx="960699" cy="997127"/>
            </a:xfrm>
            <a:prstGeom prst="rect">
              <a:avLst/>
            </a:prstGeom>
          </p:spPr>
        </p:pic>
      </p:grpSp>
      <p:pic>
        <p:nvPicPr>
          <p:cNvPr id="17" name="Graphic 16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91442" t="42632"/>
          <a:stretch>
            <a:fillRect/>
          </a:stretch>
        </p:blipFill>
        <p:spPr>
          <a:xfrm>
            <a:off x="81882" y="353251"/>
            <a:ext cx="1231832" cy="1885857"/>
          </a:xfrm>
          <a:prstGeom prst="rect">
            <a:avLst/>
          </a:prstGeom>
        </p:spPr>
      </p:pic>
      <p:pic>
        <p:nvPicPr>
          <p:cNvPr id="18" name="Đú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810"/>
          <a:stretch>
            <a:fillRect/>
          </a:stretch>
        </p:blipFill>
        <p:spPr>
          <a:xfrm>
            <a:off x="10594784" y="4850272"/>
            <a:ext cx="896707" cy="890172"/>
          </a:xfrm>
          <a:prstGeom prst="rect">
            <a:avLst/>
          </a:prstGeom>
        </p:spPr>
      </p:pic>
      <p:pic>
        <p:nvPicPr>
          <p:cNvPr id="19" name="Hình ảnh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>
            <a:fillRect/>
          </a:stretch>
        </p:blipFill>
        <p:spPr>
          <a:xfrm>
            <a:off x="10594784" y="2954929"/>
            <a:ext cx="896707" cy="890172"/>
          </a:xfrm>
          <a:prstGeom prst="rect">
            <a:avLst/>
          </a:prstGeom>
        </p:spPr>
      </p:pic>
      <p:pic>
        <p:nvPicPr>
          <p:cNvPr id="20" name="Hình ảnh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>
            <a:fillRect/>
          </a:stretch>
        </p:blipFill>
        <p:spPr>
          <a:xfrm>
            <a:off x="4735495" y="4850272"/>
            <a:ext cx="896707" cy="890172"/>
          </a:xfrm>
          <a:prstGeom prst="rect">
            <a:avLst/>
          </a:prstGeom>
        </p:spPr>
      </p:pic>
      <p:pic>
        <p:nvPicPr>
          <p:cNvPr id="21" name="Hình ảnh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>
            <a:fillRect/>
          </a:stretch>
        </p:blipFill>
        <p:spPr>
          <a:xfrm>
            <a:off x="4675116" y="2983914"/>
            <a:ext cx="896707" cy="8901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Tieng-coi-o-to-www_tiengdong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762.75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3223295" y="-670402"/>
            <a:ext cx="487363" cy="4873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99654" y="3145009"/>
            <a:ext cx="3413761" cy="31223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9302" y="118631"/>
            <a:ext cx="6309907" cy="55478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1.11111E-6 L -0.76523 0.01273 " pathEditMode="relative" rAng="0" ptsTypes="AA">
                                      <p:cBhvr>
                                        <p:cTn id="15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268" y="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91311" y="1336475"/>
            <a:ext cx="2517866" cy="1670449"/>
          </a:xfrm>
          <a:prstGeom prst="rect">
            <a:avLst/>
          </a:prstGeom>
        </p:spPr>
      </p:pic>
      <p:pic>
        <p:nvPicPr>
          <p:cNvPr id="6" name="Tieng-coi-o-to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2762.750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223295" y="-670402"/>
            <a:ext cx="487363" cy="4873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99654" y="3145009"/>
            <a:ext cx="3413761" cy="31223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217207"/>
            <a:ext cx="8907028" cy="16338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67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1.11111E-6 L -0.76523 0.01273 " pathEditMode="relative" rAng="0" ptsTypes="AA">
                                      <p:cBhvr>
                                        <p:cTn id="20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268" y="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35021" y="1828801"/>
            <a:ext cx="9521957" cy="482238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8078" y="508000"/>
            <a:ext cx="102489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4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lang="en-US" sz="4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en-US" sz="4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en-US" sz="4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4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4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8078" y="577104"/>
            <a:ext cx="102489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Điều Nam thắc mắc là gì?</a:t>
            </a:r>
            <a:endParaRPr lang="en-US" sz="4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99565" y="508000"/>
            <a:ext cx="102489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 2 giờ nữa sẽ đi được quãng đường bao xa?</a:t>
            </a:r>
            <a:endParaRPr lang="en-US" sz="44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  <p:bldP spid="6" grpId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2896</Words>
  <Application>WPS Presentation</Application>
  <PresentationFormat>Widescreen</PresentationFormat>
  <Paragraphs>168</Paragraphs>
  <Slides>24</Slides>
  <Notes>0</Notes>
  <HiddenSlides>0</HiddenSlides>
  <MMClips>8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24</vt:i4>
      </vt:variant>
    </vt:vector>
  </HeadingPairs>
  <TitlesOfParts>
    <vt:vector size="47" baseType="lpstr">
      <vt:lpstr>Arial</vt:lpstr>
      <vt:lpstr>SimSun</vt:lpstr>
      <vt:lpstr>Wingdings</vt:lpstr>
      <vt:lpstr>SVN-Newton</vt:lpstr>
      <vt:lpstr>Times New Roman</vt:lpstr>
      <vt:lpstr>UTM Candombe</vt:lpstr>
      <vt:lpstr>字魂131号-酷乐潮玩体</vt:lpstr>
      <vt:lpstr>Calibri</vt:lpstr>
      <vt:lpstr>Cambria</vt:lpstr>
      <vt:lpstr>字魂189号-星岩乐黑体</vt:lpstr>
      <vt:lpstr>Open Sans Light</vt:lpstr>
      <vt:lpstr>Vogue-ExtraBold</vt:lpstr>
      <vt:lpstr>UTM Swiss Condensed</vt:lpstr>
      <vt:lpstr>Microsoft YaHei</vt:lpstr>
      <vt:lpstr>Arial Unicode MS</vt:lpstr>
      <vt:lpstr>UTM Avo</vt:lpstr>
      <vt:lpstr>Calibri</vt:lpstr>
      <vt:lpstr>Arial</vt:lpstr>
      <vt:lpstr>#9Slide07 HoneyCream</vt:lpstr>
      <vt:lpstr>Calibri Light</vt:lpstr>
      <vt:lpstr>等线</vt:lpstr>
      <vt:lpstr>1_Office Theme</vt:lpstr>
      <vt:lpstr>2_Office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google1598668433</cp:lastModifiedBy>
  <cp:revision>31</cp:revision>
  <dcterms:created xsi:type="dcterms:W3CDTF">2023-09-08T13:06:00Z</dcterms:created>
  <dcterms:modified xsi:type="dcterms:W3CDTF">2025-03-14T14:15:55Z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870196B20D0644B8909E997E92F3EFF9_12</vt:lpwstr>
  </property>
  <property fmtid="{D5CDD505-2E9C-101B-9397-08002B2CF9AE}" pid="3" name="KSOProductBuildVer">
    <vt:lpwstr>1033-12.2.0.20326</vt:lpwstr>
  </property>
</Properties>
</file>