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mf" ContentType="image/x-wmf"/>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56" r:id="rId3"/>
    <p:sldId id="330" r:id="rId4"/>
    <p:sldId id="332" r:id="rId5"/>
    <p:sldId id="334" r:id="rId6"/>
    <p:sldId id="336" r:id="rId7"/>
    <p:sldId id="302" r:id="rId8"/>
    <p:sldId id="303" r:id="rId9"/>
    <p:sldId id="317" r:id="rId11"/>
    <p:sldId id="325" r:id="rId12"/>
    <p:sldId id="326" r:id="rId13"/>
    <p:sldId id="328" r:id="rId1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9A"/>
    <a:srgbClr val="DF3C7E"/>
    <a:srgbClr val="FFFAC2"/>
    <a:srgbClr val="D34CD6"/>
    <a:srgbClr val="F7941E"/>
    <a:srgbClr val="EA8EA2"/>
    <a:srgbClr val="EB54E9"/>
    <a:srgbClr val="71CFED"/>
    <a:srgbClr val="ED3D6C"/>
    <a:srgbClr val="FFF0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21" autoAdjust="0"/>
    <p:restoredTop sz="94308" autoAdjust="0"/>
  </p:normalViewPr>
  <p:slideViewPr>
    <p:cSldViewPr snapToGrid="0">
      <p:cViewPr varScale="1">
        <p:scale>
          <a:sx n="80" d="100"/>
          <a:sy n="80" d="100"/>
        </p:scale>
        <p:origin x="200" y="6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69A61A-466B-44F6-B44B-AA5EB5419573}" type="datetimeFigureOut">
              <a:rPr lang="vi-VN" smtClean="0"/>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2EFB06-5F17-49C2-91DA-F48D8E806B19}" type="slidenum">
              <a:rPr lang="vi-VN" smtClean="0"/>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2EFB06-5F17-49C2-91DA-F48D8E806B19}" type="slidenum">
              <a:rPr lang="vi-VN" smtClean="0"/>
            </a:fld>
            <a:endParaRPr 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7" name="Google Shape;2356;p30"/>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9" name="Google Shape;2358;p30"/>
            <p:cNvGrpSpPr/>
            <p:nvPr/>
          </p:nvGrpSpPr>
          <p:grpSpPr>
            <a:xfrm>
              <a:off x="623255" y="973375"/>
              <a:ext cx="7691377" cy="3825650"/>
              <a:chOff x="623255" y="973375"/>
              <a:chExt cx="7691377" cy="3825650"/>
            </a:xfrm>
            <a:grpFill/>
          </p:grpSpPr>
          <p:sp>
            <p:nvSpPr>
              <p:cNvPr id="150" name="Google Shape;2359;p30"/>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2360;p30"/>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p:cNvGrpSpPr/>
          <p:nvPr userDrawn="1"/>
        </p:nvGrpSpPr>
        <p:grpSpPr>
          <a:xfrm>
            <a:off x="7672546" y="3622312"/>
            <a:ext cx="1309691" cy="2486166"/>
            <a:chOff x="961250" y="234750"/>
            <a:chExt cx="1222525" cy="2320700"/>
          </a:xfrm>
        </p:grpSpPr>
        <p:sp>
          <p:nvSpPr>
            <p:cNvPr id="237"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8" name="TextBox 137"/>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endParaRPr lang="vi-VN" sz="11500">
              <a:solidFill>
                <a:srgbClr val="C0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765;p26"/>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24" name="TextBox 223"/>
          <p:cNvSpPr txBox="1"/>
          <p:nvPr userDrawn="1"/>
        </p:nvSpPr>
        <p:spPr>
          <a:xfrm>
            <a:off x="3642720" y="1503378"/>
            <a:ext cx="4728208"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a:solidFill>
                <a:srgbClr val="00206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7" name="Google Shape;2356;p30"/>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9" name="Google Shape;2358;p30"/>
            <p:cNvGrpSpPr/>
            <p:nvPr/>
          </p:nvGrpSpPr>
          <p:grpSpPr>
            <a:xfrm>
              <a:off x="623255" y="973375"/>
              <a:ext cx="7691377" cy="3825650"/>
              <a:chOff x="623255" y="973375"/>
              <a:chExt cx="7691377" cy="3825650"/>
            </a:xfrm>
            <a:grpFill/>
          </p:grpSpPr>
          <p:sp>
            <p:nvSpPr>
              <p:cNvPr id="150" name="Google Shape;2359;p30"/>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2360;p30"/>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765;p26"/>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p:cNvGrpSpPr/>
          <p:nvPr userDrawn="1"/>
        </p:nvGrpSpPr>
        <p:grpSpPr>
          <a:xfrm>
            <a:off x="1030175" y="1581350"/>
            <a:ext cx="444275" cy="398525"/>
            <a:chOff x="2495125" y="2142250"/>
            <a:chExt cx="444275" cy="398525"/>
          </a:xfrm>
        </p:grpSpPr>
        <p:sp>
          <p:nvSpPr>
            <p:cNvPr id="101"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3" name="Google Shape;214;p3"/>
          <p:cNvGrpSpPr/>
          <p:nvPr userDrawn="1"/>
        </p:nvGrpSpPr>
        <p:grpSpPr>
          <a:xfrm>
            <a:off x="10561107" y="5038641"/>
            <a:ext cx="291375" cy="281375"/>
            <a:chOff x="3243875" y="2372825"/>
            <a:chExt cx="291375" cy="281375"/>
          </a:xfrm>
        </p:grpSpPr>
        <p:sp>
          <p:nvSpPr>
            <p:cNvPr id="104"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4" name="Google Shape;225;p3"/>
          <p:cNvGrpSpPr/>
          <p:nvPr userDrawn="1"/>
        </p:nvGrpSpPr>
        <p:grpSpPr>
          <a:xfrm>
            <a:off x="10778557" y="714860"/>
            <a:ext cx="166675" cy="168575"/>
            <a:chOff x="4954425" y="2036375"/>
            <a:chExt cx="166675" cy="168575"/>
          </a:xfrm>
        </p:grpSpPr>
        <p:sp>
          <p:nvSpPr>
            <p:cNvPr id="115"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7"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9" name="Google Shape;230;p3"/>
          <p:cNvGrpSpPr/>
          <p:nvPr userDrawn="1"/>
        </p:nvGrpSpPr>
        <p:grpSpPr>
          <a:xfrm>
            <a:off x="1274794" y="5541495"/>
            <a:ext cx="166675" cy="168575"/>
            <a:chOff x="4954425" y="2036375"/>
            <a:chExt cx="166675" cy="168575"/>
          </a:xfrm>
        </p:grpSpPr>
        <p:sp>
          <p:nvSpPr>
            <p:cNvPr id="120"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2" name="Google Shape;769;p31"/>
          <p:cNvGrpSpPr/>
          <p:nvPr userDrawn="1"/>
        </p:nvGrpSpPr>
        <p:grpSpPr>
          <a:xfrm>
            <a:off x="2548289" y="3588080"/>
            <a:ext cx="2599446" cy="2521829"/>
            <a:chOff x="5641385" y="2381306"/>
            <a:chExt cx="2599446" cy="2521829"/>
          </a:xfrm>
        </p:grpSpPr>
        <p:sp>
          <p:nvSpPr>
            <p:cNvPr id="123"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4" name="Google Shape;771;p31"/>
            <p:cNvGrpSpPr/>
            <p:nvPr/>
          </p:nvGrpSpPr>
          <p:grpSpPr>
            <a:xfrm flipH="1">
              <a:off x="6793275" y="3690844"/>
              <a:ext cx="1447557" cy="1002468"/>
              <a:chOff x="4799733" y="3457797"/>
              <a:chExt cx="2301388" cy="1593766"/>
            </a:xfrm>
          </p:grpSpPr>
          <p:sp>
            <p:nvSpPr>
              <p:cNvPr id="179"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5"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36" name="TextBox 235"/>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endParaRPr lang="vi-VN" sz="11500">
              <a:solidFill>
                <a:schemeClr val="accent6">
                  <a:lumMod val="50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p:cNvGrpSpPr/>
          <p:nvPr userDrawn="1"/>
        </p:nvGrpSpPr>
        <p:grpSpPr>
          <a:xfrm>
            <a:off x="7672546" y="3622312"/>
            <a:ext cx="1309691" cy="2486166"/>
            <a:chOff x="961250" y="234750"/>
            <a:chExt cx="1222525" cy="2320700"/>
          </a:xfrm>
        </p:grpSpPr>
        <p:sp>
          <p:nvSpPr>
            <p:cNvPr id="237"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8" name="TextBox 137"/>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endParaRPr lang="vi-VN" sz="11500">
              <a:solidFill>
                <a:srgbClr val="C0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765;p26"/>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24" name="TextBox 223"/>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a:solidFill>
                <a:srgbClr val="00206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7" name="Google Shape;2356;p30"/>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9" name="Google Shape;2358;p30"/>
            <p:cNvGrpSpPr/>
            <p:nvPr/>
          </p:nvGrpSpPr>
          <p:grpSpPr>
            <a:xfrm>
              <a:off x="623255" y="973375"/>
              <a:ext cx="7691377" cy="3825650"/>
              <a:chOff x="623255" y="973375"/>
              <a:chExt cx="7691377" cy="3825650"/>
            </a:xfrm>
            <a:grpFill/>
          </p:grpSpPr>
          <p:sp>
            <p:nvSpPr>
              <p:cNvPr id="150" name="Google Shape;2359;p30"/>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2360;p30"/>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765;p26"/>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p:cNvGrpSpPr/>
          <p:nvPr userDrawn="1"/>
        </p:nvGrpSpPr>
        <p:grpSpPr>
          <a:xfrm>
            <a:off x="1030175" y="1581350"/>
            <a:ext cx="444275" cy="398525"/>
            <a:chOff x="2495125" y="2142250"/>
            <a:chExt cx="444275" cy="398525"/>
          </a:xfrm>
        </p:grpSpPr>
        <p:sp>
          <p:nvSpPr>
            <p:cNvPr id="101"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3" name="Google Shape;214;p3"/>
          <p:cNvGrpSpPr/>
          <p:nvPr userDrawn="1"/>
        </p:nvGrpSpPr>
        <p:grpSpPr>
          <a:xfrm>
            <a:off x="10561107" y="5038641"/>
            <a:ext cx="291375" cy="281375"/>
            <a:chOff x="3243875" y="2372825"/>
            <a:chExt cx="291375" cy="281375"/>
          </a:xfrm>
        </p:grpSpPr>
        <p:sp>
          <p:nvSpPr>
            <p:cNvPr id="104"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4" name="Google Shape;225;p3"/>
          <p:cNvGrpSpPr/>
          <p:nvPr userDrawn="1"/>
        </p:nvGrpSpPr>
        <p:grpSpPr>
          <a:xfrm>
            <a:off x="10778557" y="714860"/>
            <a:ext cx="166675" cy="168575"/>
            <a:chOff x="4954425" y="2036375"/>
            <a:chExt cx="166675" cy="168575"/>
          </a:xfrm>
        </p:grpSpPr>
        <p:sp>
          <p:nvSpPr>
            <p:cNvPr id="115"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7"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9" name="Google Shape;230;p3"/>
          <p:cNvGrpSpPr/>
          <p:nvPr userDrawn="1"/>
        </p:nvGrpSpPr>
        <p:grpSpPr>
          <a:xfrm>
            <a:off x="1274794" y="5541495"/>
            <a:ext cx="166675" cy="168575"/>
            <a:chOff x="4954425" y="2036375"/>
            <a:chExt cx="166675" cy="168575"/>
          </a:xfrm>
        </p:grpSpPr>
        <p:sp>
          <p:nvSpPr>
            <p:cNvPr id="120"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2" name="Google Shape;769;p31"/>
          <p:cNvGrpSpPr/>
          <p:nvPr userDrawn="1"/>
        </p:nvGrpSpPr>
        <p:grpSpPr>
          <a:xfrm>
            <a:off x="2548289" y="3588080"/>
            <a:ext cx="2599446" cy="2521829"/>
            <a:chOff x="5641385" y="2381306"/>
            <a:chExt cx="2599446" cy="2521829"/>
          </a:xfrm>
        </p:grpSpPr>
        <p:sp>
          <p:nvSpPr>
            <p:cNvPr id="123"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4" name="Google Shape;771;p31"/>
            <p:cNvGrpSpPr/>
            <p:nvPr/>
          </p:nvGrpSpPr>
          <p:grpSpPr>
            <a:xfrm flipH="1">
              <a:off x="6793275" y="3690844"/>
              <a:ext cx="1447557" cy="1002468"/>
              <a:chOff x="4799733" y="3457797"/>
              <a:chExt cx="2301388" cy="1593766"/>
            </a:xfrm>
          </p:grpSpPr>
          <p:sp>
            <p:nvSpPr>
              <p:cNvPr id="179"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5"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36" name="TextBox 235"/>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endParaRPr lang="vi-VN" sz="11500">
              <a:solidFill>
                <a:schemeClr val="accent6">
                  <a:lumMod val="50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765;p26"/>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p:cNvGrpSpPr/>
          <p:nvPr userDrawn="1"/>
        </p:nvGrpSpPr>
        <p:grpSpPr>
          <a:xfrm>
            <a:off x="1030175" y="1581350"/>
            <a:ext cx="444275" cy="398525"/>
            <a:chOff x="2495125" y="2142250"/>
            <a:chExt cx="444275" cy="398525"/>
          </a:xfrm>
        </p:grpSpPr>
        <p:sp>
          <p:nvSpPr>
            <p:cNvPr id="101"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3" name="Google Shape;214;p3"/>
          <p:cNvGrpSpPr/>
          <p:nvPr userDrawn="1"/>
        </p:nvGrpSpPr>
        <p:grpSpPr>
          <a:xfrm>
            <a:off x="10561107" y="5038641"/>
            <a:ext cx="291375" cy="281375"/>
            <a:chOff x="3243875" y="2372825"/>
            <a:chExt cx="291375" cy="281375"/>
          </a:xfrm>
        </p:grpSpPr>
        <p:sp>
          <p:nvSpPr>
            <p:cNvPr id="104"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4" name="Google Shape;225;p3"/>
          <p:cNvGrpSpPr/>
          <p:nvPr userDrawn="1"/>
        </p:nvGrpSpPr>
        <p:grpSpPr>
          <a:xfrm>
            <a:off x="10778557" y="714860"/>
            <a:ext cx="166675" cy="168575"/>
            <a:chOff x="4954425" y="2036375"/>
            <a:chExt cx="166675" cy="168575"/>
          </a:xfrm>
        </p:grpSpPr>
        <p:sp>
          <p:nvSpPr>
            <p:cNvPr id="115"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7"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9" name="Google Shape;230;p3"/>
          <p:cNvGrpSpPr/>
          <p:nvPr userDrawn="1"/>
        </p:nvGrpSpPr>
        <p:grpSpPr>
          <a:xfrm>
            <a:off x="1274794" y="5541495"/>
            <a:ext cx="166675" cy="168575"/>
            <a:chOff x="4954425" y="2036375"/>
            <a:chExt cx="166675" cy="168575"/>
          </a:xfrm>
        </p:grpSpPr>
        <p:sp>
          <p:nvSpPr>
            <p:cNvPr id="120"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2" name="Google Shape;769;p31"/>
          <p:cNvGrpSpPr/>
          <p:nvPr userDrawn="1"/>
        </p:nvGrpSpPr>
        <p:grpSpPr>
          <a:xfrm>
            <a:off x="2548289" y="3588080"/>
            <a:ext cx="2599446" cy="2521829"/>
            <a:chOff x="5641385" y="2381306"/>
            <a:chExt cx="2599446" cy="2521829"/>
          </a:xfrm>
        </p:grpSpPr>
        <p:sp>
          <p:nvSpPr>
            <p:cNvPr id="123"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4" name="Google Shape;771;p31"/>
            <p:cNvGrpSpPr/>
            <p:nvPr/>
          </p:nvGrpSpPr>
          <p:grpSpPr>
            <a:xfrm flipH="1">
              <a:off x="6793275" y="3690844"/>
              <a:ext cx="1447557" cy="1002468"/>
              <a:chOff x="4799733" y="3457797"/>
              <a:chExt cx="2301388" cy="1593766"/>
            </a:xfrm>
          </p:grpSpPr>
          <p:sp>
            <p:nvSpPr>
              <p:cNvPr id="179"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5"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35" name="TextBox 234"/>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endParaRPr lang="vi-VN" sz="11500">
              <a:solidFill>
                <a:schemeClr val="accent6">
                  <a:lumMod val="50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p:cNvGrpSpPr/>
          <p:nvPr userDrawn="1"/>
        </p:nvGrpSpPr>
        <p:grpSpPr>
          <a:xfrm>
            <a:off x="7672546" y="3622312"/>
            <a:ext cx="1309691" cy="2486166"/>
            <a:chOff x="961250" y="234750"/>
            <a:chExt cx="1222525" cy="2320700"/>
          </a:xfrm>
        </p:grpSpPr>
        <p:sp>
          <p:nvSpPr>
            <p:cNvPr id="237"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8" name="TextBox 137"/>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endParaRPr lang="vi-VN" sz="11500">
              <a:solidFill>
                <a:srgbClr val="C0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765;p26"/>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24" name="TextBox 223"/>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a:solidFill>
                <a:srgbClr val="00206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7" name="Google Shape;2356;p30"/>
          <p:cNvGrpSpPr/>
          <p:nvPr userDrawn="1"/>
        </p:nvGrpSpPr>
        <p:grpSpPr>
          <a:xfrm>
            <a:off x="745412" y="1491606"/>
            <a:ext cx="9867486" cy="4773077"/>
            <a:chOff x="623255" y="927125"/>
            <a:chExt cx="7691377" cy="3871900"/>
          </a:xfrm>
          <a:solidFill>
            <a:srgbClr val="F35757"/>
          </a:solidFill>
        </p:grpSpPr>
        <p:sp>
          <p:nvSpPr>
            <p:cNvPr id="148" name="Google Shape;2357;p30"/>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9" name="Google Shape;2358;p30"/>
            <p:cNvGrpSpPr/>
            <p:nvPr/>
          </p:nvGrpSpPr>
          <p:grpSpPr>
            <a:xfrm>
              <a:off x="623255" y="973375"/>
              <a:ext cx="7691377" cy="3825650"/>
              <a:chOff x="623255" y="973375"/>
              <a:chExt cx="7691377" cy="3825650"/>
            </a:xfrm>
            <a:grpFill/>
          </p:grpSpPr>
          <p:sp>
            <p:nvSpPr>
              <p:cNvPr id="150" name="Google Shape;2359;p30"/>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2360;p30"/>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765;p26"/>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p:cNvGrpSpPr/>
          <p:nvPr userDrawn="1"/>
        </p:nvGrpSpPr>
        <p:grpSpPr>
          <a:xfrm>
            <a:off x="1030175" y="1581350"/>
            <a:ext cx="444275" cy="398525"/>
            <a:chOff x="2495125" y="2142250"/>
            <a:chExt cx="444275" cy="398525"/>
          </a:xfrm>
        </p:grpSpPr>
        <p:sp>
          <p:nvSpPr>
            <p:cNvPr id="101"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3" name="Google Shape;214;p3"/>
          <p:cNvGrpSpPr/>
          <p:nvPr userDrawn="1"/>
        </p:nvGrpSpPr>
        <p:grpSpPr>
          <a:xfrm>
            <a:off x="10561107" y="5038641"/>
            <a:ext cx="291375" cy="281375"/>
            <a:chOff x="3243875" y="2372825"/>
            <a:chExt cx="291375" cy="281375"/>
          </a:xfrm>
        </p:grpSpPr>
        <p:sp>
          <p:nvSpPr>
            <p:cNvPr id="104"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4" name="Google Shape;225;p3"/>
          <p:cNvGrpSpPr/>
          <p:nvPr userDrawn="1"/>
        </p:nvGrpSpPr>
        <p:grpSpPr>
          <a:xfrm>
            <a:off x="10778557" y="714860"/>
            <a:ext cx="166675" cy="168575"/>
            <a:chOff x="4954425" y="2036375"/>
            <a:chExt cx="166675" cy="168575"/>
          </a:xfrm>
        </p:grpSpPr>
        <p:sp>
          <p:nvSpPr>
            <p:cNvPr id="115"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7"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9" name="Google Shape;230;p3"/>
          <p:cNvGrpSpPr/>
          <p:nvPr userDrawn="1"/>
        </p:nvGrpSpPr>
        <p:grpSpPr>
          <a:xfrm>
            <a:off x="1274794" y="5541495"/>
            <a:ext cx="166675" cy="168575"/>
            <a:chOff x="4954425" y="2036375"/>
            <a:chExt cx="166675" cy="168575"/>
          </a:xfrm>
        </p:grpSpPr>
        <p:sp>
          <p:nvSpPr>
            <p:cNvPr id="120"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2" name="Google Shape;769;p31"/>
          <p:cNvGrpSpPr/>
          <p:nvPr userDrawn="1"/>
        </p:nvGrpSpPr>
        <p:grpSpPr>
          <a:xfrm>
            <a:off x="2548289" y="3588080"/>
            <a:ext cx="2599446" cy="2521829"/>
            <a:chOff x="5641385" y="2381306"/>
            <a:chExt cx="2599446" cy="2521829"/>
          </a:xfrm>
        </p:grpSpPr>
        <p:sp>
          <p:nvSpPr>
            <p:cNvPr id="123"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4" name="Google Shape;771;p31"/>
            <p:cNvGrpSpPr/>
            <p:nvPr/>
          </p:nvGrpSpPr>
          <p:grpSpPr>
            <a:xfrm flipH="1">
              <a:off x="6793275" y="3690844"/>
              <a:ext cx="1447557" cy="1002468"/>
              <a:chOff x="4799733" y="3457797"/>
              <a:chExt cx="2301388" cy="1593766"/>
            </a:xfrm>
          </p:grpSpPr>
          <p:sp>
            <p:nvSpPr>
              <p:cNvPr id="179"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5"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36" name="TextBox 235"/>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endParaRPr lang="vi-VN" sz="11500">
              <a:solidFill>
                <a:schemeClr val="accent6">
                  <a:lumMod val="50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p:cNvGrpSpPr/>
          <p:nvPr userDrawn="1"/>
        </p:nvGrpSpPr>
        <p:grpSpPr>
          <a:xfrm>
            <a:off x="7672546" y="3622312"/>
            <a:ext cx="1309691" cy="2486166"/>
            <a:chOff x="961250" y="234750"/>
            <a:chExt cx="1222525" cy="2320700"/>
          </a:xfrm>
        </p:grpSpPr>
        <p:sp>
          <p:nvSpPr>
            <p:cNvPr id="237"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8" name="TextBox 137"/>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endParaRPr lang="vi-VN" sz="11500">
              <a:solidFill>
                <a:srgbClr val="C0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765;p26"/>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24" name="TextBox 223"/>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a:solidFill>
                <a:srgbClr val="00206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endParaRPr lang="vi-VN" sz="11500">
              <a:solidFill>
                <a:srgbClr val="C00000"/>
              </a:solidFill>
              <a:latin typeface="+mj-lt"/>
            </a:endParaRPr>
          </a:p>
        </p:txBody>
      </p:sp>
      <p:grpSp>
        <p:nvGrpSpPr>
          <p:cNvPr id="236" name="Google Shape;631;p30"/>
          <p:cNvGrpSpPr/>
          <p:nvPr userDrawn="1"/>
        </p:nvGrpSpPr>
        <p:grpSpPr>
          <a:xfrm>
            <a:off x="7672546" y="3622312"/>
            <a:ext cx="1309691" cy="2486166"/>
            <a:chOff x="961250" y="234750"/>
            <a:chExt cx="1222525" cy="2320700"/>
          </a:xfrm>
        </p:grpSpPr>
        <p:sp>
          <p:nvSpPr>
            <p:cNvPr id="237"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765;p26"/>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p:cNvSpPr txBox="1"/>
          <p:nvPr userDrawn="1"/>
        </p:nvSpPr>
        <p:spPr>
          <a:xfrm>
            <a:off x="3615997" y="15575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a:solidFill>
                <a:srgbClr val="002060"/>
              </a:solidFill>
              <a:latin typeface="+mj-lt"/>
            </a:endParaRPr>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TRÒ CHƠI</a:t>
            </a:r>
            <a:endParaRPr lang="vi-VN" sz="11500">
              <a:solidFill>
                <a:srgbClr val="C00000"/>
              </a:solidFill>
              <a:latin typeface="+mj-lt"/>
            </a:endParaRPr>
          </a:p>
        </p:txBody>
      </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8" name="Google Shape;939;p32"/>
          <p:cNvGrpSpPr/>
          <p:nvPr userDrawn="1"/>
        </p:nvGrpSpPr>
        <p:grpSpPr>
          <a:xfrm>
            <a:off x="2204474" y="3886315"/>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2" name="Google Shape;631;p30"/>
          <p:cNvGrpSpPr/>
          <p:nvPr userDrawn="1"/>
        </p:nvGrpSpPr>
        <p:grpSpPr>
          <a:xfrm>
            <a:off x="7672546" y="3622312"/>
            <a:ext cx="1309691" cy="2486166"/>
            <a:chOff x="961250" y="234750"/>
            <a:chExt cx="1222525" cy="2320700"/>
          </a:xfrm>
        </p:grpSpPr>
        <p:sp>
          <p:nvSpPr>
            <p:cNvPr id="203"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235"/>
                                        </p:tgtEl>
                                        <p:attrNameLst>
                                          <p:attrName>style.visibility</p:attrName>
                                        </p:attrNameLst>
                                      </p:cBhvr>
                                      <p:to>
                                        <p:strVal val="visible"/>
                                      </p:to>
                                    </p:set>
                                    <p:animEffect transition="in" filter="randombar(horizontal)">
                                      <p:cBhvr>
                                        <p:cTn id="30" dur="500"/>
                                        <p:tgtEl>
                                          <p:spTgt spid="235"/>
                                        </p:tgtEl>
                                      </p:cBhvr>
                                    </p:animEffect>
                                  </p:childTnLst>
                                </p:cTn>
                              </p:par>
                            </p:childTnLst>
                          </p:cTn>
                        </p:par>
                        <p:par>
                          <p:cTn id="31" fill="hold">
                            <p:stCondLst>
                              <p:cond delay="2000"/>
                            </p:stCondLst>
                            <p:childTnLst>
                              <p:par>
                                <p:cTn id="32" presetID="31" presetClass="entr" presetSubtype="0" fill="hold" nodeType="afterEffect">
                                  <p:stCondLst>
                                    <p:cond delay="0"/>
                                  </p:stCondLst>
                                  <p:childTnLst>
                                    <p:set>
                                      <p:cBhvr>
                                        <p:cTn id="33" dur="1" fill="hold">
                                          <p:stCondLst>
                                            <p:cond delay="0"/>
                                          </p:stCondLst>
                                        </p:cTn>
                                        <p:tgtEl>
                                          <p:spTgt spid="138"/>
                                        </p:tgtEl>
                                        <p:attrNameLst>
                                          <p:attrName>style.visibility</p:attrName>
                                        </p:attrNameLst>
                                      </p:cBhvr>
                                      <p:to>
                                        <p:strVal val="visible"/>
                                      </p:to>
                                    </p:set>
                                    <p:anim calcmode="lin" valueType="num">
                                      <p:cBhvr>
                                        <p:cTn id="34" dur="1000" fill="hold"/>
                                        <p:tgtEl>
                                          <p:spTgt spid="138"/>
                                        </p:tgtEl>
                                        <p:attrNameLst>
                                          <p:attrName>ppt_w</p:attrName>
                                        </p:attrNameLst>
                                      </p:cBhvr>
                                      <p:tavLst>
                                        <p:tav tm="0">
                                          <p:val>
                                            <p:fltVal val="0"/>
                                          </p:val>
                                        </p:tav>
                                        <p:tav tm="100000">
                                          <p:val>
                                            <p:strVal val="#ppt_w"/>
                                          </p:val>
                                        </p:tav>
                                      </p:tavLst>
                                    </p:anim>
                                    <p:anim calcmode="lin" valueType="num">
                                      <p:cBhvr>
                                        <p:cTn id="35" dur="1000" fill="hold"/>
                                        <p:tgtEl>
                                          <p:spTgt spid="138"/>
                                        </p:tgtEl>
                                        <p:attrNameLst>
                                          <p:attrName>ppt_h</p:attrName>
                                        </p:attrNameLst>
                                      </p:cBhvr>
                                      <p:tavLst>
                                        <p:tav tm="0">
                                          <p:val>
                                            <p:fltVal val="0"/>
                                          </p:val>
                                        </p:tav>
                                        <p:tav tm="100000">
                                          <p:val>
                                            <p:strVal val="#ppt_h"/>
                                          </p:val>
                                        </p:tav>
                                      </p:tavLst>
                                    </p:anim>
                                    <p:anim calcmode="lin" valueType="num">
                                      <p:cBhvr>
                                        <p:cTn id="36" dur="1000" fill="hold"/>
                                        <p:tgtEl>
                                          <p:spTgt spid="138"/>
                                        </p:tgtEl>
                                        <p:attrNameLst>
                                          <p:attrName>style.rotation</p:attrName>
                                        </p:attrNameLst>
                                      </p:cBhvr>
                                      <p:tavLst>
                                        <p:tav tm="0">
                                          <p:val>
                                            <p:fltVal val="90"/>
                                          </p:val>
                                        </p:tav>
                                        <p:tav tm="100000">
                                          <p:val>
                                            <p:fltVal val="0"/>
                                          </p:val>
                                        </p:tav>
                                      </p:tavLst>
                                    </p:anim>
                                    <p:animEffect transition="in" filter="fade">
                                      <p:cBhvr>
                                        <p:cTn id="37" dur="1000"/>
                                        <p:tgtEl>
                                          <p:spTgt spid="138"/>
                                        </p:tgtEl>
                                      </p:cBhvr>
                                    </p:animEffect>
                                  </p:childTnLst>
                                </p:cTn>
                              </p:par>
                            </p:childTnLst>
                          </p:cTn>
                        </p:par>
                        <p:par>
                          <p:cTn id="38" fill="hold">
                            <p:stCondLst>
                              <p:cond delay="3000"/>
                            </p:stCondLst>
                            <p:childTnLst>
                              <p:par>
                                <p:cTn id="39" presetID="31" presetClass="entr" presetSubtype="0" fill="hold" nodeType="afterEffect">
                                  <p:stCondLst>
                                    <p:cond delay="0"/>
                                  </p:stCondLst>
                                  <p:childTnLst>
                                    <p:set>
                                      <p:cBhvr>
                                        <p:cTn id="40" dur="1" fill="hold">
                                          <p:stCondLst>
                                            <p:cond delay="0"/>
                                          </p:stCondLst>
                                        </p:cTn>
                                        <p:tgtEl>
                                          <p:spTgt spid="202"/>
                                        </p:tgtEl>
                                        <p:attrNameLst>
                                          <p:attrName>style.visibility</p:attrName>
                                        </p:attrNameLst>
                                      </p:cBhvr>
                                      <p:to>
                                        <p:strVal val="visible"/>
                                      </p:to>
                                    </p:set>
                                    <p:anim calcmode="lin" valueType="num">
                                      <p:cBhvr>
                                        <p:cTn id="41" dur="1000" fill="hold"/>
                                        <p:tgtEl>
                                          <p:spTgt spid="202"/>
                                        </p:tgtEl>
                                        <p:attrNameLst>
                                          <p:attrName>ppt_w</p:attrName>
                                        </p:attrNameLst>
                                      </p:cBhvr>
                                      <p:tavLst>
                                        <p:tav tm="0">
                                          <p:val>
                                            <p:fltVal val="0"/>
                                          </p:val>
                                        </p:tav>
                                        <p:tav tm="100000">
                                          <p:val>
                                            <p:strVal val="#ppt_w"/>
                                          </p:val>
                                        </p:tav>
                                      </p:tavLst>
                                    </p:anim>
                                    <p:anim calcmode="lin" valueType="num">
                                      <p:cBhvr>
                                        <p:cTn id="42" dur="1000" fill="hold"/>
                                        <p:tgtEl>
                                          <p:spTgt spid="202"/>
                                        </p:tgtEl>
                                        <p:attrNameLst>
                                          <p:attrName>ppt_h</p:attrName>
                                        </p:attrNameLst>
                                      </p:cBhvr>
                                      <p:tavLst>
                                        <p:tav tm="0">
                                          <p:val>
                                            <p:fltVal val="0"/>
                                          </p:val>
                                        </p:tav>
                                        <p:tav tm="100000">
                                          <p:val>
                                            <p:strVal val="#ppt_h"/>
                                          </p:val>
                                        </p:tav>
                                      </p:tavLst>
                                    </p:anim>
                                    <p:anim calcmode="lin" valueType="num">
                                      <p:cBhvr>
                                        <p:cTn id="43" dur="1000" fill="hold"/>
                                        <p:tgtEl>
                                          <p:spTgt spid="202"/>
                                        </p:tgtEl>
                                        <p:attrNameLst>
                                          <p:attrName>style.rotation</p:attrName>
                                        </p:attrNameLst>
                                      </p:cBhvr>
                                      <p:tavLst>
                                        <p:tav tm="0">
                                          <p:val>
                                            <p:fltVal val="90"/>
                                          </p:val>
                                        </p:tav>
                                        <p:tav tm="100000">
                                          <p:val>
                                            <p:fltVal val="0"/>
                                          </p:val>
                                        </p:tav>
                                      </p:tavLst>
                                    </p:anim>
                                    <p:animEffect transition="in" filter="fade">
                                      <p:cBhvr>
                                        <p:cTn id="44" dur="10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97" name="Picture 96"/>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8000"/>
                    </a14:imgEffect>
                  </a14:imgLayer>
                </a14:imgProps>
              </a:ext>
              <a:ext uri="{28A0092B-C50C-407E-A947-70E740481C1C}">
                <a14:useLocalDpi xmlns:a14="http://schemas.microsoft.com/office/drawing/2010/main" val="0"/>
              </a:ext>
            </a:extLst>
          </a:blip>
          <a:stretch>
            <a:fillRect/>
          </a:stretch>
        </p:blipFill>
        <p:spPr>
          <a:xfrm>
            <a:off x="527336" y="106519"/>
            <a:ext cx="2069886" cy="103494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7" name="Google Shape;2356;p30"/>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9" name="Google Shape;2358;p30"/>
            <p:cNvGrpSpPr/>
            <p:nvPr/>
          </p:nvGrpSpPr>
          <p:grpSpPr>
            <a:xfrm>
              <a:off x="623255" y="973375"/>
              <a:ext cx="7691377" cy="3825650"/>
              <a:chOff x="623255" y="973375"/>
              <a:chExt cx="7691377" cy="3825650"/>
            </a:xfrm>
            <a:grpFill/>
          </p:grpSpPr>
          <p:sp>
            <p:nvSpPr>
              <p:cNvPr id="150" name="Google Shape;2359;p30"/>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2360;p30"/>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765;p26"/>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p:cNvGrpSpPr/>
          <p:nvPr userDrawn="1"/>
        </p:nvGrpSpPr>
        <p:grpSpPr>
          <a:xfrm>
            <a:off x="1030175" y="1581350"/>
            <a:ext cx="444275" cy="398525"/>
            <a:chOff x="2495125" y="2142250"/>
            <a:chExt cx="444275" cy="398525"/>
          </a:xfrm>
        </p:grpSpPr>
        <p:sp>
          <p:nvSpPr>
            <p:cNvPr id="101"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3" name="Google Shape;214;p3"/>
          <p:cNvGrpSpPr/>
          <p:nvPr userDrawn="1"/>
        </p:nvGrpSpPr>
        <p:grpSpPr>
          <a:xfrm>
            <a:off x="10561107" y="5038641"/>
            <a:ext cx="291375" cy="281375"/>
            <a:chOff x="3243875" y="2372825"/>
            <a:chExt cx="291375" cy="281375"/>
          </a:xfrm>
        </p:grpSpPr>
        <p:sp>
          <p:nvSpPr>
            <p:cNvPr id="104"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4" name="Google Shape;225;p3"/>
          <p:cNvGrpSpPr/>
          <p:nvPr userDrawn="1"/>
        </p:nvGrpSpPr>
        <p:grpSpPr>
          <a:xfrm>
            <a:off x="10778557" y="714860"/>
            <a:ext cx="166675" cy="168575"/>
            <a:chOff x="4954425" y="2036375"/>
            <a:chExt cx="166675" cy="168575"/>
          </a:xfrm>
        </p:grpSpPr>
        <p:sp>
          <p:nvSpPr>
            <p:cNvPr id="115"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7"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9" name="Google Shape;230;p3"/>
          <p:cNvGrpSpPr/>
          <p:nvPr userDrawn="1"/>
        </p:nvGrpSpPr>
        <p:grpSpPr>
          <a:xfrm>
            <a:off x="1274794" y="5541495"/>
            <a:ext cx="166675" cy="168575"/>
            <a:chOff x="4954425" y="2036375"/>
            <a:chExt cx="166675" cy="168575"/>
          </a:xfrm>
        </p:grpSpPr>
        <p:sp>
          <p:nvSpPr>
            <p:cNvPr id="120"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2" name="Google Shape;769;p31"/>
          <p:cNvGrpSpPr/>
          <p:nvPr userDrawn="1"/>
        </p:nvGrpSpPr>
        <p:grpSpPr>
          <a:xfrm>
            <a:off x="2548289" y="3588080"/>
            <a:ext cx="2599446" cy="2521829"/>
            <a:chOff x="5641385" y="2381306"/>
            <a:chExt cx="2599446" cy="2521829"/>
          </a:xfrm>
        </p:grpSpPr>
        <p:sp>
          <p:nvSpPr>
            <p:cNvPr id="123"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4" name="Google Shape;771;p31"/>
            <p:cNvGrpSpPr/>
            <p:nvPr/>
          </p:nvGrpSpPr>
          <p:grpSpPr>
            <a:xfrm flipH="1">
              <a:off x="6793275" y="3690844"/>
              <a:ext cx="1447557" cy="1002468"/>
              <a:chOff x="4799733" y="3457797"/>
              <a:chExt cx="2301388" cy="1593766"/>
            </a:xfrm>
          </p:grpSpPr>
          <p:sp>
            <p:nvSpPr>
              <p:cNvPr id="179"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5"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36" name="TextBox 235"/>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endParaRPr lang="vi-VN" sz="11500">
              <a:solidFill>
                <a:schemeClr val="accent6">
                  <a:lumMod val="50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9" Type="http://schemas.openxmlformats.org/officeDocument/2006/relationships/theme" Target="../theme/theme1.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Rectangle 6"/>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800" b="0" i="0">
                <a:solidFill>
                  <a:srgbClr val="000000"/>
                </a:solidFill>
                <a:effectLst/>
                <a:latin typeface="+mn-lt"/>
              </a:rPr>
              <a:t>FeistyForwarders_0968120672</a:t>
            </a:r>
            <a:endParaRPr lang="vi-VN" sz="800">
              <a:solidFill>
                <a:srgbClr val="000000"/>
              </a:solidFill>
              <a:latin typeface="+mn-l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hdphoto" Target="../media/image17.wdp"/><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audio3.wav"/><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8.xml"/><Relationship Id="rId5" Type="http://schemas.openxmlformats.org/officeDocument/2006/relationships/image" Target="../media/image5.png"/><Relationship Id="rId4" Type="http://schemas.openxmlformats.org/officeDocument/2006/relationships/image" Target="../media/image4.png"/><Relationship Id="rId3" Type="http://schemas.microsoft.com/office/2007/relationships/media" Target="../media/media1.mp3"/><Relationship Id="rId2" Type="http://schemas.openxmlformats.org/officeDocument/2006/relationships/audio" Target="NULL" TargetMode="Externa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9" Type="http://schemas.microsoft.com/office/2007/relationships/hdphoto" Target="../media/image9.wdp"/><Relationship Id="rId8" Type="http://schemas.openxmlformats.org/officeDocument/2006/relationships/image" Target="../media/image8.png"/><Relationship Id="rId7" Type="http://schemas.microsoft.com/office/2007/relationships/hdphoto" Target="../media/image7.wdp"/><Relationship Id="rId6" Type="http://schemas.openxmlformats.org/officeDocument/2006/relationships/image" Target="../media/image6.png"/><Relationship Id="rId5" Type="http://schemas.openxmlformats.org/officeDocument/2006/relationships/image" Target="../media/image4.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image" Target="../media/image5.png"/><Relationship Id="rId16" Type="http://schemas.openxmlformats.org/officeDocument/2006/relationships/slideLayout" Target="../slideLayouts/slideLayout28.xml"/><Relationship Id="rId15" Type="http://schemas.openxmlformats.org/officeDocument/2006/relationships/audio" Target="../media/audio5.wav"/><Relationship Id="rId14" Type="http://schemas.openxmlformats.org/officeDocument/2006/relationships/audio" Target="../media/audio4.wav"/><Relationship Id="rId13" Type="http://schemas.openxmlformats.org/officeDocument/2006/relationships/audio" Target="../media/audio3.wav"/><Relationship Id="rId12" Type="http://schemas.openxmlformats.org/officeDocument/2006/relationships/audio" Target="../media/audio2.wav"/><Relationship Id="rId11" Type="http://schemas.openxmlformats.org/officeDocument/2006/relationships/audio" Target="../media/audio1.wav"/><Relationship Id="rId10" Type="http://schemas.openxmlformats.org/officeDocument/2006/relationships/image" Target="../media/image10.wmf"/><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9" Type="http://schemas.microsoft.com/office/2007/relationships/hdphoto" Target="../media/image9.wdp"/><Relationship Id="rId8" Type="http://schemas.openxmlformats.org/officeDocument/2006/relationships/image" Target="../media/image8.png"/><Relationship Id="rId7" Type="http://schemas.microsoft.com/office/2007/relationships/hdphoto" Target="../media/image7.wdp"/><Relationship Id="rId6" Type="http://schemas.openxmlformats.org/officeDocument/2006/relationships/image" Target="../media/image6.png"/><Relationship Id="rId5" Type="http://schemas.openxmlformats.org/officeDocument/2006/relationships/image" Target="../media/image4.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image" Target="../media/image5.png"/><Relationship Id="rId16" Type="http://schemas.openxmlformats.org/officeDocument/2006/relationships/slideLayout" Target="../slideLayouts/slideLayout28.xml"/><Relationship Id="rId15" Type="http://schemas.openxmlformats.org/officeDocument/2006/relationships/audio" Target="../media/audio5.wav"/><Relationship Id="rId14" Type="http://schemas.openxmlformats.org/officeDocument/2006/relationships/audio" Target="../media/audio4.wav"/><Relationship Id="rId13" Type="http://schemas.openxmlformats.org/officeDocument/2006/relationships/audio" Target="../media/audio3.wav"/><Relationship Id="rId12" Type="http://schemas.openxmlformats.org/officeDocument/2006/relationships/audio" Target="../media/audio2.wav"/><Relationship Id="rId11" Type="http://schemas.openxmlformats.org/officeDocument/2006/relationships/audio" Target="../media/audio1.wav"/><Relationship Id="rId10" Type="http://schemas.openxmlformats.org/officeDocument/2006/relationships/image" Target="../media/image10.wmf"/><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9" Type="http://schemas.microsoft.com/office/2007/relationships/hdphoto" Target="../media/image9.wdp"/><Relationship Id="rId8" Type="http://schemas.openxmlformats.org/officeDocument/2006/relationships/image" Target="../media/image8.png"/><Relationship Id="rId7" Type="http://schemas.microsoft.com/office/2007/relationships/hdphoto" Target="../media/image7.wdp"/><Relationship Id="rId6" Type="http://schemas.openxmlformats.org/officeDocument/2006/relationships/image" Target="../media/image6.png"/><Relationship Id="rId5" Type="http://schemas.openxmlformats.org/officeDocument/2006/relationships/image" Target="../media/image4.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image" Target="../media/image5.png"/><Relationship Id="rId16" Type="http://schemas.openxmlformats.org/officeDocument/2006/relationships/slideLayout" Target="../slideLayouts/slideLayout28.xml"/><Relationship Id="rId15" Type="http://schemas.openxmlformats.org/officeDocument/2006/relationships/audio" Target="../media/audio5.wav"/><Relationship Id="rId14" Type="http://schemas.openxmlformats.org/officeDocument/2006/relationships/audio" Target="../media/audio4.wav"/><Relationship Id="rId13" Type="http://schemas.openxmlformats.org/officeDocument/2006/relationships/audio" Target="../media/audio3.wav"/><Relationship Id="rId12" Type="http://schemas.openxmlformats.org/officeDocument/2006/relationships/audio" Target="../media/audio2.wav"/><Relationship Id="rId11" Type="http://schemas.openxmlformats.org/officeDocument/2006/relationships/audio" Target="../media/audio1.wav"/><Relationship Id="rId10" Type="http://schemas.openxmlformats.org/officeDocument/2006/relationships/image" Target="../media/image10.wmf"/><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6.xml"/><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microsoft.com/office/2007/relationships/hdphoto" Target="../media/image16.wdp"/><Relationship Id="rId3" Type="http://schemas.openxmlformats.org/officeDocument/2006/relationships/image" Target="../media/image15.png"/><Relationship Id="rId2" Type="http://schemas.microsoft.com/office/2007/relationships/hdphoto" Target="../media/image14.wdp"/><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3911" y="106016"/>
            <a:ext cx="2190751" cy="980661"/>
            <a:chOff x="1523998" y="0"/>
            <a:chExt cx="2190751" cy="980661"/>
          </a:xfrm>
        </p:grpSpPr>
        <p:grpSp>
          <p:nvGrpSpPr>
            <p:cNvPr id="5" name="Group 4"/>
            <p:cNvGrpSpPr/>
            <p:nvPr/>
          </p:nvGrpSpPr>
          <p:grpSpPr>
            <a:xfrm>
              <a:off x="1523998" y="0"/>
              <a:ext cx="2190751" cy="980661"/>
              <a:chOff x="1523999" y="0"/>
              <a:chExt cx="1285462" cy="1828800"/>
            </a:xfrm>
          </p:grpSpPr>
          <p:sp>
            <p:nvSpPr>
              <p:cNvPr id="2" name="Rectangle: Top Corners Rounded 1"/>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p:cNvSpPr txBox="1"/>
            <p:nvPr/>
          </p:nvSpPr>
          <p:spPr>
            <a:xfrm>
              <a:off x="1677724" y="206880"/>
              <a:ext cx="1972089" cy="523220"/>
            </a:xfrm>
            <a:prstGeom prst="rect">
              <a:avLst/>
            </a:prstGeom>
            <a:noFill/>
          </p:spPr>
          <p:txBody>
            <a:bodyPr wrap="square" rtlCol="0">
              <a:spAutoFit/>
            </a:bodyPr>
            <a:lstStyle/>
            <a:p>
              <a:pPr algn="ctr"/>
              <a:r>
                <a:rPr lang="vi-VN" sz="2800">
                  <a:solidFill>
                    <a:schemeClr val="accent6">
                      <a:lumMod val="75000"/>
                    </a:schemeClr>
                  </a:solidFill>
                  <a:latin typeface="+mj-lt"/>
                </a:rPr>
                <a:t>CHỦ ĐỀ 11</a:t>
              </a:r>
              <a:endParaRPr lang="vi-VN" sz="2800">
                <a:solidFill>
                  <a:schemeClr val="accent6">
                    <a:lumMod val="75000"/>
                  </a:schemeClr>
                </a:solidFill>
                <a:latin typeface="+mj-lt"/>
              </a:endParaRPr>
            </a:p>
          </p:txBody>
        </p:sp>
      </p:grpSp>
      <p:sp>
        <p:nvSpPr>
          <p:cNvPr id="7" name="TextBox 6"/>
          <p:cNvSpPr txBox="1"/>
          <p:nvPr/>
        </p:nvSpPr>
        <p:spPr>
          <a:xfrm>
            <a:off x="3073402" y="232092"/>
            <a:ext cx="7381674" cy="1323439"/>
          </a:xfrm>
          <a:prstGeom prst="rect">
            <a:avLst/>
          </a:prstGeom>
          <a:noFill/>
        </p:spPr>
        <p:txBody>
          <a:bodyPr wrap="square" rtlCol="0">
            <a:spAutoFit/>
          </a:bodyPr>
          <a:lstStyle/>
          <a:p>
            <a:pPr algn="ctr"/>
            <a:r>
              <a:rPr lang="vi-VN" sz="4000">
                <a:solidFill>
                  <a:schemeClr val="accent6">
                    <a:lumMod val="75000"/>
                  </a:schemeClr>
                </a:solidFill>
                <a:latin typeface="+mj-lt"/>
              </a:rPr>
              <a:t>ĐỘ DÀI VÀ ĐƠN VỊ ĐO ĐỘ DÀI</a:t>
            </a:r>
            <a:endParaRPr lang="vi-VN" sz="4000">
              <a:solidFill>
                <a:schemeClr val="accent6">
                  <a:lumMod val="75000"/>
                </a:schemeClr>
              </a:solidFill>
              <a:latin typeface="+mj-lt"/>
            </a:endParaRPr>
          </a:p>
          <a:p>
            <a:pPr algn="ctr"/>
            <a:r>
              <a:rPr lang="vi-VN" sz="4000">
                <a:solidFill>
                  <a:schemeClr val="accent6">
                    <a:lumMod val="75000"/>
                  </a:schemeClr>
                </a:solidFill>
                <a:latin typeface="+mj-lt"/>
              </a:rPr>
              <a:t>TIỀN VIỆT NAM</a:t>
            </a:r>
            <a:endParaRPr lang="vi-VN" sz="4000">
              <a:solidFill>
                <a:schemeClr val="accent6">
                  <a:lumMod val="75000"/>
                </a:schemeClr>
              </a:solidFill>
              <a:latin typeface="+mj-lt"/>
            </a:endParaRPr>
          </a:p>
        </p:txBody>
      </p:sp>
      <p:sp>
        <p:nvSpPr>
          <p:cNvPr id="8" name="TextBox 7"/>
          <p:cNvSpPr txBox="1"/>
          <p:nvPr/>
        </p:nvSpPr>
        <p:spPr>
          <a:xfrm>
            <a:off x="1002778" y="1555531"/>
            <a:ext cx="9769020" cy="3153299"/>
          </a:xfrm>
          <a:prstGeom prst="rect">
            <a:avLst/>
          </a:prstGeom>
          <a:noFill/>
          <a:ln>
            <a:noFill/>
          </a:ln>
        </p:spPr>
        <p:txBody>
          <a:bodyPr wrap="none" rtlCol="0">
            <a:spAutoFit/>
          </a:bodyPr>
          <a:lstStyle/>
          <a:p>
            <a:pPr algn="ctr">
              <a:lnSpc>
                <a:spcPct val="120000"/>
              </a:lnSpc>
            </a:pPr>
            <a:r>
              <a:rPr lang="vi-VN" sz="5400">
                <a:ln>
                  <a:solidFill>
                    <a:schemeClr val="accent6">
                      <a:lumMod val="50000"/>
                    </a:schemeClr>
                  </a:solidFill>
                </a:ln>
                <a:solidFill>
                  <a:schemeClr val="bg1"/>
                </a:solidFill>
                <a:latin typeface="+mj-lt"/>
              </a:rPr>
              <a:t>BÀI 57</a:t>
            </a:r>
            <a:endParaRPr lang="vi-VN" sz="5400">
              <a:ln>
                <a:solidFill>
                  <a:schemeClr val="accent6">
                    <a:lumMod val="50000"/>
                  </a:schemeClr>
                </a:solidFill>
              </a:ln>
              <a:solidFill>
                <a:schemeClr val="bg1"/>
              </a:solidFill>
              <a:latin typeface="+mj-lt"/>
            </a:endParaRPr>
          </a:p>
          <a:p>
            <a:pPr algn="ctr">
              <a:lnSpc>
                <a:spcPct val="120000"/>
              </a:lnSpc>
            </a:pPr>
            <a:r>
              <a:rPr lang="vi-VN" sz="6000">
                <a:ln>
                  <a:solidFill>
                    <a:schemeClr val="accent6">
                      <a:lumMod val="50000"/>
                    </a:schemeClr>
                  </a:solidFill>
                </a:ln>
                <a:solidFill>
                  <a:schemeClr val="bg1"/>
                </a:solidFill>
                <a:latin typeface="+mj-lt"/>
              </a:rPr>
              <a:t>THỰC HÀNH VÀ TRẢI NGHIỆM</a:t>
            </a:r>
            <a:endParaRPr lang="vi-VN" sz="6000">
              <a:ln>
                <a:solidFill>
                  <a:schemeClr val="accent6">
                    <a:lumMod val="50000"/>
                  </a:schemeClr>
                </a:solidFill>
              </a:ln>
              <a:solidFill>
                <a:schemeClr val="bg1"/>
              </a:solidFill>
              <a:latin typeface="+mj-lt"/>
            </a:endParaRPr>
          </a:p>
          <a:p>
            <a:pPr algn="ctr">
              <a:lnSpc>
                <a:spcPct val="120000"/>
              </a:lnSpc>
            </a:pPr>
            <a:r>
              <a:rPr lang="vi-VN" sz="6000">
                <a:ln>
                  <a:solidFill>
                    <a:schemeClr val="accent6">
                      <a:lumMod val="50000"/>
                    </a:schemeClr>
                  </a:solidFill>
                </a:ln>
                <a:solidFill>
                  <a:schemeClr val="bg1"/>
                </a:solidFill>
                <a:latin typeface="+mj-lt"/>
              </a:rPr>
              <a:t>ĐO ĐỘ DÀI</a:t>
            </a:r>
            <a:endParaRPr lang="vi-VN" sz="7200">
              <a:ln>
                <a:solidFill>
                  <a:schemeClr val="accent6">
                    <a:lumMod val="50000"/>
                  </a:schemeClr>
                </a:solidFill>
              </a:ln>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584531" y="607865"/>
            <a:ext cx="923301" cy="523220"/>
          </a:xfrm>
          <a:prstGeom prst="roundRect">
            <a:avLst/>
          </a:prstGeom>
          <a:solidFill>
            <a:srgbClr val="FFC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1" cstate="print">
            <a:extLst>
              <a:ext uri="{BEBA8EAE-BF5A-486C-A8C5-ECC9F3942E4B}">
                <a14:imgProps xmlns:a14="http://schemas.microsoft.com/office/drawing/2010/main">
                  <a14:imgLayer r:embed="rId2">
                    <a14:imgEffect>
                      <a14:sharpenSoften amount="45000"/>
                    </a14:imgEffect>
                  </a14:imgLayer>
                </a14:imgProps>
              </a:ext>
              <a:ext uri="{28A0092B-C50C-407E-A947-70E740481C1C}">
                <a14:useLocalDpi xmlns:a14="http://schemas.microsoft.com/office/drawing/2010/main" val="0"/>
              </a:ext>
            </a:extLst>
          </a:blip>
          <a:stretch>
            <a:fillRect/>
          </a:stretch>
        </p:blipFill>
        <p:spPr>
          <a:xfrm>
            <a:off x="423808" y="145611"/>
            <a:ext cx="2325467" cy="1162735"/>
          </a:xfrm>
          <a:prstGeom prst="rect">
            <a:avLst/>
          </a:prstGeom>
        </p:spPr>
      </p:pic>
      <p:grpSp>
        <p:nvGrpSpPr>
          <p:cNvPr id="9" name="Group 8"/>
          <p:cNvGrpSpPr/>
          <p:nvPr/>
        </p:nvGrpSpPr>
        <p:grpSpPr>
          <a:xfrm>
            <a:off x="2957822" y="617724"/>
            <a:ext cx="5945546" cy="570588"/>
            <a:chOff x="1183343" y="1464304"/>
            <a:chExt cx="5945546" cy="570588"/>
          </a:xfrm>
        </p:grpSpPr>
        <p:sp>
          <p:nvSpPr>
            <p:cNvPr id="10" name="TextBox 9"/>
            <p:cNvSpPr txBox="1"/>
            <p:nvPr/>
          </p:nvSpPr>
          <p:spPr>
            <a:xfrm>
              <a:off x="1820069" y="1474175"/>
              <a:ext cx="5308820" cy="523220"/>
            </a:xfrm>
            <a:prstGeom prst="rect">
              <a:avLst/>
            </a:prstGeom>
            <a:noFill/>
            <a:ln w="38100">
              <a:noFill/>
            </a:ln>
          </p:spPr>
          <p:txBody>
            <a:bodyPr wrap="square" rtlCol="0">
              <a:spAutoFit/>
            </a:bodyPr>
            <a:lstStyle/>
            <a:p>
              <a:r>
                <a:rPr lang="en-US" sz="2800" dirty="0" err="1"/>
                <a:t>Số</a:t>
              </a:r>
              <a:r>
                <a:rPr lang="en-US" sz="2800" dirty="0"/>
                <a:t> ?</a:t>
              </a:r>
              <a:endParaRPr lang="en-US" sz="2800" dirty="0"/>
            </a:p>
          </p:txBody>
        </p:sp>
        <p:sp>
          <p:nvSpPr>
            <p:cNvPr id="11" name="Oval 10"/>
            <p:cNvSpPr/>
            <p:nvPr/>
          </p:nvSpPr>
          <p:spPr>
            <a:xfrm>
              <a:off x="1183343" y="146430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3</a:t>
              </a:r>
              <a:endParaRPr lang="en-US" sz="3600" b="1"/>
            </a:p>
          </p:txBody>
        </p:sp>
      </p:grpSp>
      <p:grpSp>
        <p:nvGrpSpPr>
          <p:cNvPr id="18" name="Group 17"/>
          <p:cNvGrpSpPr/>
          <p:nvPr/>
        </p:nvGrpSpPr>
        <p:grpSpPr>
          <a:xfrm>
            <a:off x="1138988" y="1308346"/>
            <a:ext cx="8454190" cy="5633402"/>
            <a:chOff x="1138988" y="1150815"/>
            <a:chExt cx="8454190" cy="5633402"/>
          </a:xfrm>
        </p:grpSpPr>
        <p:sp>
          <p:nvSpPr>
            <p:cNvPr id="13" name="TextBox 12"/>
            <p:cNvSpPr txBox="1"/>
            <p:nvPr/>
          </p:nvSpPr>
          <p:spPr>
            <a:xfrm>
              <a:off x="1138988" y="1150815"/>
              <a:ext cx="8454190" cy="5633402"/>
            </a:xfrm>
            <a:prstGeom prst="rect">
              <a:avLst/>
            </a:prstGeom>
            <a:noFill/>
          </p:spPr>
          <p:txBody>
            <a:bodyPr wrap="square" rtlCol="0">
              <a:spAutoFit/>
            </a:bodyPr>
            <a:lstStyle/>
            <a:p>
              <a:pPr>
                <a:lnSpc>
                  <a:spcPct val="150000"/>
                </a:lnSpc>
              </a:pPr>
              <a:r>
                <a:rPr lang="en-US" sz="3200" dirty="0"/>
                <a:t>a) </a:t>
              </a:r>
              <a:r>
                <a:rPr lang="en-US" sz="3200" dirty="0" err="1"/>
                <a:t>Em</a:t>
              </a:r>
              <a:r>
                <a:rPr lang="en-US" sz="3200" dirty="0"/>
                <a:t> </a:t>
              </a:r>
              <a:r>
                <a:rPr lang="en-US" sz="3200" dirty="0" err="1"/>
                <a:t>hã</a:t>
              </a:r>
              <a:r>
                <a:rPr lang="vi-VN" sz="3200" dirty="0"/>
                <a:t>y</a:t>
              </a:r>
              <a:r>
                <a:rPr lang="en-US" sz="3200" dirty="0"/>
                <a:t> </a:t>
              </a:r>
              <a:r>
                <a:rPr lang="en-US" sz="3200" dirty="0" err="1"/>
                <a:t>quan</a:t>
              </a:r>
              <a:r>
                <a:rPr lang="en-US" sz="3200" dirty="0"/>
                <a:t> </a:t>
              </a:r>
              <a:r>
                <a:rPr lang="en-US" sz="3200" dirty="0" err="1"/>
                <a:t>sát</a:t>
              </a:r>
              <a:r>
                <a:rPr lang="en-US" sz="3200" dirty="0"/>
                <a:t> </a:t>
              </a:r>
              <a:r>
                <a:rPr lang="en-US" sz="3200" dirty="0" err="1"/>
                <a:t>rồi</a:t>
              </a:r>
              <a:r>
                <a:rPr lang="en-US" sz="3200" dirty="0"/>
                <a:t> </a:t>
              </a:r>
              <a:r>
                <a:rPr lang="en-US" sz="3200" dirty="0" err="1"/>
                <a:t>ước</a:t>
              </a:r>
              <a:r>
                <a:rPr lang="en-US" sz="3200" dirty="0"/>
                <a:t> </a:t>
              </a:r>
              <a:r>
                <a:rPr lang="en-US" sz="3200" dirty="0" err="1"/>
                <a:t>lượng</a:t>
              </a:r>
              <a:r>
                <a:rPr lang="en-US" sz="3200" dirty="0"/>
                <a:t>:</a:t>
              </a:r>
              <a:endParaRPr lang="en-US" sz="3200" dirty="0"/>
            </a:p>
            <a:p>
              <a:pPr>
                <a:lnSpc>
                  <a:spcPct val="150000"/>
                </a:lnSpc>
              </a:pPr>
              <a:r>
                <a:rPr lang="en-US" sz="3200" dirty="0"/>
                <a:t>- </a:t>
              </a:r>
              <a:r>
                <a:rPr lang="en-US" sz="3200" dirty="0" err="1"/>
                <a:t>Cổng</a:t>
              </a:r>
              <a:r>
                <a:rPr lang="en-US" sz="3200" dirty="0"/>
                <a:t> </a:t>
              </a:r>
              <a:r>
                <a:rPr lang="en-US" sz="3200" dirty="0" err="1"/>
                <a:t>trường</a:t>
              </a:r>
              <a:r>
                <a:rPr lang="en-US" sz="3200" dirty="0"/>
                <a:t> </a:t>
              </a:r>
              <a:r>
                <a:rPr lang="en-US" sz="3200" dirty="0" err="1"/>
                <a:t>em</a:t>
              </a:r>
              <a:r>
                <a:rPr lang="en-US" sz="3200" dirty="0"/>
                <a:t> </a:t>
              </a:r>
              <a:r>
                <a:rPr lang="en-US" sz="3200" dirty="0" err="1"/>
                <a:t>rộng</a:t>
              </a:r>
              <a:r>
                <a:rPr lang="en-US" sz="3200" dirty="0"/>
                <a:t> </a:t>
              </a:r>
              <a:r>
                <a:rPr lang="en-US" sz="3200" dirty="0" err="1"/>
                <a:t>khoảng</a:t>
              </a:r>
              <a:r>
                <a:rPr lang="en-US" sz="3200" dirty="0"/>
                <a:t>           m.</a:t>
              </a:r>
              <a:endParaRPr lang="en-US" sz="3200" dirty="0"/>
            </a:p>
            <a:p>
              <a:pPr>
                <a:lnSpc>
                  <a:spcPct val="150000"/>
                </a:lnSpc>
              </a:pPr>
              <a:r>
                <a:rPr lang="en-US" sz="3200" dirty="0"/>
                <a:t>- </a:t>
              </a:r>
              <a:r>
                <a:rPr lang="en-US" sz="3200" dirty="0" err="1"/>
                <a:t>Tòa</a:t>
              </a:r>
              <a:r>
                <a:rPr lang="en-US" sz="3200" dirty="0"/>
                <a:t> </a:t>
              </a:r>
              <a:r>
                <a:rPr lang="en-US" sz="3200" dirty="0" err="1"/>
                <a:t>nhà</a:t>
              </a:r>
              <a:r>
                <a:rPr lang="en-US" sz="3200" dirty="0"/>
                <a:t> </a:t>
              </a:r>
              <a:r>
                <a:rPr lang="en-US" sz="3200" dirty="0" err="1"/>
                <a:t>em</a:t>
              </a:r>
              <a:r>
                <a:rPr lang="en-US" sz="3200" dirty="0"/>
                <a:t> </a:t>
              </a:r>
              <a:r>
                <a:rPr lang="en-US" sz="3200" dirty="0" err="1"/>
                <a:t>học</a:t>
              </a:r>
              <a:r>
                <a:rPr lang="en-US" sz="3200" dirty="0"/>
                <a:t> </a:t>
              </a:r>
              <a:r>
                <a:rPr lang="en-US" sz="3200" dirty="0" err="1"/>
                <a:t>cao</a:t>
              </a:r>
              <a:r>
                <a:rPr lang="en-US" sz="3200" dirty="0"/>
                <a:t> </a:t>
              </a:r>
              <a:r>
                <a:rPr lang="en-US" sz="3200" dirty="0" err="1"/>
                <a:t>khoảng</a:t>
              </a:r>
              <a:r>
                <a:rPr lang="en-US" sz="3200" dirty="0"/>
                <a:t>             m.</a:t>
              </a:r>
              <a:endParaRPr lang="en-US" sz="3200" dirty="0"/>
            </a:p>
            <a:p>
              <a:pPr>
                <a:lnSpc>
                  <a:spcPct val="150000"/>
                </a:lnSpc>
              </a:pPr>
              <a:endParaRPr lang="en-US" sz="2000" dirty="0"/>
            </a:p>
            <a:p>
              <a:pPr>
                <a:lnSpc>
                  <a:spcPct val="150000"/>
                </a:lnSpc>
              </a:pPr>
              <a:r>
                <a:rPr lang="en-US" sz="3200" dirty="0"/>
                <a:t>b) </a:t>
              </a:r>
              <a:r>
                <a:rPr lang="en-US" sz="3200" dirty="0" err="1"/>
                <a:t>Em</a:t>
              </a:r>
              <a:r>
                <a:rPr lang="en-US" sz="3200" dirty="0"/>
                <a:t> </a:t>
              </a:r>
              <a:r>
                <a:rPr lang="en-US" sz="3200" dirty="0" err="1"/>
                <a:t>hãy</a:t>
              </a:r>
              <a:r>
                <a:rPr lang="en-US" sz="3200" dirty="0"/>
                <a:t> </a:t>
              </a:r>
              <a:r>
                <a:rPr lang="en-US" sz="3200" dirty="0" err="1"/>
                <a:t>đo</a:t>
              </a:r>
              <a:r>
                <a:rPr lang="en-US" sz="3200" dirty="0"/>
                <a:t> </a:t>
              </a:r>
              <a:r>
                <a:rPr lang="en-US" sz="3200" dirty="0" err="1"/>
                <a:t>rồi</a:t>
              </a:r>
              <a:r>
                <a:rPr lang="en-US" sz="3200" dirty="0"/>
                <a:t> </a:t>
              </a:r>
              <a:r>
                <a:rPr lang="en-US" sz="3200" dirty="0" err="1"/>
                <a:t>ghi</a:t>
              </a:r>
              <a:r>
                <a:rPr lang="en-US" sz="3200" dirty="0"/>
                <a:t> </a:t>
              </a:r>
              <a:r>
                <a:rPr lang="en-US" sz="3200" dirty="0" err="1"/>
                <a:t>lại</a:t>
              </a:r>
              <a:r>
                <a:rPr lang="en-US" sz="3200" dirty="0"/>
                <a:t>:</a:t>
              </a:r>
              <a:endParaRPr lang="en-US" sz="3200" dirty="0"/>
            </a:p>
            <a:p>
              <a:pPr>
                <a:lnSpc>
                  <a:spcPct val="150000"/>
                </a:lnSpc>
              </a:pPr>
              <a:r>
                <a:rPr lang="en-US" sz="3200" dirty="0"/>
                <a:t>- </a:t>
              </a:r>
              <a:r>
                <a:rPr lang="en-US" sz="3200" dirty="0" err="1"/>
                <a:t>Cổng</a:t>
              </a:r>
              <a:r>
                <a:rPr lang="en-US" sz="3200" dirty="0"/>
                <a:t> </a:t>
              </a:r>
              <a:r>
                <a:rPr lang="en-US" sz="3200" dirty="0" err="1"/>
                <a:t>trường</a:t>
              </a:r>
              <a:r>
                <a:rPr lang="en-US" sz="3200" dirty="0"/>
                <a:t> </a:t>
              </a:r>
              <a:r>
                <a:rPr lang="en-US" sz="3200" dirty="0" err="1"/>
                <a:t>em</a:t>
              </a:r>
              <a:r>
                <a:rPr lang="en-US" sz="3200" dirty="0"/>
                <a:t> </a:t>
              </a:r>
              <a:r>
                <a:rPr lang="en-US" sz="3200" dirty="0" err="1"/>
                <a:t>rộng</a:t>
              </a:r>
              <a:r>
                <a:rPr lang="en-US" sz="3200" dirty="0"/>
                <a:t>              m.</a:t>
              </a:r>
              <a:endParaRPr lang="en-US" sz="3200" dirty="0"/>
            </a:p>
            <a:p>
              <a:pPr>
                <a:lnSpc>
                  <a:spcPct val="150000"/>
                </a:lnSpc>
              </a:pPr>
              <a:r>
                <a:rPr lang="en-US" sz="3200" dirty="0"/>
                <a:t>- Hai </a:t>
              </a:r>
              <a:r>
                <a:rPr lang="en-US" sz="3200" dirty="0" err="1"/>
                <a:t>cây</a:t>
              </a:r>
              <a:r>
                <a:rPr lang="en-US" sz="3200" dirty="0"/>
                <a:t> </a:t>
              </a:r>
              <a:r>
                <a:rPr lang="en-US" sz="3200" dirty="0" err="1"/>
                <a:t>ở</a:t>
              </a:r>
              <a:r>
                <a:rPr lang="en-US" sz="3200" dirty="0"/>
                <a:t> </a:t>
              </a:r>
              <a:r>
                <a:rPr lang="en-US" sz="3200" dirty="0" err="1"/>
                <a:t>sân</a:t>
              </a:r>
              <a:r>
                <a:rPr lang="en-US" sz="3200" dirty="0"/>
                <a:t> </a:t>
              </a:r>
              <a:r>
                <a:rPr lang="en-US" sz="3200" dirty="0" err="1"/>
                <a:t>trường</a:t>
              </a:r>
              <a:r>
                <a:rPr lang="en-US" sz="3200" dirty="0"/>
                <a:t> </a:t>
              </a:r>
              <a:r>
                <a:rPr lang="en-US" sz="3200" dirty="0" err="1"/>
                <a:t>cách</a:t>
              </a:r>
              <a:r>
                <a:rPr lang="en-US" sz="3200" dirty="0"/>
                <a:t> </a:t>
              </a:r>
              <a:r>
                <a:rPr lang="en-US" sz="3200" dirty="0" err="1"/>
                <a:t>nhau</a:t>
              </a:r>
              <a:r>
                <a:rPr lang="en-US" sz="3200" dirty="0"/>
                <a:t>           m.</a:t>
              </a:r>
              <a:endParaRPr lang="en-US" sz="3200" dirty="0"/>
            </a:p>
            <a:p>
              <a:pPr>
                <a:lnSpc>
                  <a:spcPct val="150000"/>
                </a:lnSpc>
              </a:pPr>
              <a:endParaRPr lang="en-US" sz="3200" dirty="0"/>
            </a:p>
          </p:txBody>
        </p:sp>
        <p:sp>
          <p:nvSpPr>
            <p:cNvPr id="14" name="Rounded Rectangle 13"/>
            <p:cNvSpPr/>
            <p:nvPr/>
          </p:nvSpPr>
          <p:spPr>
            <a:xfrm>
              <a:off x="6906379" y="1926772"/>
              <a:ext cx="949960"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endParaRPr lang="en-US" sz="3200">
                <a:solidFill>
                  <a:srgbClr val="000000"/>
                </a:solidFill>
              </a:endParaRPr>
            </a:p>
          </p:txBody>
        </p:sp>
        <p:sp>
          <p:nvSpPr>
            <p:cNvPr id="15" name="Rounded Rectangle 14"/>
            <p:cNvSpPr/>
            <p:nvPr/>
          </p:nvSpPr>
          <p:spPr>
            <a:xfrm>
              <a:off x="6896261" y="2773274"/>
              <a:ext cx="949960"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endParaRPr lang="en-US" sz="3200">
                <a:solidFill>
                  <a:srgbClr val="000000"/>
                </a:solidFill>
              </a:endParaRPr>
            </a:p>
          </p:txBody>
        </p:sp>
        <p:sp>
          <p:nvSpPr>
            <p:cNvPr id="16" name="Rounded Rectangle 15"/>
            <p:cNvSpPr/>
            <p:nvPr/>
          </p:nvSpPr>
          <p:spPr>
            <a:xfrm>
              <a:off x="5773977" y="4581742"/>
              <a:ext cx="949960"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endParaRPr lang="en-US" sz="3200">
                <a:solidFill>
                  <a:srgbClr val="000000"/>
                </a:solidFill>
              </a:endParaRPr>
            </a:p>
          </p:txBody>
        </p:sp>
        <p:sp>
          <p:nvSpPr>
            <p:cNvPr id="17" name="Rounded Rectangle 16"/>
            <p:cNvSpPr/>
            <p:nvPr/>
          </p:nvSpPr>
          <p:spPr>
            <a:xfrm>
              <a:off x="7421662" y="5292098"/>
              <a:ext cx="949960"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endParaRPr lang="en-US" sz="3200">
                <a:solidFill>
                  <a:srgbClr val="0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1"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8000" b="1" dirty="0" err="1" smtClean="0">
                <a:ln w="0"/>
                <a:solidFill>
                  <a:srgbClr val="FFFF00"/>
                </a:solidFill>
                <a:latin typeface="Times New Roman" panose="02020603050405020304" pitchFamily="18" charset="0"/>
                <a:cs typeface="Times New Roman" panose="02020603050405020304" pitchFamily="18" charset="0"/>
              </a:rPr>
              <a:t>Trò</a:t>
            </a:r>
            <a:r>
              <a:rPr lang="en-US" sz="8000" b="1" dirty="0" smtClean="0">
                <a:ln w="0"/>
                <a:solidFill>
                  <a:srgbClr val="FFFF00"/>
                </a:solidFill>
                <a:latin typeface="Times New Roman" panose="02020603050405020304" pitchFamily="18" charset="0"/>
                <a:cs typeface="Times New Roman" panose="02020603050405020304" pitchFamily="18" charset="0"/>
              </a:rPr>
              <a:t> </a:t>
            </a:r>
            <a:r>
              <a:rPr lang="en-US" sz="8000" b="1" dirty="0" err="1" smtClean="0">
                <a:ln w="0"/>
                <a:solidFill>
                  <a:srgbClr val="FFFF00"/>
                </a:solidFill>
                <a:latin typeface="Times New Roman" panose="02020603050405020304" pitchFamily="18" charset="0"/>
                <a:cs typeface="Times New Roman" panose="02020603050405020304" pitchFamily="18" charset="0"/>
              </a:rPr>
              <a:t>Chơi</a:t>
            </a:r>
            <a:r>
              <a:rPr lang="en-US" sz="8000" b="1" dirty="0" smtClean="0">
                <a:ln w="0"/>
                <a:solidFill>
                  <a:srgbClr val="FFFF00"/>
                </a:solidFill>
                <a:latin typeface="Times New Roman" panose="02020603050405020304" pitchFamily="18" charset="0"/>
                <a:cs typeface="Times New Roman" panose="02020603050405020304" pitchFamily="18" charset="0"/>
              </a:rPr>
              <a:t> </a:t>
            </a:r>
            <a:r>
              <a:rPr lang="en-US" sz="8000" b="1" dirty="0" err="1" smtClean="0">
                <a:ln w="0"/>
                <a:solidFill>
                  <a:srgbClr val="FFFF00"/>
                </a:solidFill>
                <a:latin typeface="Times New Roman" panose="02020603050405020304" pitchFamily="18" charset="0"/>
                <a:cs typeface="Times New Roman" panose="02020603050405020304" pitchFamily="18" charset="0"/>
              </a:rPr>
              <a:t>Kéo</a:t>
            </a:r>
            <a:r>
              <a:rPr lang="en-US" sz="8000" b="1" dirty="0" smtClean="0">
                <a:ln w="0"/>
                <a:solidFill>
                  <a:srgbClr val="FFFF00"/>
                </a:solidFill>
                <a:latin typeface="Times New Roman" panose="02020603050405020304" pitchFamily="18" charset="0"/>
                <a:cs typeface="Times New Roman" panose="02020603050405020304" pitchFamily="18" charset="0"/>
              </a:rPr>
              <a:t> Co</a:t>
            </a:r>
            <a:endParaRPr lang="en-US" sz="8000" b="1" cap="none" spc="0" dirty="0">
              <a:ln w="0"/>
              <a:solidFill>
                <a:srgbClr val="FFFF00"/>
              </a:solidFill>
              <a:latin typeface="Times New Roman" panose="02020603050405020304" pitchFamily="18" charset="0"/>
              <a:cs typeface="Times New Roman" panose="02020603050405020304" pitchFamily="18" charset="0"/>
            </a:endParaRPr>
          </a:p>
        </p:txBody>
      </p:sp>
      <p:pic>
        <p:nvPicPr>
          <p:cNvPr id="25" name="Coupe">
            <a:hlinkClick r:id="" action="ppaction://media"/>
          </p:cNvPr>
          <p:cNvPicPr>
            <a:picLocks noChangeAspect="1"/>
          </p:cNvPicPr>
          <p:nvPr>
            <a:audioFile r:link="rId2"/>
            <p:extLst>
              <p:ext uri="{DAA4B4D4-6D71-4841-9C94-3DE7FCFB9230}">
                <p14:media xmlns:p14="http://schemas.microsoft.com/office/powerpoint/2010/main" r:embed="rId3">
                  <p14:trim st="2057.000000"/>
                </p14:media>
              </p:ext>
            </p:extLst>
          </p:nvPr>
        </p:nvPicPr>
        <p:blipFill>
          <a:blip r:embed="rId4"/>
          <a:stretch>
            <a:fillRect/>
          </a:stretch>
        </p:blipFill>
        <p:spPr>
          <a:xfrm>
            <a:off x="6261202" y="-609600"/>
            <a:ext cx="609600" cy="609600"/>
          </a:xfrm>
          <a:prstGeom prst="rect">
            <a:avLst/>
          </a:prstGeom>
        </p:spPr>
      </p:pic>
      <p:pic>
        <p:nvPicPr>
          <p:cNvPr id="29"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1"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76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6">
            <a:extLst>
              <a:ext uri="{BEBA8EAE-BF5A-486C-A8C5-ECC9F3942E4B}">
                <a14:imgProps xmlns:a14="http://schemas.microsoft.com/office/drawing/2010/main">
                  <a14:imgLayer r:embed="rId7">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2400" b="1" dirty="0" smtClean="0">
                <a:solidFill>
                  <a:srgbClr val="7030A0"/>
                </a:solidFill>
                <a:latin typeface="Tahoma" panose="020B0604030504040204" pitchFamily="34" charset="0"/>
                <a:cs typeface="Tahoma" panose="020B0604030504040204" pitchFamily="34" charset="0"/>
              </a:rPr>
              <a:t> </a:t>
            </a:r>
            <a:endParaRPr lang="en-US" sz="2400" b="1" dirty="0">
              <a:solidFill>
                <a:srgbClr val="7030A0"/>
              </a:solidFill>
              <a:latin typeface="Tahoma" panose="020B0604030504040204" pitchFamily="34" charset="0"/>
              <a:cs typeface="Tahoma" panose="020B0604030504040204" pitchFamily="34" charset="0"/>
            </a:endParaRPr>
          </a:p>
          <a:p>
            <a:pPr algn="ctr">
              <a:lnSpc>
                <a:spcPct val="150000"/>
              </a:lnSpc>
              <a:defRPr/>
            </a:pPr>
            <a:r>
              <a:rPr lang="vi-VN" sz="2800" b="1" dirty="0">
                <a:solidFill>
                  <a:srgbClr val="FFFFFF"/>
                </a:solidFill>
              </a:rPr>
              <a:t> </a:t>
            </a:r>
            <a:endParaRPr lang="en-US" sz="2800" b="1" dirty="0">
              <a:solidFill>
                <a:srgbClr val="FFFFFF"/>
              </a:solidFill>
              <a:latin typeface="Tahoma" panose="020B0604030504040204" pitchFamily="34" charset="0"/>
              <a:cs typeface="Tahoma" panose="020B0604030504040204"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B050"/>
                </a:solidFill>
                <a:latin typeface="Tahoma" panose="020B0604030504040204" pitchFamily="34" charset="0"/>
                <a:cs typeface="Tahoma" panose="020B0604030504040204" pitchFamily="34" charset="0"/>
              </a:rPr>
              <a:t>Câu</a:t>
            </a:r>
            <a:r>
              <a:rPr lang="en-US" sz="2400" b="1" dirty="0">
                <a:solidFill>
                  <a:srgbClr val="00B050"/>
                </a:solidFill>
                <a:latin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cs typeface="Tahoma" panose="020B0604030504040204" pitchFamily="34" charset="0"/>
              </a:rPr>
              <a:t>hỏi</a:t>
            </a:r>
            <a:r>
              <a:rPr lang="en-US" sz="2400" b="1" dirty="0">
                <a:solidFill>
                  <a:srgbClr val="00B050"/>
                </a:solidFill>
                <a:latin typeface="Tahoma" panose="020B0604030504040204" pitchFamily="34" charset="0"/>
                <a:cs typeface="Tahoma" panose="020B0604030504040204" pitchFamily="34" charset="0"/>
              </a:rPr>
              <a:t> </a:t>
            </a:r>
            <a:endParaRPr lang="en-US" sz="2400" b="1" dirty="0">
              <a:solidFill>
                <a:srgbClr val="00B050"/>
              </a:solidFill>
              <a:latin typeface="Tahoma" panose="020B0604030504040204" pitchFamily="34" charset="0"/>
              <a:cs typeface="Tahoma" panose="020B0604030504040204" pitchFamily="34" charset="0"/>
            </a:endParaRPr>
          </a:p>
        </p:txBody>
      </p:sp>
      <p:sp>
        <p:nvSpPr>
          <p:cNvPr id="30" name="Đáp án"/>
          <p:cNvSpPr/>
          <p:nvPr/>
        </p:nvSpPr>
        <p:spPr>
          <a:xfrm>
            <a:off x="928370" y="3037840"/>
            <a:ext cx="10467975" cy="1101725"/>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ahoma" panose="020B0604030504040204" pitchFamily="34" charset="0"/>
                <a:cs typeface="Tahoma" panose="020B0604030504040204" pitchFamily="34" charset="0"/>
              </a:rPr>
              <a:t>Đáp</a:t>
            </a:r>
            <a:r>
              <a:rPr lang="en-US" sz="2400" b="1" dirty="0">
                <a:solidFill>
                  <a:srgbClr val="FF0000"/>
                </a:solidFill>
                <a:latin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cs typeface="Tahoma" panose="020B0604030504040204" pitchFamily="34" charset="0"/>
              </a:rPr>
              <a:t>án</a:t>
            </a:r>
            <a:r>
              <a:rPr lang="en-US" sz="2400" b="1" dirty="0">
                <a:solidFill>
                  <a:srgbClr val="FF0000"/>
                </a:solidFill>
                <a:latin typeface="Tahoma" panose="020B0604030504040204" pitchFamily="34" charset="0"/>
                <a:cs typeface="Tahoma" panose="020B0604030504040204" pitchFamily="34" charset="0"/>
              </a:rPr>
              <a:t>: 2 </a:t>
            </a:r>
            <a:endParaRPr lang="en-US" sz="2400" b="1" dirty="0">
              <a:solidFill>
                <a:srgbClr val="FF0000"/>
              </a:solidFill>
              <a:latin typeface="Tahoma" panose="020B0604030504040204" pitchFamily="34" charset="0"/>
              <a:cs typeface="Tahoma" panose="020B0604030504040204" pitchFamily="34" charset="0"/>
            </a:endParaRPr>
          </a:p>
        </p:txBody>
      </p:sp>
      <p:sp>
        <p:nvSpPr>
          <p:cNvPr id="2" name="Rectangle 1"/>
          <p:cNvSpPr/>
          <p:nvPr/>
        </p:nvSpPr>
        <p:spPr>
          <a:xfrm>
            <a:off x="746125" y="495935"/>
            <a:ext cx="10631170" cy="2799715"/>
          </a:xfrm>
          <a:prstGeom prst="rect">
            <a:avLst/>
          </a:prstGeom>
          <a:noFill/>
        </p:spPr>
        <p:txBody>
          <a:bodyPr wrap="square" lIns="91440" tIns="45720" rIns="91440" bIns="45720">
            <a:spAutoFit/>
          </a:bodyPr>
          <a:lstStyle/>
          <a:p>
            <a:pPr algn="ctr"/>
            <a:r>
              <a:rPr lang="vi-VN" sz="4400" dirty="0">
                <a:sym typeface="+mn-ea"/>
              </a:rPr>
              <a:t>Bạn Mai mua kẹo hết 1000 đồng. </a:t>
            </a:r>
            <a:endParaRPr lang="vi-VN" sz="4400" dirty="0">
              <a:sym typeface="+mn-ea"/>
            </a:endParaRPr>
          </a:p>
          <a:p>
            <a:pPr algn="ctr"/>
            <a:r>
              <a:rPr lang="vi-VN" sz="4400" dirty="0">
                <a:sym typeface="+mn-ea"/>
              </a:rPr>
              <a:t>Hỏi bạn Mai chọn </a:t>
            </a:r>
            <a:r>
              <a:rPr lang="en-US" altLang="vi-VN" sz="4400" dirty="0">
                <a:sym typeface="+mn-ea"/>
              </a:rPr>
              <a:t>mấy</a:t>
            </a:r>
            <a:r>
              <a:rPr lang="vi-VN" sz="4400" dirty="0">
                <a:sym typeface="+mn-ea"/>
              </a:rPr>
              <a:t> tờ tiền </a:t>
            </a:r>
            <a:r>
              <a:rPr lang="en-US" altLang="vi-VN" sz="4400" dirty="0">
                <a:sym typeface="+mn-ea"/>
              </a:rPr>
              <a:t>500 đồng</a:t>
            </a:r>
            <a:r>
              <a:rPr lang="vi-VN" sz="4400" dirty="0">
                <a:sym typeface="+mn-ea"/>
              </a:rPr>
              <a:t> để trả người bán hàng? </a:t>
            </a:r>
            <a:endParaRPr lang="en-US" sz="4400" dirty="0"/>
          </a:p>
          <a:p>
            <a:pPr algn="ctr"/>
            <a:r>
              <a:rPr lang="en-US" sz="4400" b="1" cap="none" spc="0" dirty="0" err="1" smtClean="0">
                <a:ln w="0"/>
                <a:solidFill>
                  <a:srgbClr val="00B050"/>
                </a:solidFill>
                <a:latin typeface="Times New Roman" panose="02020603050405020304" pitchFamily="18" charset="0"/>
                <a:cs typeface="Times New Roman" panose="02020603050405020304" pitchFamily="18" charset="0"/>
              </a:rPr>
              <a:t> </a:t>
            </a:r>
            <a:endParaRPr lang="en-US" sz="4400" b="1" cap="none" spc="0" dirty="0">
              <a:ln w="0"/>
              <a:solidFill>
                <a:srgbClr val="00B050"/>
              </a:solidFill>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endParaRPr lang="en-US" altLang="en-US" sz="2800">
              <a:solidFill>
                <a:srgbClr val="DC2608"/>
              </a:solidFill>
              <a:latin typeface=".VnBlack" panose="020B7200000000000000" pitchFamily="34" charset="0"/>
            </a:endParaRP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endParaRPr lang="en-US" altLang="en-US" sz="2800">
              <a:solidFill>
                <a:srgbClr val="DC2608"/>
              </a:solidFill>
              <a:latin typeface=".VnBlack" panose="020B7200000000000000" pitchFamily="34" charset="0"/>
            </a:endParaRP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endParaRPr lang="en-US" altLang="en-US" sz="2800">
              <a:solidFill>
                <a:srgbClr val="DC2608"/>
              </a:solidFill>
              <a:latin typeface=".VnBlack" panose="020B7200000000000000" pitchFamily="34" charset="0"/>
            </a:endParaRP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endParaRPr lang="en-US" altLang="en-US" sz="2800">
              <a:solidFill>
                <a:srgbClr val="DC2608"/>
              </a:solidFill>
              <a:latin typeface=".VnBlack" panose="020B7200000000000000" pitchFamily="34" charset="0"/>
            </a:endParaRP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endParaRPr lang="en-US" altLang="en-US" sz="2800">
              <a:solidFill>
                <a:srgbClr val="DC2608"/>
              </a:solidFill>
              <a:latin typeface=".VnBlack" panose="020B7200000000000000" pitchFamily="34" charset="0"/>
            </a:endParaRP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endParaRPr lang="en-US" altLang="en-US" sz="2800">
              <a:solidFill>
                <a:srgbClr val="DC2608"/>
              </a:solidFill>
              <a:latin typeface=".VnBlack" panose="020B7200000000000000" pitchFamily="34" charset="0"/>
            </a:endParaRP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endParaRPr lang="en-US" altLang="en-US" sz="2800">
              <a:solidFill>
                <a:srgbClr val="DC2608"/>
              </a:solidFill>
              <a:latin typeface=".VnBlack" panose="020B7200000000000000" pitchFamily="34" charset="0"/>
            </a:endParaRP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endParaRPr lang="en-US" altLang="en-US" sz="2800">
              <a:solidFill>
                <a:srgbClr val="DC2608"/>
              </a:solidFill>
              <a:latin typeface=".VnBlack" panose="020B7200000000000000" pitchFamily="34" charset="0"/>
            </a:endParaRP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endParaRPr lang="en-US" altLang="en-US" sz="2800">
              <a:solidFill>
                <a:srgbClr val="DC2608"/>
              </a:solidFill>
              <a:latin typeface=".VnBlack" panose="020B7200000000000000" pitchFamily="34" charset="0"/>
            </a:endParaRP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endParaRPr lang="en-US" altLang="en-US" sz="2800">
              <a:solidFill>
                <a:srgbClr val="DC2608"/>
              </a:solidFill>
              <a:latin typeface=".VnBlack" panose="020B7200000000000000" pitchFamily="34" charset="0"/>
            </a:endParaRP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endParaRPr lang="en-US" altLang="en-US" sz="2800">
              <a:solidFill>
                <a:srgbClr val="DC2608"/>
              </a:solidFill>
              <a:latin typeface=".VnBlack" panose="020B7200000000000000" pitchFamily="34" charset="0"/>
            </a:endParaRP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endParaRPr lang="en-US" altLang="en-US" sz="2800">
              <a:solidFill>
                <a:srgbClr val="DC2608"/>
              </a:solidFill>
              <a:latin typeface=".VnBlack" panose="020B7200000000000000" pitchFamily="34" charset="0"/>
            </a:endParaRP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endParaRPr lang="en-US" altLang="en-US" sz="2800">
              <a:solidFill>
                <a:srgbClr val="DC2608"/>
              </a:solidFill>
              <a:latin typeface=".VnBlack" panose="020B7200000000000000" pitchFamily="34" charset="0"/>
            </a:endParaRP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endParaRPr lang="en-US" altLang="en-US" sz="2800">
              <a:solidFill>
                <a:srgbClr val="DC2608"/>
              </a:solidFill>
              <a:latin typeface=".VnBlack" panose="020B7200000000000000" pitchFamily="34" charset="0"/>
            </a:endParaRP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endParaRPr lang="en-US" altLang="en-US" sz="2800">
              <a:solidFill>
                <a:srgbClr val="DC2608"/>
              </a:solidFill>
              <a:latin typeface=".VnBlack" panose="020B7200000000000000" pitchFamily="34" charset="0"/>
            </a:endParaRP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endParaRPr lang="en-US" sz="2800" dirty="0">
              <a:solidFill>
                <a:srgbClr val="DC2608"/>
              </a:solidFill>
              <a:latin typeface=".VnBlack" panose="020B72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11"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11"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12"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12"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13"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4"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14"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14"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14"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4"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4"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14"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14"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4"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14"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14"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14"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14"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14"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14"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15"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1"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6">
            <a:extLst>
              <a:ext uri="{BEBA8EAE-BF5A-486C-A8C5-ECC9F3942E4B}">
                <a14:imgProps xmlns:a14="http://schemas.microsoft.com/office/drawing/2010/main">
                  <a14:imgLayer r:embed="rId7">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2400" b="1" dirty="0" smtClean="0">
                <a:solidFill>
                  <a:srgbClr val="7030A0"/>
                </a:solidFill>
                <a:latin typeface="Tahoma" panose="020B0604030504040204" pitchFamily="34" charset="0"/>
                <a:cs typeface="Tahoma" panose="020B0604030504040204" pitchFamily="34" charset="0"/>
              </a:rPr>
              <a:t> </a:t>
            </a:r>
            <a:endParaRPr lang="en-US" sz="2400" b="1" dirty="0">
              <a:solidFill>
                <a:srgbClr val="7030A0"/>
              </a:solidFill>
              <a:latin typeface="Tahoma" panose="020B0604030504040204" pitchFamily="34" charset="0"/>
              <a:cs typeface="Tahoma" panose="020B0604030504040204" pitchFamily="34" charset="0"/>
            </a:endParaRPr>
          </a:p>
          <a:p>
            <a:pPr algn="ctr">
              <a:lnSpc>
                <a:spcPct val="150000"/>
              </a:lnSpc>
              <a:defRPr/>
            </a:pPr>
            <a:r>
              <a:rPr lang="vi-VN" sz="2800" b="1" dirty="0">
                <a:solidFill>
                  <a:srgbClr val="FFFFFF"/>
                </a:solidFill>
              </a:rPr>
              <a:t> </a:t>
            </a:r>
            <a:endParaRPr lang="en-US" sz="2800" b="1" dirty="0">
              <a:solidFill>
                <a:srgbClr val="FFFFFF"/>
              </a:solidFill>
              <a:latin typeface="Tahoma" panose="020B0604030504040204" pitchFamily="34" charset="0"/>
              <a:cs typeface="Tahoma" panose="020B0604030504040204"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B050"/>
                </a:solidFill>
                <a:latin typeface="Tahoma" panose="020B0604030504040204" pitchFamily="34" charset="0"/>
                <a:cs typeface="Tahoma" panose="020B0604030504040204" pitchFamily="34" charset="0"/>
              </a:rPr>
              <a:t>Câu</a:t>
            </a:r>
            <a:r>
              <a:rPr lang="en-US" sz="2400" b="1" dirty="0">
                <a:solidFill>
                  <a:srgbClr val="00B050"/>
                </a:solidFill>
                <a:latin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cs typeface="Tahoma" panose="020B0604030504040204" pitchFamily="34" charset="0"/>
              </a:rPr>
              <a:t>hỏi</a:t>
            </a:r>
            <a:r>
              <a:rPr lang="en-US" sz="2400" b="1" dirty="0">
                <a:solidFill>
                  <a:srgbClr val="00B050"/>
                </a:solidFill>
                <a:latin typeface="Tahoma" panose="020B0604030504040204" pitchFamily="34" charset="0"/>
                <a:cs typeface="Tahoma" panose="020B0604030504040204" pitchFamily="34" charset="0"/>
              </a:rPr>
              <a:t> </a:t>
            </a:r>
            <a:endParaRPr lang="en-US" sz="2400" b="1" dirty="0">
              <a:solidFill>
                <a:srgbClr val="00B050"/>
              </a:solidFill>
              <a:latin typeface="Tahoma" panose="020B0604030504040204" pitchFamily="34" charset="0"/>
              <a:cs typeface="Tahoma" panose="020B0604030504040204" pitchFamily="34" charset="0"/>
            </a:endParaRP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ahoma" panose="020B0604030504040204" pitchFamily="34" charset="0"/>
                <a:cs typeface="Tahoma" panose="020B0604030504040204" pitchFamily="34" charset="0"/>
              </a:rPr>
              <a:t>Đáp</a:t>
            </a:r>
            <a:r>
              <a:rPr lang="en-US" sz="2400" b="1" dirty="0">
                <a:solidFill>
                  <a:srgbClr val="FF0000"/>
                </a:solidFill>
                <a:latin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cs typeface="Tahoma" panose="020B0604030504040204" pitchFamily="34" charset="0"/>
              </a:rPr>
              <a:t>án</a:t>
            </a:r>
            <a:r>
              <a:rPr lang="en-US" sz="2400" b="1" dirty="0">
                <a:solidFill>
                  <a:srgbClr val="FF0000"/>
                </a:solidFill>
                <a:latin typeface="Tahoma" panose="020B0604030504040204" pitchFamily="34" charset="0"/>
                <a:cs typeface="Tahoma" panose="020B0604030504040204" pitchFamily="34" charset="0"/>
              </a:rPr>
              <a:t>: 3</a:t>
            </a:r>
            <a:endParaRPr lang="en-US" sz="2400" b="1" dirty="0">
              <a:solidFill>
                <a:srgbClr val="FF0000"/>
              </a:solidFill>
              <a:latin typeface="Tahoma" panose="020B0604030504040204" pitchFamily="34" charset="0"/>
              <a:cs typeface="Tahoma" panose="020B0604030504040204" pitchFamily="34" charset="0"/>
            </a:endParaRPr>
          </a:p>
        </p:txBody>
      </p:sp>
      <p:sp>
        <p:nvSpPr>
          <p:cNvPr id="2" name="Rectangle 1"/>
          <p:cNvSpPr/>
          <p:nvPr/>
        </p:nvSpPr>
        <p:spPr>
          <a:xfrm>
            <a:off x="119970" y="1022385"/>
            <a:ext cx="11916410" cy="1445260"/>
          </a:xfrm>
          <a:prstGeom prst="rect">
            <a:avLst/>
          </a:prstGeom>
          <a:noFill/>
        </p:spPr>
        <p:txBody>
          <a:bodyPr wrap="none" lIns="91440" tIns="45720" rIns="91440" bIns="45720">
            <a:spAutoFit/>
          </a:bodyPr>
          <a:lstStyle/>
          <a:p>
            <a:pPr algn="ctr"/>
            <a:r>
              <a:rPr lang="en-US" sz="4400" b="1" cap="none" spc="0" dirty="0" err="1" smtClean="0">
                <a:ln w="0"/>
                <a:solidFill>
                  <a:srgbClr val="00B050"/>
                </a:solidFill>
                <a:latin typeface="Times New Roman" panose="02020603050405020304" pitchFamily="18" charset="0"/>
                <a:cs typeface="Times New Roman" panose="02020603050405020304" pitchFamily="18" charset="0"/>
              </a:rPr>
              <a:t>Em mua một cái bút hết 3000 đồng. Em cần mấy </a:t>
            </a:r>
            <a:endParaRPr lang="en-US" sz="4400" b="1" cap="none" spc="0" dirty="0" err="1" smtClean="0">
              <a:ln w="0"/>
              <a:solidFill>
                <a:srgbClr val="00B050"/>
              </a:solidFill>
              <a:latin typeface="Times New Roman" panose="02020603050405020304" pitchFamily="18" charset="0"/>
              <a:cs typeface="Times New Roman" panose="02020603050405020304" pitchFamily="18" charset="0"/>
            </a:endParaRPr>
          </a:p>
          <a:p>
            <a:pPr algn="ctr"/>
            <a:r>
              <a:rPr lang="en-US" sz="4400" b="1" cap="none" spc="0" dirty="0">
                <a:ln w="0"/>
                <a:solidFill>
                  <a:srgbClr val="00B050"/>
                </a:solidFill>
                <a:latin typeface="Times New Roman" panose="02020603050405020304" pitchFamily="18" charset="0"/>
                <a:cs typeface="Times New Roman" panose="02020603050405020304" pitchFamily="18" charset="0"/>
              </a:rPr>
              <a:t>tờ tiền 1000 đồng để trả người bán hàng?</a:t>
            </a:r>
            <a:endParaRPr lang="en-US" sz="4400" b="1" cap="none" spc="0" dirty="0">
              <a:ln w="0"/>
              <a:solidFill>
                <a:srgbClr val="00B050"/>
              </a:solidFill>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endParaRPr lang="en-US" altLang="en-US" sz="2800">
              <a:solidFill>
                <a:srgbClr val="DC2608"/>
              </a:solidFill>
              <a:latin typeface=".VnBlack" panose="020B7200000000000000" pitchFamily="34" charset="0"/>
            </a:endParaRP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endParaRPr lang="en-US" altLang="en-US" sz="2800">
              <a:solidFill>
                <a:srgbClr val="DC2608"/>
              </a:solidFill>
              <a:latin typeface=".VnBlack" panose="020B7200000000000000" pitchFamily="34" charset="0"/>
            </a:endParaRP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endParaRPr lang="en-US" altLang="en-US" sz="2800">
              <a:solidFill>
                <a:srgbClr val="DC2608"/>
              </a:solidFill>
              <a:latin typeface=".VnBlack" panose="020B7200000000000000" pitchFamily="34" charset="0"/>
            </a:endParaRP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endParaRPr lang="en-US" altLang="en-US" sz="2800">
              <a:solidFill>
                <a:srgbClr val="DC2608"/>
              </a:solidFill>
              <a:latin typeface=".VnBlack" panose="020B7200000000000000" pitchFamily="34" charset="0"/>
            </a:endParaRP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endParaRPr lang="en-US" altLang="en-US" sz="2800">
              <a:solidFill>
                <a:srgbClr val="DC2608"/>
              </a:solidFill>
              <a:latin typeface=".VnBlack" panose="020B7200000000000000" pitchFamily="34" charset="0"/>
            </a:endParaRP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endParaRPr lang="en-US" altLang="en-US" sz="2800">
              <a:solidFill>
                <a:srgbClr val="DC2608"/>
              </a:solidFill>
              <a:latin typeface=".VnBlack" panose="020B7200000000000000" pitchFamily="34" charset="0"/>
            </a:endParaRP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endParaRPr lang="en-US" altLang="en-US" sz="2800">
              <a:solidFill>
                <a:srgbClr val="DC2608"/>
              </a:solidFill>
              <a:latin typeface=".VnBlack" panose="020B7200000000000000" pitchFamily="34" charset="0"/>
            </a:endParaRP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endParaRPr lang="en-US" altLang="en-US" sz="2800">
              <a:solidFill>
                <a:srgbClr val="DC2608"/>
              </a:solidFill>
              <a:latin typeface=".VnBlack" panose="020B7200000000000000" pitchFamily="34" charset="0"/>
            </a:endParaRP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endParaRPr lang="en-US" altLang="en-US" sz="2800">
              <a:solidFill>
                <a:srgbClr val="DC2608"/>
              </a:solidFill>
              <a:latin typeface=".VnBlack" panose="020B7200000000000000" pitchFamily="34" charset="0"/>
            </a:endParaRP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endParaRPr lang="en-US" altLang="en-US" sz="2800">
              <a:solidFill>
                <a:srgbClr val="DC2608"/>
              </a:solidFill>
              <a:latin typeface=".VnBlack" panose="020B7200000000000000" pitchFamily="34" charset="0"/>
            </a:endParaRP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endParaRPr lang="en-US" altLang="en-US" sz="2800">
              <a:solidFill>
                <a:srgbClr val="DC2608"/>
              </a:solidFill>
              <a:latin typeface=".VnBlack" panose="020B7200000000000000" pitchFamily="34" charset="0"/>
            </a:endParaRP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endParaRPr lang="en-US" altLang="en-US" sz="2800">
              <a:solidFill>
                <a:srgbClr val="DC2608"/>
              </a:solidFill>
              <a:latin typeface=".VnBlack" panose="020B7200000000000000" pitchFamily="34" charset="0"/>
            </a:endParaRP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endParaRPr lang="en-US" altLang="en-US" sz="2800">
              <a:solidFill>
                <a:srgbClr val="DC2608"/>
              </a:solidFill>
              <a:latin typeface=".VnBlack" panose="020B7200000000000000" pitchFamily="34" charset="0"/>
            </a:endParaRP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endParaRPr lang="en-US" altLang="en-US" sz="2800">
              <a:solidFill>
                <a:srgbClr val="DC2608"/>
              </a:solidFill>
              <a:latin typeface=".VnBlack" panose="020B7200000000000000" pitchFamily="34" charset="0"/>
            </a:endParaRP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endParaRPr lang="en-US" altLang="en-US" sz="2800">
              <a:solidFill>
                <a:srgbClr val="DC2608"/>
              </a:solidFill>
              <a:latin typeface=".VnBlack" panose="020B7200000000000000" pitchFamily="34" charset="0"/>
            </a:endParaRP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endParaRPr lang="en-US" sz="2800" dirty="0">
              <a:solidFill>
                <a:srgbClr val="DC2608"/>
              </a:solidFill>
              <a:latin typeface=".VnBlack" panose="020B72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11"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11"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12"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12"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13"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4"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14"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14"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14"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4"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4"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14"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14"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4"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14"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14"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14"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14"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14"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14"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15"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1"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6">
            <a:extLst>
              <a:ext uri="{BEBA8EAE-BF5A-486C-A8C5-ECC9F3942E4B}">
                <a14:imgProps xmlns:a14="http://schemas.microsoft.com/office/drawing/2010/main">
                  <a14:imgLayer r:embed="rId7">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2400" b="1" dirty="0" smtClean="0">
                <a:solidFill>
                  <a:srgbClr val="7030A0"/>
                </a:solidFill>
                <a:latin typeface="Tahoma" panose="020B0604030504040204" pitchFamily="34" charset="0"/>
                <a:cs typeface="Tahoma" panose="020B0604030504040204" pitchFamily="34" charset="0"/>
              </a:rPr>
              <a:t> </a:t>
            </a:r>
            <a:endParaRPr lang="en-US" sz="2400" b="1" dirty="0">
              <a:solidFill>
                <a:srgbClr val="7030A0"/>
              </a:solidFill>
              <a:latin typeface="Tahoma" panose="020B0604030504040204" pitchFamily="34" charset="0"/>
              <a:cs typeface="Tahoma" panose="020B0604030504040204" pitchFamily="34" charset="0"/>
            </a:endParaRPr>
          </a:p>
          <a:p>
            <a:pPr algn="ctr">
              <a:lnSpc>
                <a:spcPct val="150000"/>
              </a:lnSpc>
              <a:defRPr/>
            </a:pPr>
            <a:r>
              <a:rPr lang="vi-VN" sz="2800" b="1" dirty="0">
                <a:solidFill>
                  <a:srgbClr val="FFFFFF"/>
                </a:solidFill>
              </a:rPr>
              <a:t> </a:t>
            </a:r>
            <a:endParaRPr lang="en-US" sz="2800" b="1" dirty="0">
              <a:solidFill>
                <a:srgbClr val="FFFFFF"/>
              </a:solidFill>
              <a:latin typeface="Tahoma" panose="020B0604030504040204" pitchFamily="34" charset="0"/>
              <a:cs typeface="Tahoma" panose="020B0604030504040204"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B050"/>
                </a:solidFill>
                <a:latin typeface="Tahoma" panose="020B0604030504040204" pitchFamily="34" charset="0"/>
                <a:cs typeface="Tahoma" panose="020B0604030504040204" pitchFamily="34" charset="0"/>
              </a:rPr>
              <a:t>Câu</a:t>
            </a:r>
            <a:r>
              <a:rPr lang="en-US" sz="2400" b="1" dirty="0">
                <a:solidFill>
                  <a:srgbClr val="00B050"/>
                </a:solidFill>
                <a:latin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cs typeface="Tahoma" panose="020B0604030504040204" pitchFamily="34" charset="0"/>
              </a:rPr>
              <a:t>hỏi</a:t>
            </a:r>
            <a:r>
              <a:rPr lang="en-US" sz="2400" b="1" dirty="0">
                <a:solidFill>
                  <a:srgbClr val="00B050"/>
                </a:solidFill>
                <a:latin typeface="Tahoma" panose="020B0604030504040204" pitchFamily="34" charset="0"/>
                <a:cs typeface="Tahoma" panose="020B0604030504040204" pitchFamily="34" charset="0"/>
              </a:rPr>
              <a:t> </a:t>
            </a:r>
            <a:endParaRPr lang="en-US" sz="2400" b="1" dirty="0">
              <a:solidFill>
                <a:srgbClr val="00B050"/>
              </a:solidFill>
              <a:latin typeface="Tahoma" panose="020B0604030504040204" pitchFamily="34" charset="0"/>
              <a:cs typeface="Tahoma" panose="020B0604030504040204" pitchFamily="34" charset="0"/>
            </a:endParaRPr>
          </a:p>
        </p:txBody>
      </p:sp>
      <p:sp>
        <p:nvSpPr>
          <p:cNvPr id="30" name="Đáp án"/>
          <p:cNvSpPr/>
          <p:nvPr/>
        </p:nvSpPr>
        <p:spPr>
          <a:xfrm>
            <a:off x="85152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ahoma" panose="020B0604030504040204" pitchFamily="34" charset="0"/>
                <a:cs typeface="Tahoma" panose="020B0604030504040204" pitchFamily="34" charset="0"/>
              </a:rPr>
              <a:t>Đáp</a:t>
            </a:r>
            <a:r>
              <a:rPr lang="en-US" sz="2400" b="1" dirty="0">
                <a:solidFill>
                  <a:srgbClr val="FF0000"/>
                </a:solidFill>
                <a:latin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cs typeface="Tahoma" panose="020B0604030504040204" pitchFamily="34" charset="0"/>
              </a:rPr>
              <a:t>án</a:t>
            </a:r>
            <a:r>
              <a:rPr lang="en-US" sz="2400" b="1" dirty="0">
                <a:solidFill>
                  <a:srgbClr val="FF0000"/>
                </a:solidFill>
                <a:latin typeface="Tahoma" panose="020B0604030504040204" pitchFamily="34" charset="0"/>
                <a:cs typeface="Tahoma" panose="020B0604030504040204" pitchFamily="34" charset="0"/>
              </a:rPr>
              <a:t>: 5</a:t>
            </a:r>
            <a:endParaRPr lang="en-US" sz="2400" b="1" dirty="0">
              <a:solidFill>
                <a:srgbClr val="FF0000"/>
              </a:solidFill>
              <a:latin typeface="Tahoma" panose="020B0604030504040204" pitchFamily="34" charset="0"/>
              <a:cs typeface="Tahoma" panose="020B0604030504040204" pitchFamily="34" charset="0"/>
            </a:endParaRPr>
          </a:p>
        </p:txBody>
      </p:sp>
      <p:sp>
        <p:nvSpPr>
          <p:cNvPr id="2" name="Rectangle 1"/>
          <p:cNvSpPr/>
          <p:nvPr/>
        </p:nvSpPr>
        <p:spPr>
          <a:xfrm>
            <a:off x="306343" y="1022385"/>
            <a:ext cx="11543665" cy="768350"/>
          </a:xfrm>
          <a:prstGeom prst="rect">
            <a:avLst/>
          </a:prstGeom>
          <a:noFill/>
        </p:spPr>
        <p:txBody>
          <a:bodyPr wrap="none" lIns="91440" tIns="45720" rIns="91440" bIns="45720">
            <a:spAutoFit/>
          </a:bodyPr>
          <a:lstStyle/>
          <a:p>
            <a:pPr algn="ctr"/>
            <a:r>
              <a:rPr lang="en-US" sz="4400" b="1" cap="none" spc="0" dirty="0" err="1" smtClean="0">
                <a:ln w="0"/>
                <a:solidFill>
                  <a:srgbClr val="00B050"/>
                </a:solidFill>
                <a:latin typeface="Times New Roman" panose="02020603050405020304" pitchFamily="18" charset="0"/>
                <a:cs typeface="Times New Roman" panose="02020603050405020304" pitchFamily="18" charset="0"/>
              </a:rPr>
              <a:t>Muốn lấy 5000 đồng . Cần .... tờ tiền 1000 đồng </a:t>
            </a:r>
            <a:endParaRPr lang="en-US" sz="4400" b="1" cap="none" spc="0" dirty="0">
              <a:ln w="0"/>
              <a:solidFill>
                <a:srgbClr val="00B050"/>
              </a:solidFill>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endParaRPr lang="en-US" altLang="en-US" sz="2800">
              <a:solidFill>
                <a:srgbClr val="DC2608"/>
              </a:solidFill>
              <a:latin typeface=".VnBlack" panose="020B7200000000000000" pitchFamily="34" charset="0"/>
            </a:endParaRP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endParaRPr lang="en-US" altLang="en-US" sz="2800">
              <a:solidFill>
                <a:srgbClr val="DC2608"/>
              </a:solidFill>
              <a:latin typeface=".VnBlack" panose="020B7200000000000000" pitchFamily="34" charset="0"/>
            </a:endParaRP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endParaRPr lang="en-US" altLang="en-US" sz="2800">
              <a:solidFill>
                <a:srgbClr val="DC2608"/>
              </a:solidFill>
              <a:latin typeface=".VnBlack" panose="020B7200000000000000" pitchFamily="34" charset="0"/>
            </a:endParaRP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endParaRPr lang="en-US" altLang="en-US" sz="2800">
              <a:solidFill>
                <a:srgbClr val="DC2608"/>
              </a:solidFill>
              <a:latin typeface=".VnBlack" panose="020B7200000000000000" pitchFamily="34" charset="0"/>
            </a:endParaRP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endParaRPr lang="en-US" altLang="en-US" sz="2800">
              <a:solidFill>
                <a:srgbClr val="DC2608"/>
              </a:solidFill>
              <a:latin typeface=".VnBlack" panose="020B7200000000000000" pitchFamily="34" charset="0"/>
            </a:endParaRP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endParaRPr lang="en-US" altLang="en-US" sz="2800">
              <a:solidFill>
                <a:srgbClr val="DC2608"/>
              </a:solidFill>
              <a:latin typeface=".VnBlack" panose="020B7200000000000000" pitchFamily="34" charset="0"/>
            </a:endParaRP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endParaRPr lang="en-US" altLang="en-US" sz="2800">
              <a:solidFill>
                <a:srgbClr val="DC2608"/>
              </a:solidFill>
              <a:latin typeface=".VnBlack" panose="020B7200000000000000" pitchFamily="34" charset="0"/>
            </a:endParaRP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endParaRPr lang="en-US" altLang="en-US" sz="2800">
              <a:solidFill>
                <a:srgbClr val="DC2608"/>
              </a:solidFill>
              <a:latin typeface=".VnBlack" panose="020B7200000000000000" pitchFamily="34" charset="0"/>
            </a:endParaRP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endParaRPr lang="en-US" altLang="en-US" sz="2800">
              <a:solidFill>
                <a:srgbClr val="DC2608"/>
              </a:solidFill>
              <a:latin typeface=".VnBlack" panose="020B7200000000000000" pitchFamily="34" charset="0"/>
            </a:endParaRP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endParaRPr lang="en-US" altLang="en-US" sz="2800">
              <a:solidFill>
                <a:srgbClr val="DC2608"/>
              </a:solidFill>
              <a:latin typeface=".VnBlack" panose="020B7200000000000000" pitchFamily="34" charset="0"/>
            </a:endParaRP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endParaRPr lang="en-US" altLang="en-US" sz="2800">
              <a:solidFill>
                <a:srgbClr val="DC2608"/>
              </a:solidFill>
              <a:latin typeface=".VnBlack" panose="020B7200000000000000" pitchFamily="34" charset="0"/>
            </a:endParaRP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endParaRPr lang="en-US" altLang="en-US" sz="2800">
              <a:solidFill>
                <a:srgbClr val="DC2608"/>
              </a:solidFill>
              <a:latin typeface=".VnBlack" panose="020B7200000000000000" pitchFamily="34" charset="0"/>
            </a:endParaRP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endParaRPr lang="en-US" altLang="en-US" sz="2800">
              <a:solidFill>
                <a:srgbClr val="DC2608"/>
              </a:solidFill>
              <a:latin typeface=".VnBlack" panose="020B7200000000000000" pitchFamily="34" charset="0"/>
            </a:endParaRP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endParaRPr lang="en-US" altLang="en-US" sz="2800">
              <a:solidFill>
                <a:srgbClr val="DC2608"/>
              </a:solidFill>
              <a:latin typeface=".VnBlack" panose="020B7200000000000000" pitchFamily="34" charset="0"/>
            </a:endParaRP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endParaRPr lang="en-US" altLang="en-US" sz="2800">
              <a:solidFill>
                <a:srgbClr val="DC2608"/>
              </a:solidFill>
              <a:latin typeface=".VnBlack" panose="020B7200000000000000" pitchFamily="34" charset="0"/>
            </a:endParaRP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endParaRPr lang="en-US" sz="2800" dirty="0">
              <a:solidFill>
                <a:srgbClr val="DC2608"/>
              </a:solidFill>
              <a:latin typeface=".VnBlack" panose="020B72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11"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11"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12"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12"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13"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4"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14"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14"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14"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4"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4"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14"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14"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4"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14"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14"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14"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14"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14"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14"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15"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a:picLocks noChangeAspect="1"/>
          </p:cNvPicPr>
          <p:nvPr/>
        </p:nvPicPr>
        <p:blipFill>
          <a:blip r:embed="rId1" cstate="print">
            <a:extLst>
              <a:ext uri="{BEBA8EAE-BF5A-486C-A8C5-ECC9F3942E4B}">
                <a14:imgProps xmlns:a14="http://schemas.microsoft.com/office/drawing/2010/main">
                  <a14:imgLayer r:embed="rId2">
                    <a14:imgEffect>
                      <a14:sharpenSoften amount="45000"/>
                    </a14:imgEffect>
                  </a14:imgLayer>
                </a14:imgProps>
              </a:ext>
              <a:ext uri="{28A0092B-C50C-407E-A947-70E740481C1C}">
                <a14:useLocalDpi xmlns:a14="http://schemas.microsoft.com/office/drawing/2010/main" val="0"/>
              </a:ext>
            </a:extLst>
          </a:blip>
          <a:stretch>
            <a:fillRect/>
          </a:stretch>
        </p:blipFill>
        <p:spPr>
          <a:xfrm>
            <a:off x="423808" y="145611"/>
            <a:ext cx="2325467" cy="1162735"/>
          </a:xfrm>
          <a:prstGeom prst="rect">
            <a:avLst/>
          </a:prstGeom>
        </p:spPr>
      </p:pic>
      <p:grpSp>
        <p:nvGrpSpPr>
          <p:cNvPr id="72" name="Group 71"/>
          <p:cNvGrpSpPr/>
          <p:nvPr/>
        </p:nvGrpSpPr>
        <p:grpSpPr>
          <a:xfrm>
            <a:off x="2957822" y="617724"/>
            <a:ext cx="5945546" cy="570588"/>
            <a:chOff x="1183343" y="1464304"/>
            <a:chExt cx="5945546" cy="570588"/>
          </a:xfrm>
        </p:grpSpPr>
        <p:sp>
          <p:nvSpPr>
            <p:cNvPr id="73" name="TextBox 72"/>
            <p:cNvSpPr txBox="1"/>
            <p:nvPr/>
          </p:nvSpPr>
          <p:spPr>
            <a:xfrm>
              <a:off x="1820069" y="1474175"/>
              <a:ext cx="5308820" cy="523220"/>
            </a:xfrm>
            <a:prstGeom prst="rect">
              <a:avLst/>
            </a:prstGeom>
            <a:noFill/>
            <a:ln w="38100">
              <a:noFill/>
            </a:ln>
          </p:spPr>
          <p:txBody>
            <a:bodyPr wrap="square" rtlCol="0">
              <a:spAutoFit/>
            </a:bodyPr>
            <a:lstStyle/>
            <a:p>
              <a:r>
                <a:rPr lang="en-US" sz="2800" dirty="0" err="1"/>
                <a:t>Làm</a:t>
              </a:r>
              <a:r>
                <a:rPr lang="en-US" sz="2800"/>
                <a:t> </a:t>
              </a:r>
              <a:r>
                <a:rPr lang="en-US" sz="2800" err="1"/>
                <a:t>thước</a:t>
              </a:r>
              <a:r>
                <a:rPr lang="en-US" sz="2800"/>
                <a:t> </a:t>
              </a:r>
              <a:r>
                <a:rPr lang="en-US" sz="2800" err="1"/>
                <a:t>dây</a:t>
              </a:r>
              <a:r>
                <a:rPr lang="en-US" sz="2800"/>
                <a:t>:</a:t>
              </a:r>
              <a:endParaRPr lang="en-US" sz="2800"/>
            </a:p>
          </p:txBody>
        </p:sp>
        <p:sp>
          <p:nvSpPr>
            <p:cNvPr id="74" name="Oval 73"/>
            <p:cNvSpPr/>
            <p:nvPr/>
          </p:nvSpPr>
          <p:spPr>
            <a:xfrm>
              <a:off x="1183343" y="146430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1</a:t>
              </a:r>
              <a:endParaRPr lang="en-US" sz="3600" b="1"/>
            </a:p>
          </p:txBody>
        </p:sp>
      </p:grpSp>
      <p:pic>
        <p:nvPicPr>
          <p:cNvPr id="68" name="Picture 67"/>
          <p:cNvPicPr>
            <a:picLocks noChangeAspect="1"/>
          </p:cNvPicPr>
          <p:nvPr/>
        </p:nvPicPr>
        <p:blipFill rotWithShape="1">
          <a:blip r:embed="rId3">
            <a:extLst>
              <a:ext uri="{28A0092B-C50C-407E-A947-70E740481C1C}">
                <a14:useLocalDpi xmlns:a14="http://schemas.microsoft.com/office/drawing/2010/main" val="0"/>
              </a:ext>
            </a:extLst>
          </a:blip>
          <a:srcRect l="2377"/>
          <a:stretch>
            <a:fillRect/>
          </a:stretch>
        </p:blipFill>
        <p:spPr>
          <a:xfrm>
            <a:off x="6337339" y="2305921"/>
            <a:ext cx="4966270" cy="2246157"/>
          </a:xfrm>
          <a:prstGeom prst="rect">
            <a:avLst/>
          </a:prstGeom>
        </p:spPr>
      </p:pic>
      <p:sp>
        <p:nvSpPr>
          <p:cNvPr id="77" name="TextBox 76"/>
          <p:cNvSpPr txBox="1"/>
          <p:nvPr/>
        </p:nvSpPr>
        <p:spPr>
          <a:xfrm>
            <a:off x="803936" y="2205474"/>
            <a:ext cx="5448948" cy="3890424"/>
          </a:xfrm>
          <a:prstGeom prst="rect">
            <a:avLst/>
          </a:prstGeom>
          <a:noFill/>
          <a:ln w="38100">
            <a:noFill/>
          </a:ln>
        </p:spPr>
        <p:txBody>
          <a:bodyPr wrap="square" rtlCol="0">
            <a:spAutoFit/>
          </a:bodyPr>
          <a:lstStyle/>
          <a:p>
            <a:pPr algn="just">
              <a:lnSpc>
                <a:spcPct val="150000"/>
              </a:lnSpc>
            </a:pPr>
            <a:r>
              <a:rPr lang="vi-VN" sz="2800"/>
              <a:t>- Dùng thước 1 m. từ đầu dây, cứ 1 m em hãy vạch một vạch đỏ</a:t>
            </a:r>
            <a:endParaRPr lang="vi-VN" sz="2800"/>
          </a:p>
          <a:p>
            <a:pPr algn="just">
              <a:lnSpc>
                <a:spcPct val="150000"/>
              </a:lnSpc>
            </a:pPr>
            <a:r>
              <a:rPr lang="vi-VN" sz="2800"/>
              <a:t>- Dùng thước kẻ có vạch chia đề-xi-mét. Từ đầu dây cứ 1 dm em hãy vạch một vạch xanh (trừ chỗ đã có vạch đỏ)</a:t>
            </a:r>
            <a:endParaRPr lang="vi-VN" sz="2800"/>
          </a:p>
        </p:txBody>
      </p:sp>
      <p:sp>
        <p:nvSpPr>
          <p:cNvPr id="69" name="Rectangle 68"/>
          <p:cNvSpPr/>
          <p:nvPr/>
        </p:nvSpPr>
        <p:spPr>
          <a:xfrm>
            <a:off x="803936" y="1455783"/>
            <a:ext cx="5719836" cy="658770"/>
          </a:xfrm>
          <a:prstGeom prst="rect">
            <a:avLst/>
          </a:prstGeom>
        </p:spPr>
        <p:txBody>
          <a:bodyPr wrap="none">
            <a:spAutoFit/>
          </a:bodyPr>
          <a:lstStyle/>
          <a:p>
            <a:pPr lvl="0" algn="just">
              <a:lnSpc>
                <a:spcPct val="150000"/>
              </a:lnSpc>
            </a:pPr>
            <a:r>
              <a:rPr lang="vi-VN" sz="2800">
                <a:solidFill>
                  <a:prstClr val="black"/>
                </a:solidFill>
              </a:rPr>
              <a:t>- Chuẩn bị một dải dây dài hơn 3m</a:t>
            </a:r>
            <a:endParaRPr lang="vi-VN" sz="280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1" cstate="print">
            <a:extLst>
              <a:ext uri="{BEBA8EAE-BF5A-486C-A8C5-ECC9F3942E4B}">
                <a14:imgProps xmlns:a14="http://schemas.microsoft.com/office/drawing/2010/main">
                  <a14:imgLayer r:embed="rId2">
                    <a14:imgEffect>
                      <a14:sharpenSoften amount="45000"/>
                    </a14:imgEffect>
                  </a14:imgLayer>
                </a14:imgProps>
              </a:ext>
              <a:ext uri="{28A0092B-C50C-407E-A947-70E740481C1C}">
                <a14:useLocalDpi xmlns:a14="http://schemas.microsoft.com/office/drawing/2010/main" val="0"/>
              </a:ext>
            </a:extLst>
          </a:blip>
          <a:stretch>
            <a:fillRect/>
          </a:stretch>
        </p:blipFill>
        <p:spPr>
          <a:xfrm>
            <a:off x="423808" y="145611"/>
            <a:ext cx="2325467" cy="1162735"/>
          </a:xfrm>
          <a:prstGeom prst="rect">
            <a:avLst/>
          </a:prstGeom>
        </p:spPr>
      </p:pic>
      <p:grpSp>
        <p:nvGrpSpPr>
          <p:cNvPr id="16" name="Group 15"/>
          <p:cNvGrpSpPr/>
          <p:nvPr/>
        </p:nvGrpSpPr>
        <p:grpSpPr>
          <a:xfrm>
            <a:off x="2957822" y="617724"/>
            <a:ext cx="5945546" cy="570588"/>
            <a:chOff x="1183343" y="1464304"/>
            <a:chExt cx="5945546" cy="570588"/>
          </a:xfrm>
        </p:grpSpPr>
        <p:sp>
          <p:nvSpPr>
            <p:cNvPr id="17" name="TextBox 16"/>
            <p:cNvSpPr txBox="1"/>
            <p:nvPr/>
          </p:nvSpPr>
          <p:spPr>
            <a:xfrm>
              <a:off x="1820069" y="1474175"/>
              <a:ext cx="5308820" cy="523220"/>
            </a:xfrm>
            <a:prstGeom prst="rect">
              <a:avLst/>
            </a:prstGeom>
            <a:noFill/>
            <a:ln w="38100">
              <a:noFill/>
            </a:ln>
          </p:spPr>
          <p:txBody>
            <a:bodyPr wrap="square" rtlCol="0">
              <a:spAutoFit/>
            </a:bodyPr>
            <a:lstStyle/>
            <a:p>
              <a:r>
                <a:rPr lang="en-US" sz="2800" err="1"/>
                <a:t>Thực</a:t>
              </a:r>
              <a:r>
                <a:rPr lang="en-US" sz="2800"/>
                <a:t> </a:t>
              </a:r>
              <a:r>
                <a:rPr lang="en-US" sz="2800" err="1"/>
                <a:t>hành</a:t>
              </a:r>
              <a:r>
                <a:rPr lang="en-US" sz="2800"/>
                <a:t> </a:t>
              </a:r>
              <a:r>
                <a:rPr lang="en-US" sz="2800" err="1"/>
                <a:t>đo</a:t>
              </a:r>
              <a:r>
                <a:rPr lang="en-US" sz="2800"/>
                <a:t>:</a:t>
              </a:r>
              <a:endParaRPr lang="en-US" sz="2800"/>
            </a:p>
          </p:txBody>
        </p:sp>
        <p:sp>
          <p:nvSpPr>
            <p:cNvPr id="18" name="Oval 17"/>
            <p:cNvSpPr/>
            <p:nvPr/>
          </p:nvSpPr>
          <p:spPr>
            <a:xfrm>
              <a:off x="1183343" y="146430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2</a:t>
              </a:r>
              <a:endParaRPr lang="en-US" sz="3600" b="1"/>
            </a:p>
          </p:txBody>
        </p:sp>
      </p:gr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sharpenSoften amount="57000"/>
                    </a14:imgEffect>
                  </a14:imgLayer>
                </a14:imgProps>
              </a:ext>
              <a:ext uri="{28A0092B-C50C-407E-A947-70E740481C1C}">
                <a14:useLocalDpi xmlns:a14="http://schemas.microsoft.com/office/drawing/2010/main" val="0"/>
              </a:ext>
            </a:extLst>
          </a:blip>
          <a:stretch>
            <a:fillRect/>
          </a:stretch>
        </p:blipFill>
        <p:spPr>
          <a:xfrm>
            <a:off x="4855669" y="2022095"/>
            <a:ext cx="6378818" cy="2813810"/>
          </a:xfrm>
          <a:prstGeom prst="rect">
            <a:avLst/>
          </a:prstGeom>
        </p:spPr>
      </p:pic>
      <p:sp>
        <p:nvSpPr>
          <p:cNvPr id="25" name="TextBox 24"/>
          <p:cNvSpPr txBox="1"/>
          <p:nvPr/>
        </p:nvSpPr>
        <p:spPr>
          <a:xfrm>
            <a:off x="819264" y="1829589"/>
            <a:ext cx="3865031" cy="3664208"/>
          </a:xfrm>
          <a:prstGeom prst="rect">
            <a:avLst/>
          </a:prstGeom>
          <a:noFill/>
          <a:ln w="38100">
            <a:noFill/>
          </a:ln>
        </p:spPr>
        <p:txBody>
          <a:bodyPr wrap="square" rtlCol="0">
            <a:spAutoFit/>
          </a:bodyPr>
          <a:lstStyle/>
          <a:p>
            <a:pPr algn="just">
              <a:lnSpc>
                <a:spcPct val="120000"/>
              </a:lnSpc>
            </a:pPr>
            <a:r>
              <a:rPr lang="vi-VN" sz="2800"/>
              <a:t>Em hãy ước lượng độ dài của một số đồ vật trong lớp theo yêu cầu, rồi dùng thước dây đã làm đo lại. Sau đó ghi kết quả vào phiếu thực hành.</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490"/>
          <p:cNvGraphicFramePr>
            <a:graphicFrameLocks noGrp="1"/>
          </p:cNvGraphicFramePr>
          <p:nvPr/>
        </p:nvGraphicFramePr>
        <p:xfrm>
          <a:off x="946483" y="1122946"/>
          <a:ext cx="9914022" cy="5037220"/>
        </p:xfrm>
        <a:graphic>
          <a:graphicData uri="http://schemas.openxmlformats.org/drawingml/2006/table">
            <a:tbl>
              <a:tblPr firstRow="1" bandRow="1">
                <a:tableStyleId>{5C22544A-7EE6-4342-B048-85BDC9FD1C3A}</a:tableStyleId>
              </a:tblPr>
              <a:tblGrid>
                <a:gridCol w="4315328"/>
                <a:gridCol w="3088151"/>
                <a:gridCol w="2510543"/>
              </a:tblGrid>
              <a:tr h="1154419">
                <a:tc>
                  <a:txBody>
                    <a:bodyPr/>
                    <a:lstStyle/>
                    <a:p>
                      <a:pPr algn="ctr"/>
                      <a:r>
                        <a:rPr lang="en-US" sz="2800">
                          <a:solidFill>
                            <a:schemeClr val="tx1"/>
                          </a:solidFill>
                        </a:rPr>
                        <a:t>Yêu cầu</a:t>
                      </a:r>
                      <a:endParaRPr lang="en-US" sz="2800">
                        <a:solidFill>
                          <a:schemeClr val="tx1"/>
                        </a:solidFill>
                      </a:endParaRP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rgbClr val="FFF79A"/>
                    </a:solidFill>
                  </a:tcPr>
                </a:tc>
                <a:tc>
                  <a:txBody>
                    <a:bodyPr/>
                    <a:lstStyle/>
                    <a:p>
                      <a:pPr algn="ctr"/>
                      <a:r>
                        <a:rPr lang="en-US" sz="2800">
                          <a:solidFill>
                            <a:schemeClr val="tx1"/>
                          </a:solidFill>
                        </a:rPr>
                        <a:t>Ước lượng</a:t>
                      </a:r>
                      <a:endParaRPr lang="en-US" sz="2800">
                        <a:solidFill>
                          <a:schemeClr val="tx1"/>
                        </a:solidFill>
                      </a:endParaRP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rgbClr val="FFF79A"/>
                    </a:solidFill>
                  </a:tcPr>
                </a:tc>
                <a:tc>
                  <a:txBody>
                    <a:bodyPr/>
                    <a:lstStyle/>
                    <a:p>
                      <a:pPr algn="ctr"/>
                      <a:r>
                        <a:rPr lang="en-US" sz="2800">
                          <a:solidFill>
                            <a:schemeClr val="tx1"/>
                          </a:solidFill>
                        </a:rPr>
                        <a:t>Đo bằng thước</a:t>
                      </a:r>
                      <a:endParaRPr lang="en-US" sz="2800">
                        <a:solidFill>
                          <a:schemeClr val="tx1"/>
                        </a:solidFill>
                      </a:endParaRP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rgbClr val="FFF79A"/>
                    </a:solidFill>
                  </a:tcPr>
                </a:tc>
              </a:tr>
              <a:tr h="1227032">
                <a:tc>
                  <a:txBody>
                    <a:bodyPr/>
                    <a:lstStyle/>
                    <a:p>
                      <a:pPr marL="317500" indent="0" algn="l"/>
                      <a:r>
                        <a:rPr lang="en-US" sz="2800">
                          <a:solidFill>
                            <a:schemeClr val="tx1"/>
                          </a:solidFill>
                        </a:rPr>
                        <a:t>Đo độ dài bảng lớp</a:t>
                      </a:r>
                      <a:endParaRPr lang="en-US" sz="2800">
                        <a:solidFill>
                          <a:schemeClr val="tx1"/>
                        </a:solidFill>
                      </a:endParaRP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800">
                          <a:solidFill>
                            <a:schemeClr val="tx1"/>
                          </a:solidFill>
                        </a:rPr>
                        <a:t> Khoảng         dm</a:t>
                      </a:r>
                      <a:endParaRPr lang="en-US" sz="2800">
                        <a:solidFill>
                          <a:schemeClr val="tx1"/>
                        </a:solidFill>
                      </a:endParaRP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476375" indent="0" algn="l"/>
                      <a:r>
                        <a:rPr lang="en-US" sz="2800">
                          <a:solidFill>
                            <a:schemeClr val="tx1"/>
                          </a:solidFill>
                        </a:rPr>
                        <a:t>dm</a:t>
                      </a:r>
                      <a:endParaRPr lang="en-US" sz="2800">
                        <a:solidFill>
                          <a:schemeClr val="tx1"/>
                        </a:solidFill>
                      </a:endParaRP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275180">
                <a:tc>
                  <a:txBody>
                    <a:bodyPr/>
                    <a:lstStyle/>
                    <a:p>
                      <a:pPr marL="317500" indent="0" algn="l"/>
                      <a:r>
                        <a:rPr lang="en-US" sz="2800">
                          <a:solidFill>
                            <a:schemeClr val="tx1"/>
                          </a:solidFill>
                        </a:rPr>
                        <a:t>Đo chiều rộng cửa lớp</a:t>
                      </a:r>
                      <a:endParaRPr lang="en-US" sz="2800">
                        <a:solidFill>
                          <a:schemeClr val="tx1"/>
                        </a:solidFill>
                      </a:endParaRP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800">
                          <a:solidFill>
                            <a:schemeClr val="tx1"/>
                          </a:solidFill>
                        </a:rPr>
                        <a:t> Khoảng         dm</a:t>
                      </a:r>
                      <a:endParaRPr lang="en-US" sz="2800">
                        <a:solidFill>
                          <a:schemeClr val="tx1"/>
                        </a:solidFill>
                      </a:endParaRP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476375" indent="0" algn="l"/>
                      <a:r>
                        <a:rPr lang="en-US" sz="2800">
                          <a:solidFill>
                            <a:schemeClr val="tx1"/>
                          </a:solidFill>
                        </a:rPr>
                        <a:t>dm</a:t>
                      </a:r>
                      <a:endParaRPr lang="en-US" sz="2800">
                        <a:solidFill>
                          <a:schemeClr val="tx1"/>
                        </a:solidFill>
                      </a:endParaRP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380589">
                <a:tc>
                  <a:txBody>
                    <a:bodyPr/>
                    <a:lstStyle/>
                    <a:p>
                      <a:pPr marL="317500" indent="0" algn="l"/>
                      <a:r>
                        <a:rPr lang="en-US" sz="2800">
                          <a:solidFill>
                            <a:schemeClr val="tx1"/>
                          </a:solidFill>
                        </a:rPr>
                        <a:t>Đo chiều cao bàn học</a:t>
                      </a:r>
                      <a:endParaRPr lang="en-US" sz="2800">
                        <a:solidFill>
                          <a:schemeClr val="tx1"/>
                        </a:solidFill>
                      </a:endParaRP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800">
                          <a:solidFill>
                            <a:schemeClr val="tx1"/>
                          </a:solidFill>
                        </a:rPr>
                        <a:t> Khoảng         dm</a:t>
                      </a:r>
                      <a:endParaRPr lang="en-US" sz="2800">
                        <a:solidFill>
                          <a:schemeClr val="tx1"/>
                        </a:solidFill>
                      </a:endParaRP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476375" indent="0" algn="l"/>
                      <a:r>
                        <a:rPr lang="en-US" sz="2800">
                          <a:solidFill>
                            <a:schemeClr val="tx1"/>
                          </a:solidFill>
                        </a:rPr>
                        <a:t>dm</a:t>
                      </a:r>
                      <a:endParaRPr lang="en-US" sz="2800">
                        <a:solidFill>
                          <a:schemeClr val="tx1"/>
                        </a:solidFill>
                      </a:endParaRP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0" name="TextBox 9"/>
          <p:cNvSpPr txBox="1"/>
          <p:nvPr/>
        </p:nvSpPr>
        <p:spPr>
          <a:xfrm>
            <a:off x="4087277" y="388067"/>
            <a:ext cx="4017446" cy="523220"/>
          </a:xfrm>
          <a:prstGeom prst="rect">
            <a:avLst/>
          </a:prstGeom>
          <a:noFill/>
        </p:spPr>
        <p:txBody>
          <a:bodyPr wrap="none" rtlCol="0">
            <a:spAutoFit/>
          </a:bodyPr>
          <a:lstStyle/>
          <a:p>
            <a:pPr algn="ctr"/>
            <a:r>
              <a:rPr lang="en-US" sz="2800" dirty="0">
                <a:latin typeface="UTM Cooper Black" panose="02040603050506020204" pitchFamily="18" charset="0"/>
              </a:rPr>
              <a:t>PHIẾU THỰC HÀNH </a:t>
            </a:r>
            <a:endParaRPr lang="en-US" sz="2800" dirty="0">
              <a:latin typeface="UTM Cooper Black" panose="02040603050506020204" pitchFamily="18" charset="0"/>
            </a:endParaRPr>
          </a:p>
        </p:txBody>
      </p:sp>
      <p:sp>
        <p:nvSpPr>
          <p:cNvPr id="11" name="Rounded Rectangle 10"/>
          <p:cNvSpPr/>
          <p:nvPr/>
        </p:nvSpPr>
        <p:spPr>
          <a:xfrm>
            <a:off x="6759808" y="2512308"/>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endParaRPr lang="en-US" sz="3200">
              <a:solidFill>
                <a:srgbClr val="000000"/>
              </a:solidFill>
            </a:endParaRPr>
          </a:p>
        </p:txBody>
      </p:sp>
      <p:sp>
        <p:nvSpPr>
          <p:cNvPr id="12" name="Rounded Rectangle 11"/>
          <p:cNvSpPr/>
          <p:nvPr/>
        </p:nvSpPr>
        <p:spPr>
          <a:xfrm>
            <a:off x="6759807" y="3771614"/>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endParaRPr lang="en-US" sz="3200">
              <a:solidFill>
                <a:srgbClr val="000000"/>
              </a:solidFill>
            </a:endParaRPr>
          </a:p>
        </p:txBody>
      </p:sp>
      <p:sp>
        <p:nvSpPr>
          <p:cNvPr id="13" name="Rounded Rectangle 12"/>
          <p:cNvSpPr/>
          <p:nvPr/>
        </p:nvSpPr>
        <p:spPr>
          <a:xfrm>
            <a:off x="6759806" y="5160976"/>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endParaRPr lang="en-US" sz="3200">
              <a:solidFill>
                <a:srgbClr val="000000"/>
              </a:solidFill>
            </a:endParaRPr>
          </a:p>
        </p:txBody>
      </p:sp>
      <p:sp>
        <p:nvSpPr>
          <p:cNvPr id="14" name="Rounded Rectangle 13"/>
          <p:cNvSpPr/>
          <p:nvPr/>
        </p:nvSpPr>
        <p:spPr>
          <a:xfrm>
            <a:off x="8981639" y="2512308"/>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endParaRPr lang="en-US" sz="3200">
              <a:solidFill>
                <a:srgbClr val="000000"/>
              </a:solidFill>
            </a:endParaRPr>
          </a:p>
        </p:txBody>
      </p:sp>
      <p:sp>
        <p:nvSpPr>
          <p:cNvPr id="15" name="Rounded Rectangle 14"/>
          <p:cNvSpPr/>
          <p:nvPr/>
        </p:nvSpPr>
        <p:spPr>
          <a:xfrm>
            <a:off x="8981638" y="3771614"/>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endParaRPr lang="en-US" sz="3200">
              <a:solidFill>
                <a:srgbClr val="000000"/>
              </a:solidFill>
            </a:endParaRPr>
          </a:p>
        </p:txBody>
      </p:sp>
      <p:sp>
        <p:nvSpPr>
          <p:cNvPr id="16" name="Rounded Rectangle 15"/>
          <p:cNvSpPr/>
          <p:nvPr/>
        </p:nvSpPr>
        <p:spPr>
          <a:xfrm>
            <a:off x="8981637" y="5160976"/>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endParaRPr lang="en-US" sz="32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1237</Words>
  <Application>WPS Presentation</Application>
  <PresentationFormat>Widescreen</PresentationFormat>
  <Paragraphs>213</Paragraphs>
  <Slides>11</Slides>
  <Notes>2</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11</vt:i4>
      </vt:variant>
    </vt:vector>
  </HeadingPairs>
  <TitlesOfParts>
    <vt:vector size="26" baseType="lpstr">
      <vt:lpstr>Arial</vt:lpstr>
      <vt:lpstr>SimSun</vt:lpstr>
      <vt:lpstr>Wingdings</vt:lpstr>
      <vt:lpstr>Arial</vt:lpstr>
      <vt:lpstr>UTM Cooper Black</vt:lpstr>
      <vt:lpstr>Cooper Black</vt:lpstr>
      <vt:lpstr>UTM Cookies</vt:lpstr>
      <vt:lpstr>Segoe Print</vt:lpstr>
      <vt:lpstr>Microsoft YaHei</vt:lpstr>
      <vt:lpstr>Arial Unicode MS</vt:lpstr>
      <vt:lpstr>Calibri</vt:lpstr>
      <vt:lpstr>Times New Roman</vt:lpstr>
      <vt:lpstr>Tahoma</vt:lpstr>
      <vt:lpstr>.VnBlack</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280</cp:revision>
  <dcterms:created xsi:type="dcterms:W3CDTF">2021-06-02T01:34:00Z</dcterms:created>
  <dcterms:modified xsi:type="dcterms:W3CDTF">2021-08-17T12:00:38Z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1033-11.2.0.10258</vt:lpwstr>
  </property>
  <property fmtid="{D5CDD505-2E9C-101B-9397-08002B2CF9AE}" pid="3" name="ICV">
    <vt:lpwstr>30D595DE474543198E3E694DC63AB26C</vt:lpwstr>
  </property>
</Properties>
</file>