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317" r:id="rId3"/>
    <p:sldId id="265" r:id="rId4"/>
    <p:sldId id="296" r:id="rId5"/>
    <p:sldId id="297" r:id="rId6"/>
    <p:sldId id="312" r:id="rId7"/>
    <p:sldId id="313" r:id="rId8"/>
    <p:sldId id="314" r:id="rId9"/>
    <p:sldId id="295" r:id="rId10"/>
    <p:sldId id="311" r:id="rId11"/>
    <p:sldId id="298" r:id="rId12"/>
    <p:sldId id="303" r:id="rId13"/>
    <p:sldId id="304" r:id="rId14"/>
    <p:sldId id="305" r:id="rId15"/>
    <p:sldId id="306" r:id="rId16"/>
    <p:sldId id="269" r:id="rId17"/>
    <p:sldId id="310" r:id="rId18"/>
    <p:sldId id="307" r:id="rId19"/>
    <p:sldId id="315" r:id="rId20"/>
    <p:sldId id="318" r:id="rId21"/>
    <p:sldId id="316"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4660"/>
  </p:normalViewPr>
  <p:slideViewPr>
    <p:cSldViewPr snapToGrid="0">
      <p:cViewPr varScale="1">
        <p:scale>
          <a:sx n="60" d="100"/>
          <a:sy n="60" d="100"/>
        </p:scale>
        <p:origin x="4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71449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5" name="Footer Placeholder 4">
            <a:extLst>
              <a:ext uri="{FF2B5EF4-FFF2-40B4-BE49-F238E27FC236}">
                <a16:creationId xmlns:a16="http://schemas.microsoft.com/office/drawing/2014/main"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266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5" name="Footer Placeholder 4">
            <a:extLst>
              <a:ext uri="{FF2B5EF4-FFF2-40B4-BE49-F238E27FC236}">
                <a16:creationId xmlns:a16="http://schemas.microsoft.com/office/drawing/2014/main"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49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5" name="Footer Placeholder 4">
            <a:extLst>
              <a:ext uri="{FF2B5EF4-FFF2-40B4-BE49-F238E27FC236}">
                <a16:creationId xmlns:a16="http://schemas.microsoft.com/office/drawing/2014/main"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18848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5" name="Footer Placeholder 4">
            <a:extLst>
              <a:ext uri="{FF2B5EF4-FFF2-40B4-BE49-F238E27FC236}">
                <a16:creationId xmlns:a16="http://schemas.microsoft.com/office/drawing/2014/main"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0703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6" name="Footer Placeholder 5">
            <a:extLst>
              <a:ext uri="{FF2B5EF4-FFF2-40B4-BE49-F238E27FC236}">
                <a16:creationId xmlns:a16="http://schemas.microsoft.com/office/drawing/2014/main"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0389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8" name="Footer Placeholder 7">
            <a:extLst>
              <a:ext uri="{FF2B5EF4-FFF2-40B4-BE49-F238E27FC236}">
                <a16:creationId xmlns:a16="http://schemas.microsoft.com/office/drawing/2014/main"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64314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4" name="Footer Placeholder 3">
            <a:extLst>
              <a:ext uri="{FF2B5EF4-FFF2-40B4-BE49-F238E27FC236}">
                <a16:creationId xmlns:a16="http://schemas.microsoft.com/office/drawing/2014/main"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971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3" name="Footer Placeholder 2">
            <a:extLst>
              <a:ext uri="{FF2B5EF4-FFF2-40B4-BE49-F238E27FC236}">
                <a16:creationId xmlns:a16="http://schemas.microsoft.com/office/drawing/2014/main"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3978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6" name="Footer Placeholder 5">
            <a:extLst>
              <a:ext uri="{FF2B5EF4-FFF2-40B4-BE49-F238E27FC236}">
                <a16:creationId xmlns:a16="http://schemas.microsoft.com/office/drawing/2014/main"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28229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2/24/2023</a:t>
            </a:fld>
            <a:endParaRPr lang="en-US"/>
          </a:p>
        </p:txBody>
      </p:sp>
      <p:sp>
        <p:nvSpPr>
          <p:cNvPr id="6" name="Footer Placeholder 5">
            <a:extLst>
              <a:ext uri="{FF2B5EF4-FFF2-40B4-BE49-F238E27FC236}">
                <a16:creationId xmlns:a16="http://schemas.microsoft.com/office/drawing/2014/main"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94067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842DA862-2A2A-449F-B3DA-EA903A7881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1649" y="257174"/>
            <a:ext cx="1323974" cy="1323974"/>
          </a:xfrm>
          <a:prstGeom prst="rect">
            <a:avLst/>
          </a:prstGeom>
        </p:spPr>
      </p:pic>
    </p:spTree>
    <p:extLst>
      <p:ext uri="{BB962C8B-B14F-4D97-AF65-F5344CB8AC3E}">
        <p14:creationId xmlns:p14="http://schemas.microsoft.com/office/powerpoint/2010/main" val="202990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a:blip r:embed="rId4"/>
          <a:stretch>
            <a:fillRect/>
          </a:stretch>
        </p:blipFill>
        <p:spPr>
          <a:xfrm>
            <a:off x="1781198" y="3201888"/>
            <a:ext cx="8248603" cy="835224"/>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509200"/>
          </a:xfrm>
          <a:prstGeom prst="rect">
            <a:avLst/>
          </a:prstGeom>
          <a:noFill/>
        </p:spPr>
        <p:txBody>
          <a:bodyPr wrap="square">
            <a:spAutoFit/>
          </a:bodyPr>
          <a:lstStyle/>
          <a:p>
            <a:pPr algn="ctr"/>
            <a:r>
              <a:rPr lang="vi-VN" sz="2800" b="1" i="0" dirty="0">
                <a:solidFill>
                  <a:srgbClr val="000000"/>
                </a:solidFill>
                <a:effectLst/>
                <a:latin typeface="Calibri" panose="020F0502020204030204" pitchFamily="34" charset="0"/>
                <a:cs typeface="Calibri" panose="020F0502020204030204" pitchFamily="34" charset="0"/>
              </a:rPr>
              <a:t>CẬU BÉ ĐÁNH GIÀY</a:t>
            </a:r>
          </a:p>
          <a:p>
            <a:pPr algn="just"/>
            <a:r>
              <a:rPr lang="vi-VN" b="1" i="0" dirty="0">
                <a:solidFill>
                  <a:srgbClr val="000000"/>
                </a:solidFill>
                <a:effectLst/>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Calibri" panose="020F0502020204030204" pitchFamily="34" charset="0"/>
                <a:cs typeface="Calibri" panose="020F0502020204030204" pitchFamily="34" charset="0"/>
              </a:rPr>
              <a:t>- Cháu đã đợi ông ở đây rất lâu rồi, rốt cuộc hôm nay cũng trả được tiền cho ông.</a:t>
            </a:r>
          </a:p>
          <a:p>
            <a:pPr algn="just"/>
            <a:r>
              <a:rPr lang="vi-VN" b="1" i="0" dirty="0">
                <a:solidFill>
                  <a:srgbClr val="000000"/>
                </a:solidFill>
                <a:effectLst/>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algn="just"/>
            <a:r>
              <a:rPr lang="vi-VN" b="1" i="0" dirty="0">
                <a:solidFill>
                  <a:srgbClr val="000000"/>
                </a:solidFill>
                <a:effectLst/>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algn="just"/>
            <a:r>
              <a:rPr lang="vi-VN" b="1" i="0" dirty="0">
                <a:solidFill>
                  <a:srgbClr val="000000"/>
                </a:solidFill>
                <a:effectLst/>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algn="just"/>
            <a:r>
              <a:rPr lang="vi-VN" b="1" i="0" dirty="0">
                <a:solidFill>
                  <a:srgbClr val="000000"/>
                </a:solidFill>
                <a:effectLst/>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Calibri" panose="020F0502020204030204" pitchFamily="34" charset="0"/>
                <a:cs typeface="Calibri" panose="020F0502020204030204" pitchFamily="34" charset="0"/>
              </a:rPr>
              <a:t>(Theo Thanh Trúc </a:t>
            </a:r>
            <a:r>
              <a:rPr lang="vi-VN" b="1" i="1" dirty="0">
                <a:solidFill>
                  <a:srgbClr val="000000"/>
                </a:solidFill>
                <a:effectLst/>
                <a:latin typeface="Calibri" panose="020F0502020204030204" pitchFamily="34" charset="0"/>
                <a:cs typeface="Calibri" panose="020F0502020204030204" pitchFamily="34" charset="0"/>
              </a:rPr>
              <a:t>sưu tầm, biên dịch)</a:t>
            </a:r>
            <a:endParaRPr lang="vi-VN" b="1"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978584" y="964280"/>
            <a:ext cx="4632203" cy="507457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179873" y="1239407"/>
            <a:ext cx="4229623" cy="4524315"/>
          </a:xfrm>
          <a:prstGeom prst="rect">
            <a:avLst/>
          </a:prstGeom>
          <a:noFill/>
        </p:spPr>
        <p:txBody>
          <a:bodyPr wrap="square">
            <a:spAutoFit/>
          </a:bodyPr>
          <a:lstStyle/>
          <a:p>
            <a:pPr lvl="0" algn="just"/>
            <a:r>
              <a:rPr lang="vi-VN" sz="2400" b="1" dirty="0">
                <a:solidFill>
                  <a:prstClr val="black"/>
                </a:solidFill>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b="1" dirty="0">
                <a:solidFill>
                  <a:prstClr val="black"/>
                </a:solidFill>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p:txBody>
      </p:sp>
      <p:pic>
        <p:nvPicPr>
          <p:cNvPr id="5" name="Picture 4">
            <a:extLst>
              <a:ext uri="{FF2B5EF4-FFF2-40B4-BE49-F238E27FC236}">
                <a16:creationId xmlns:a16="http://schemas.microsoft.com/office/drawing/2014/main" id="{9E1CB83E-B00D-4141-8DEB-490D58F49175}"/>
              </a:ext>
            </a:extLst>
          </p:cNvPr>
          <p:cNvPicPr>
            <a:picLocks noChangeAspect="1"/>
          </p:cNvPicPr>
          <p:nvPr/>
        </p:nvPicPr>
        <p:blipFill>
          <a:blip r:embed="rId3"/>
          <a:stretch>
            <a:fillRect/>
          </a:stretch>
        </p:blipFill>
        <p:spPr>
          <a:xfrm>
            <a:off x="595312" y="1228725"/>
            <a:ext cx="5926600" cy="4305300"/>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782490" y="964280"/>
            <a:ext cx="5828298"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39245" y="1145203"/>
            <a:ext cx="551478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p:txBody>
      </p:sp>
      <p:pic>
        <p:nvPicPr>
          <p:cNvPr id="5" name="Picture 4">
            <a:extLst>
              <a:ext uri="{FF2B5EF4-FFF2-40B4-BE49-F238E27FC236}">
                <a16:creationId xmlns:a16="http://schemas.microsoft.com/office/drawing/2014/main" id="{D423DD5D-C1BF-46F1-8427-5738BC130FE6}"/>
              </a:ext>
            </a:extLst>
          </p:cNvPr>
          <p:cNvPicPr>
            <a:picLocks noChangeAspect="1"/>
          </p:cNvPicPr>
          <p:nvPr/>
        </p:nvPicPr>
        <p:blipFill>
          <a:blip r:embed="rId3"/>
          <a:stretch>
            <a:fillRect/>
          </a:stretch>
        </p:blipFill>
        <p:spPr>
          <a:xfrm>
            <a:off x="419100" y="1438275"/>
            <a:ext cx="5037472" cy="3314700"/>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821031" y="1522355"/>
            <a:ext cx="6075693" cy="3960197"/>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977787" y="1703278"/>
            <a:ext cx="576653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Cháu đã đợi ông ở đây rất lâu rồi, rốt cuộc hôm nay cũng trả được tiền cho ông.</a:t>
            </a:r>
          </a:p>
        </p:txBody>
      </p:sp>
      <p:pic>
        <p:nvPicPr>
          <p:cNvPr id="5" name="Picture 4">
            <a:extLst>
              <a:ext uri="{FF2B5EF4-FFF2-40B4-BE49-F238E27FC236}">
                <a16:creationId xmlns:a16="http://schemas.microsoft.com/office/drawing/2014/main" id="{25287BC3-ACC5-45A3-AD94-DC3E2962A74E}"/>
              </a:ext>
            </a:extLst>
          </p:cNvPr>
          <p:cNvPicPr>
            <a:picLocks noChangeAspect="1"/>
          </p:cNvPicPr>
          <p:nvPr/>
        </p:nvPicPr>
        <p:blipFill>
          <a:blip r:embed="rId3"/>
          <a:stretch>
            <a:fillRect/>
          </a:stretch>
        </p:blipFill>
        <p:spPr>
          <a:xfrm>
            <a:off x="457200" y="1643062"/>
            <a:ext cx="4996686" cy="3224213"/>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419725" y="762001"/>
            <a:ext cx="6381750" cy="5191124"/>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48300" y="953121"/>
            <a:ext cx="6315075"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p:txBody>
      </p:sp>
      <p:pic>
        <p:nvPicPr>
          <p:cNvPr id="5" name="Picture 4">
            <a:extLst>
              <a:ext uri="{FF2B5EF4-FFF2-40B4-BE49-F238E27FC236}">
                <a16:creationId xmlns:a16="http://schemas.microsoft.com/office/drawing/2014/main" id="{8BA94AA8-6EDB-4A14-9296-850131A8C7FE}"/>
              </a:ext>
            </a:extLst>
          </p:cNvPr>
          <p:cNvPicPr>
            <a:picLocks noChangeAspect="1"/>
          </p:cNvPicPr>
          <p:nvPr/>
        </p:nvPicPr>
        <p:blipFill>
          <a:blip r:embed="rId3"/>
          <a:stretch>
            <a:fillRect/>
          </a:stretch>
        </p:blipFill>
        <p:spPr>
          <a:xfrm>
            <a:off x="409575" y="1819274"/>
            <a:ext cx="4828978" cy="2990851"/>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Cậu</a:t>
            </a:r>
            <a:r>
              <a:rPr kumimoji="0" lang="en-US" sz="4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đánh</a:t>
            </a:r>
            <a:r>
              <a:rPr kumimoji="0" lang="en-US" sz="48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0" i="1" u="none" strike="noStrike" kern="1200" cap="none" spc="0" normalizeH="0" noProof="0" dirty="0" err="1">
                <a:ln>
                  <a:noFill/>
                </a:ln>
                <a:solidFill>
                  <a:srgbClr val="FF0000"/>
                </a:solidFill>
                <a:effectLst/>
                <a:uLnTx/>
                <a:uFillTx/>
                <a:latin typeface="Calibri" panose="020F0502020204030204"/>
                <a:ea typeface="+mn-ea"/>
                <a:cs typeface="+mn-cs"/>
              </a:rPr>
              <a:t>giày</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349203" y="589516"/>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5"/>
          <a:stretch>
            <a:fillRect/>
          </a:stretch>
        </p:blipFill>
        <p:spPr>
          <a:xfrm>
            <a:off x="3179134" y="812800"/>
            <a:ext cx="5401339" cy="3260042"/>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1001654" y="1037689"/>
            <a:ext cx="9498535" cy="4037745"/>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7084" y="3395368"/>
            <a:ext cx="4000806" cy="3200492"/>
          </a:xfrm>
          <a:prstGeom prst="rect">
            <a:avLst/>
          </a:prstGeom>
        </p:spPr>
      </p:pic>
      <p:sp>
        <p:nvSpPr>
          <p:cNvPr id="2" name="TextBox 1">
            <a:extLst>
              <a:ext uri="{FF2B5EF4-FFF2-40B4-BE49-F238E27FC236}">
                <a16:creationId xmlns:a16="http://schemas.microsoft.com/office/drawing/2014/main" id="{3796C135-2E4F-B4AF-BBA4-3CE55B99C1CC}"/>
              </a:ext>
            </a:extLst>
          </p:cNvPr>
          <p:cNvSpPr txBox="1"/>
          <p:nvPr/>
        </p:nvSpPr>
        <p:spPr>
          <a:xfrm>
            <a:off x="1254355" y="2226748"/>
            <a:ext cx="9132818" cy="2404504"/>
          </a:xfrm>
          <a:prstGeom prst="rect">
            <a:avLst/>
          </a:prstGeom>
          <a:noFill/>
        </p:spPr>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nl-NL"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rPr>
              <a:t> Nghe, hiểu nội dung câu chuyện. </a:t>
            </a:r>
          </a:p>
          <a:p>
            <a:pPr marL="514350" marR="0" lvl="0" indent="-514350" algn="just" defTabSz="914400" rtl="0" eaLnBrk="1" fontAlgn="auto" latinLnBrk="0" hangingPunct="1">
              <a:lnSpc>
                <a:spcPct val="200000"/>
              </a:lnSpc>
              <a:spcBef>
                <a:spcPts val="0"/>
              </a:spcBef>
              <a:spcAft>
                <a:spcPts val="0"/>
              </a:spcAft>
              <a:buClrTx/>
              <a:buSzTx/>
              <a:buFont typeface="+mj-lt"/>
              <a:buAutoNum type="arabicPeriod"/>
              <a:tabLst/>
              <a:defRPr/>
            </a:pPr>
            <a:r>
              <a:rPr kumimoji="0" lang="nl-NL"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rPr>
              <a:t> Kể lại được nội dung câu chuyện dựa vào tranh và gợi ý.  </a:t>
            </a:r>
            <a:endParaRPr kumimoji="0" lang="en-US"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6EE76E29-376E-43F5-0B13-50E0F8BC4F40}"/>
              </a:ext>
            </a:extLst>
          </p:cNvPr>
          <p:cNvPicPr>
            <a:picLocks noChangeAspect="1"/>
          </p:cNvPicPr>
          <p:nvPr/>
        </p:nvPicPr>
        <p:blipFill>
          <a:blip r:embed="rId4"/>
          <a:stretch>
            <a:fillRect/>
          </a:stretch>
        </p:blipFill>
        <p:spPr>
          <a:xfrm>
            <a:off x="2573545" y="1273540"/>
            <a:ext cx="6181880" cy="932769"/>
          </a:xfrm>
          <a:prstGeom prst="rect">
            <a:avLst/>
          </a:prstGeom>
        </p:spPr>
      </p:pic>
    </p:spTree>
    <p:extLst>
      <p:ext uri="{BB962C8B-B14F-4D97-AF65-F5344CB8AC3E}">
        <p14:creationId xmlns:p14="http://schemas.microsoft.com/office/powerpoint/2010/main" val="2638436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1001654" y="1037689"/>
            <a:ext cx="9498535" cy="4037745"/>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7084" y="3395368"/>
            <a:ext cx="4000806" cy="3200492"/>
          </a:xfrm>
          <a:prstGeom prst="rect">
            <a:avLst/>
          </a:prstGeom>
        </p:spPr>
      </p:pic>
      <p:sp>
        <p:nvSpPr>
          <p:cNvPr id="2" name="TextBox 1">
            <a:extLst>
              <a:ext uri="{FF2B5EF4-FFF2-40B4-BE49-F238E27FC236}">
                <a16:creationId xmlns:a16="http://schemas.microsoft.com/office/drawing/2014/main" id="{3796C135-2E4F-B4AF-BBA4-3CE55B99C1CC}"/>
              </a:ext>
            </a:extLst>
          </p:cNvPr>
          <p:cNvSpPr txBox="1"/>
          <p:nvPr/>
        </p:nvSpPr>
        <p:spPr>
          <a:xfrm>
            <a:off x="1254355" y="2226748"/>
            <a:ext cx="9132818" cy="2404504"/>
          </a:xfrm>
          <a:prstGeom prst="rect">
            <a:avLst/>
          </a:prstGeom>
          <a:noFill/>
        </p:spPr>
        <p:txBody>
          <a:bodyPr wrap="square">
            <a:spAutoFit/>
          </a:bodyPr>
          <a:lstStyle/>
          <a:p>
            <a:pPr marL="514350" marR="0" lvl="0" indent="-514350" algn="just" defTabSz="914400" rtl="0" eaLnBrk="1" fontAlgn="auto" latinLnBrk="0" hangingPunct="1">
              <a:lnSpc>
                <a:spcPct val="100000"/>
              </a:lnSpc>
              <a:spcBef>
                <a:spcPts val="0"/>
              </a:spcBef>
              <a:spcAft>
                <a:spcPts val="0"/>
              </a:spcAft>
              <a:buClrTx/>
              <a:buSzTx/>
              <a:buFont typeface="+mj-lt"/>
              <a:buAutoNum type="arabicPeriod"/>
              <a:tabLst/>
              <a:defRPr/>
            </a:pPr>
            <a:r>
              <a:rPr kumimoji="0" lang="nl-NL"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rPr>
              <a:t> Nghe, hiểu nội dung câu chuyện. </a:t>
            </a:r>
          </a:p>
          <a:p>
            <a:pPr marL="514350" marR="0" lvl="0" indent="-514350" algn="just" defTabSz="914400" rtl="0" eaLnBrk="1" fontAlgn="auto" latinLnBrk="0" hangingPunct="1">
              <a:lnSpc>
                <a:spcPct val="200000"/>
              </a:lnSpc>
              <a:spcBef>
                <a:spcPts val="0"/>
              </a:spcBef>
              <a:spcAft>
                <a:spcPts val="0"/>
              </a:spcAft>
              <a:buClrTx/>
              <a:buSzTx/>
              <a:buFont typeface="+mj-lt"/>
              <a:buAutoNum type="arabicPeriod"/>
              <a:tabLst/>
              <a:defRPr/>
            </a:pPr>
            <a:r>
              <a:rPr kumimoji="0" lang="nl-NL"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rPr>
              <a:t> Kể lại được nội dung câu chuyện dựa vào tranh và gợi ý.  </a:t>
            </a:r>
            <a:endParaRPr kumimoji="0" lang="en-US" sz="3200" b="1" i="0" u="none" strike="noStrike" kern="1200" cap="none" spc="0" normalizeH="0" baseline="0" noProof="0" dirty="0">
              <a:ln>
                <a:noFill/>
              </a:ln>
              <a:solidFill>
                <a:schemeClr val="accent4">
                  <a:lumMod val="50000"/>
                </a:schemeClr>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6EE76E29-376E-43F5-0B13-50E0F8BC4F40}"/>
              </a:ext>
            </a:extLst>
          </p:cNvPr>
          <p:cNvPicPr>
            <a:picLocks noChangeAspect="1"/>
          </p:cNvPicPr>
          <p:nvPr/>
        </p:nvPicPr>
        <p:blipFill>
          <a:blip r:embed="rId4"/>
          <a:stretch>
            <a:fillRect/>
          </a:stretch>
        </p:blipFill>
        <p:spPr>
          <a:xfrm>
            <a:off x="2573545" y="1273540"/>
            <a:ext cx="6181880" cy="932769"/>
          </a:xfrm>
          <a:prstGeom prst="rect">
            <a:avLst/>
          </a:prstGeom>
        </p:spPr>
      </p:pic>
    </p:spTree>
    <p:extLst>
      <p:ext uri="{BB962C8B-B14F-4D97-AF65-F5344CB8AC3E}">
        <p14:creationId xmlns:p14="http://schemas.microsoft.com/office/powerpoint/2010/main" val="3910929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3" y="1524230"/>
            <a:ext cx="8510154" cy="316472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4"/>
          <a:stretch>
            <a:fillRect/>
          </a:stretch>
        </p:blipFill>
        <p:spPr>
          <a:xfrm>
            <a:off x="-163721" y="701750"/>
            <a:ext cx="12519442" cy="4263655"/>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2847181" y="1559124"/>
            <a:ext cx="6497638" cy="1015663"/>
          </a:xfrm>
          <a:prstGeom prst="rect">
            <a:avLst/>
          </a:prstGeom>
          <a:noFill/>
        </p:spPr>
        <p:txBody>
          <a:bodyPr wrap="square" rtlCol="0">
            <a:spAutoFit/>
          </a:bodyPr>
          <a:lstStyle/>
          <a:p>
            <a:pPr algn="ctr"/>
            <a:r>
              <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rPr>
              <a:t>Nghe </a:t>
            </a:r>
            <a:r>
              <a:rPr lang="en-US" sz="60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815690"/>
          </a:xfrm>
          <a:prstGeom prst="rect">
            <a:avLst/>
          </a:prstGeom>
          <a:noFill/>
        </p:spPr>
        <p:txBody>
          <a:bodyPr wrap="square">
            <a:spAutoFit/>
          </a:bodyPr>
          <a:lstStyle/>
          <a:p>
            <a:pPr algn="ctr" defTabSz="1219170">
              <a:buClr>
                <a:srgbClr val="000000"/>
              </a:buClr>
            </a:pP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Quan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sát</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và</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đọc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các</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câu</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hỏi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dưới</a:t>
            </a:r>
            <a:r>
              <a:rPr lang="en-US" sz="3733"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 </a:t>
            </a:r>
            <a:r>
              <a:rPr lang="en-US" sz="3733"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tranh</a:t>
            </a:r>
            <a:endParaRPr lang="en-US" sz="4267"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3"/>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4"/>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802038" y="4610729"/>
            <a:ext cx="6574260" cy="1651671"/>
            <a:chOff x="4351528" y="3458048"/>
            <a:chExt cx="4444129" cy="12387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238754"/>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Cậu</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bé</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hỏi</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xin</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ông</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Oan-tơ</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đánh</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36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giày</a:t>
              </a:r>
              <a:r>
                <a:rPr lang="en-US" sz="36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a:t>
              </a:r>
              <a:endParaRPr lang="en-US" sz="3600" kern="0" dirty="0">
                <a:solidFill>
                  <a:srgbClr val="000000"/>
                </a:solidFill>
                <a:latin typeface="Arial"/>
                <a:ea typeface="Arial" panose="020B060402020202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0787B750-DEFE-42F2-B5B7-74B62465DA9F}"/>
              </a:ext>
            </a:extLst>
          </p:cNvPr>
          <p:cNvPicPr>
            <a:picLocks noChangeAspect="1"/>
          </p:cNvPicPr>
          <p:nvPr/>
        </p:nvPicPr>
        <p:blipFill>
          <a:blip r:embed="rId3"/>
          <a:stretch>
            <a:fillRect/>
          </a:stretch>
        </p:blipFill>
        <p:spPr>
          <a:xfrm>
            <a:off x="6057899" y="561974"/>
            <a:ext cx="4287580" cy="3939214"/>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410201" y="4610729"/>
            <a:ext cx="6966098" cy="1668471"/>
            <a:chOff x="4086650" y="3458048"/>
            <a:chExt cx="4709007" cy="1251354"/>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25282" y="3458048"/>
              <a:ext cx="4548818" cy="1251354"/>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Khi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cho</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tiền</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đã</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nghĩ</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đó</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là</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trò</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láu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cá</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6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nhóc</a:t>
              </a:r>
              <a:r>
                <a:rPr kumimoji="0" lang="en-US" sz="36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a:t>
              </a:r>
            </a:p>
          </p:txBody>
        </p:sp>
      </p:grpSp>
      <p:pic>
        <p:nvPicPr>
          <p:cNvPr id="3" name="Picture 2">
            <a:extLst>
              <a:ext uri="{FF2B5EF4-FFF2-40B4-BE49-F238E27FC236}">
                <a16:creationId xmlns:a16="http://schemas.microsoft.com/office/drawing/2014/main" id="{7CBD60BC-61B4-4230-8E99-3842D9F92046}"/>
              </a:ext>
            </a:extLst>
          </p:cNvPr>
          <p:cNvPicPr>
            <a:picLocks noChangeAspect="1"/>
          </p:cNvPicPr>
          <p:nvPr/>
        </p:nvPicPr>
        <p:blipFill>
          <a:blip r:embed="rId3"/>
          <a:stretch>
            <a:fillRect/>
          </a:stretch>
        </p:blipFill>
        <p:spPr>
          <a:xfrm>
            <a:off x="6462712" y="642937"/>
            <a:ext cx="4491038" cy="3726606"/>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944788" y="44964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20019"/>
            </a:xfrm>
            <a:prstGeom prst="rect">
              <a:avLst/>
            </a:prstGeom>
            <a:noFill/>
          </p:spPr>
          <p:txBody>
            <a:bodyPr wrap="square">
              <a:spAutoFit/>
            </a:bodyPr>
            <a:lstStyle/>
            <a:p>
              <a:pPr marL="0" marR="0" lvl="0" indent="0" algn="ctr" defTabSz="1219170" rtl="0" eaLnBrk="1" fontAlgn="auto" latinLnBrk="0" hangingPunct="1">
                <a:lnSpc>
                  <a:spcPct val="150000"/>
                </a:lnSpc>
                <a:spcBef>
                  <a:spcPts val="267"/>
                </a:spcBef>
                <a:spcAft>
                  <a:spcPts val="267"/>
                </a:spcAft>
                <a:buClr>
                  <a:srgbClr val="000000"/>
                </a:buClr>
                <a:buSzTx/>
                <a:buFontTx/>
                <a:buNone/>
                <a:tabLst>
                  <a:tab pos="120224" algn="l"/>
                  <a:tab pos="240447" algn="l"/>
                  <a:tab pos="360671" algn="l"/>
                </a:tabLst>
                <a:defRPr/>
              </a:pPr>
              <a:r>
                <a:rPr lang="en-US" sz="3200" b="1" kern="0" dirty="0" err="1">
                  <a:solidFill>
                    <a:srgbClr val="000000"/>
                  </a:solidFill>
                  <a:ea typeface="Arial" panose="020B0604020202020204" pitchFamily="34" charset="0"/>
                  <a:cs typeface="Times New Roman" panose="02020603050405020304" pitchFamily="18" charset="0"/>
                  <a:sym typeface="Arial"/>
                </a:rPr>
                <a:t>Ông</a:t>
              </a:r>
              <a:r>
                <a:rPr lang="en-US" sz="3200" b="1" kern="0" dirty="0">
                  <a:solidFill>
                    <a:srgbClr val="000000"/>
                  </a:solidFill>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Oan-tơ</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ngạc</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nhiên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vì</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cậu</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bé</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đợi</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đem</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trả</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tiền</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cho</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ea typeface="Arial" panose="020B0604020202020204" pitchFamily="34" charset="0"/>
                  <a:cs typeface="Times New Roman" panose="02020603050405020304" pitchFamily="18" charset="0"/>
                  <a:sym typeface="Arial"/>
                </a:rPr>
                <a:t>mình</a:t>
              </a:r>
              <a:r>
                <a:rPr kumimoji="0" lang="en-US" sz="3200" b="1" i="0" u="none" strike="noStrike" kern="0" cap="none" spc="0" normalizeH="0" baseline="0" noProof="0" dirty="0">
                  <a:ln>
                    <a:noFill/>
                  </a:ln>
                  <a:solidFill>
                    <a:srgbClr val="000000"/>
                  </a:solidFill>
                  <a:effectLst/>
                  <a:uLnTx/>
                  <a:uFillTx/>
                  <a:ea typeface="Arial" panose="020B0604020202020204" pitchFamily="34" charset="0"/>
                  <a:cs typeface="Times New Roman" panose="02020603050405020304" pitchFamily="18" charset="0"/>
                  <a:sym typeface="Arial"/>
                </a:rPr>
                <a:t>.</a:t>
              </a:r>
            </a:p>
          </p:txBody>
        </p:sp>
      </p:grpSp>
      <p:pic>
        <p:nvPicPr>
          <p:cNvPr id="3" name="Picture 2">
            <a:extLst>
              <a:ext uri="{FF2B5EF4-FFF2-40B4-BE49-F238E27FC236}">
                <a16:creationId xmlns:a16="http://schemas.microsoft.com/office/drawing/2014/main" id="{CBF0A8F5-5908-46C1-A2AD-C23E3C63643F}"/>
              </a:ext>
            </a:extLst>
          </p:cNvPr>
          <p:cNvPicPr>
            <a:picLocks noChangeAspect="1"/>
          </p:cNvPicPr>
          <p:nvPr/>
        </p:nvPicPr>
        <p:blipFill>
          <a:blip r:embed="rId3"/>
          <a:stretch>
            <a:fillRect/>
          </a:stretch>
        </p:blipFill>
        <p:spPr>
          <a:xfrm>
            <a:off x="5715000" y="585788"/>
            <a:ext cx="4600576" cy="3833814"/>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363888" y="4382127"/>
            <a:ext cx="6574260" cy="1582029"/>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1177246"/>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Oan-tơ</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cảm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thấy</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cậu</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bé</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thật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đặc</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biệt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rất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phù</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hợp</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nhân</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vật</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trong</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bộ</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phim</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mới</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của</a:t>
              </a:r>
              <a:r>
                <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rPr>
                <a:t> </a:t>
              </a:r>
              <a:r>
                <a:rPr kumimoji="0" lang="en-US" sz="3200" b="0" i="0" u="none" strike="noStrike" kern="0" cap="none" spc="0" normalizeH="0" baseline="0" noProof="0" dirty="0" err="1">
                  <a:ln>
                    <a:noFill/>
                  </a:ln>
                  <a:solidFill>
                    <a:srgbClr val="000000"/>
                  </a:solidFill>
                  <a:effectLst/>
                  <a:uLnTx/>
                  <a:uFillTx/>
                  <a:ea typeface="Arial" panose="020B0604020202020204" pitchFamily="34" charset="0"/>
                  <a:cs typeface="Arial" panose="020B0604020202020204" pitchFamily="34" charset="0"/>
                  <a:sym typeface="Arial"/>
                </a:rPr>
                <a:t>ông</a:t>
              </a:r>
              <a:endParaRPr kumimoji="0" lang="en-US" sz="3200" b="0" i="0" u="none" strike="noStrike" kern="0" cap="none" spc="0" normalizeH="0" baseline="0" noProof="0" dirty="0">
                <a:ln>
                  <a:noFill/>
                </a:ln>
                <a:solidFill>
                  <a:srgbClr val="000000"/>
                </a:solidFill>
                <a:effectLst/>
                <a:uLnTx/>
                <a:uFillTx/>
                <a:ea typeface="Arial" panose="020B0604020202020204" pitchFamily="34" charset="0"/>
                <a:cs typeface="Arial" panose="020B0604020202020204" pitchFamily="34" charset="0"/>
                <a:sym typeface="Arial"/>
              </a:endParaRPr>
            </a:p>
          </p:txBody>
        </p:sp>
      </p:grpSp>
      <p:pic>
        <p:nvPicPr>
          <p:cNvPr id="3" name="Picture 2">
            <a:extLst>
              <a:ext uri="{FF2B5EF4-FFF2-40B4-BE49-F238E27FC236}">
                <a16:creationId xmlns:a16="http://schemas.microsoft.com/office/drawing/2014/main" id="{21B7A422-1E51-49CD-B76E-7C779913B8CE}"/>
              </a:ext>
            </a:extLst>
          </p:cNvPr>
          <p:cNvPicPr>
            <a:picLocks noChangeAspect="1"/>
          </p:cNvPicPr>
          <p:nvPr/>
        </p:nvPicPr>
        <p:blipFill>
          <a:blip r:embed="rId3"/>
          <a:stretch>
            <a:fillRect/>
          </a:stretch>
        </p:blipFill>
        <p:spPr>
          <a:xfrm>
            <a:off x="6072187" y="742949"/>
            <a:ext cx="4567238" cy="3557039"/>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1000"/>
                                        <p:tgtEl>
                                          <p:spTgt spid="47"/>
                                        </p:tgtEl>
                                      </p:cBhvr>
                                    </p:animEffect>
                                    <p:anim calcmode="lin" valueType="num">
                                      <p:cBhvr>
                                        <p:cTn id="25" dur="1000" fill="hold"/>
                                        <p:tgtEl>
                                          <p:spTgt spid="47"/>
                                        </p:tgtEl>
                                        <p:attrNameLst>
                                          <p:attrName>ppt_x</p:attrName>
                                        </p:attrNameLst>
                                      </p:cBhvr>
                                      <p:tavLst>
                                        <p:tav tm="0">
                                          <p:val>
                                            <p:strVal val="#ppt_x"/>
                                          </p:val>
                                        </p:tav>
                                        <p:tav tm="100000">
                                          <p:val>
                                            <p:strVal val="#ppt_x"/>
                                          </p:val>
                                        </p:tav>
                                      </p:tavLst>
                                    </p:anim>
                                    <p:anim calcmode="lin" valueType="num">
                                      <p:cBhvr>
                                        <p:cTn id="2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CẬU BÉ ĐÁNH GIÀY">
            <a:hlinkClick r:id="" action="ppaction://media"/>
            <a:extLst>
              <a:ext uri="{FF2B5EF4-FFF2-40B4-BE49-F238E27FC236}">
                <a16:creationId xmlns:a16="http://schemas.microsoft.com/office/drawing/2014/main" id="{4BE3FE9B-EAC3-441E-9EDD-CE6EB4A417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5653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979</Words>
  <Application>Microsoft Office PowerPoint</Application>
  <PresentationFormat>Widescreen</PresentationFormat>
  <Paragraphs>43</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Arial-Rounded</vt:lpstr>
      <vt:lpstr>Calibri</vt:lpstr>
      <vt:lpstr>Calibri Light</vt:lpstr>
      <vt:lpstr>Tahoma</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NGA</cp:lastModifiedBy>
  <cp:revision>15</cp:revision>
  <dcterms:created xsi:type="dcterms:W3CDTF">2022-11-20T10:20:48Z</dcterms:created>
  <dcterms:modified xsi:type="dcterms:W3CDTF">2023-02-24T09:02:20Z</dcterms:modified>
</cp:coreProperties>
</file>