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75" r:id="rId4"/>
    <p:sldMasterId id="2147483687" r:id="rId5"/>
  </p:sldMasterIdLst>
  <p:notesMasterIdLst>
    <p:notesMasterId r:id="rId29"/>
  </p:notesMasterIdLst>
  <p:sldIdLst>
    <p:sldId id="309" r:id="rId6"/>
    <p:sldId id="258" r:id="rId7"/>
    <p:sldId id="401" r:id="rId8"/>
    <p:sldId id="308" r:id="rId9"/>
    <p:sldId id="262" r:id="rId10"/>
    <p:sldId id="402" r:id="rId11"/>
    <p:sldId id="361" r:id="rId12"/>
    <p:sldId id="372" r:id="rId13"/>
    <p:sldId id="374" r:id="rId14"/>
    <p:sldId id="260" r:id="rId15"/>
    <p:sldId id="403" r:id="rId16"/>
    <p:sldId id="261" r:id="rId17"/>
    <p:sldId id="405" r:id="rId18"/>
    <p:sldId id="389" r:id="rId19"/>
    <p:sldId id="406" r:id="rId20"/>
    <p:sldId id="365" r:id="rId21"/>
    <p:sldId id="375" r:id="rId22"/>
    <p:sldId id="293" r:id="rId23"/>
    <p:sldId id="408" r:id="rId24"/>
    <p:sldId id="342" r:id="rId25"/>
    <p:sldId id="340" r:id="rId26"/>
    <p:sldId id="407"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85" d="100"/>
          <a:sy n="85" d="100"/>
        </p:scale>
        <p:origin x="59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37C9E5-C3D8-409D-8B43-B4E3E82806DA}" type="datetimeFigureOut">
              <a:rPr lang="en-US" smtClean="0"/>
              <a:t>24-Feb-23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2E7861-D01F-4128-9F24-91D954AC77FD}" type="slidenum">
              <a:rPr lang="en-US" smtClean="0"/>
              <a:t>‹#›</a:t>
            </a:fld>
            <a:endParaRPr lang="en-US"/>
          </a:p>
        </p:txBody>
      </p:sp>
    </p:spTree>
    <p:extLst>
      <p:ext uri="{BB962C8B-B14F-4D97-AF65-F5344CB8AC3E}">
        <p14:creationId xmlns:p14="http://schemas.microsoft.com/office/powerpoint/2010/main" val="76883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714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278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527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076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4130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9182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37719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9494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7383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441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240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7753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07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có thể hỏi các câu hỏi khác để slide sau dẫn vào hoạt động 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270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130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58792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2023/2/24</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4316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673758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2023/2/24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33053418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24-Feb-23</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52904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24-Feb-23</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985602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24-Feb-23</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8126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24-Feb-23</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002677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24-Feb-23</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251144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24-Feb-23</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6667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24-Feb-23</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184446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2023/2/24</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63578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24-Feb-23</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800984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24-Feb-23</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71949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24-Feb-23</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38125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24-Feb-23</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550610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24/02/2023</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33805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24/02/2023</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01448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24/02/2023</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224755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24/02/2023</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719080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24/02/2023</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862814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24/02/2023</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4937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4291927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24/02/2023</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22951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24/02/2023</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701903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24/02/2023</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975286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24/02/2023</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79392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24/02/2023</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32189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2023/2/24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8441055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030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2023/2/24</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511028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209230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2023/2/24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3031761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75698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11" Type="http://schemas.openxmlformats.org/officeDocument/2006/relationships/image" Target="../media/image6.jpe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theme" Target="../theme/theme2.xml"/><Relationship Id="rId10" Type="http://schemas.openxmlformats.org/officeDocument/2006/relationships/image" Target="../media/image5.png"/><Relationship Id="rId4" Type="http://schemas.openxmlformats.org/officeDocument/2006/relationships/slideLayout" Target="../slideLayouts/slideLayout8.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g"/><Relationship Id="rId5" Type="http://schemas.openxmlformats.org/officeDocument/2006/relationships/theme" Target="../theme/theme3.xml"/><Relationship Id="rId10" Type="http://schemas.openxmlformats.org/officeDocument/2006/relationships/image" Target="../media/image5.png"/><Relationship Id="rId4" Type="http://schemas.openxmlformats.org/officeDocument/2006/relationships/slideLayout" Target="../slideLayouts/slideLayout12.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8.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9.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21" name="Picture 20" descr="A picture containing shape&#10;&#10;Description automatically generated">
            <a:extLst>
              <a:ext uri="{FF2B5EF4-FFF2-40B4-BE49-F238E27FC236}">
                <a16:creationId xmlns:a16="http://schemas.microsoft.com/office/drawing/2014/main" id="{F23325BB-F4F8-4F28-9ABB-69D98C6336E0}"/>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691149" y="439993"/>
            <a:ext cx="1368527" cy="1368527"/>
          </a:xfrm>
          <a:prstGeom prst="rect">
            <a:avLst/>
          </a:prstGeom>
        </p:spPr>
      </p:pic>
    </p:spTree>
    <p:extLst>
      <p:ext uri="{BB962C8B-B14F-4D97-AF65-F5344CB8AC3E}">
        <p14:creationId xmlns:p14="http://schemas.microsoft.com/office/powerpoint/2010/main" val="4156844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258210145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userDrawn="1"/>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userDrawn="1"/>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userDrawn="1"/>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2790832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4" name="9Slide.vn - 2019">
            <a:extLst>
              <a:ext uri="{FF2B5EF4-FFF2-40B4-BE49-F238E27FC236}">
                <a16:creationId xmlns:a16="http://schemas.microsoft.com/office/drawing/2014/main" id="{3893ADD5-FB70-4EB7-A289-CF9BB84139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1F04A119-A017-4BCE-8A5A-92A9E123FD8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343026" y="200024"/>
            <a:ext cx="1114425" cy="1114425"/>
          </a:xfrm>
          <a:prstGeom prst="rect">
            <a:avLst/>
          </a:prstGeom>
        </p:spPr>
      </p:pic>
    </p:spTree>
    <p:extLst>
      <p:ext uri="{BB962C8B-B14F-4D97-AF65-F5344CB8AC3E}">
        <p14:creationId xmlns:p14="http://schemas.microsoft.com/office/powerpoint/2010/main" val="387865354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4735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5.wdp"/><Relationship Id="rId3" Type="http://schemas.openxmlformats.org/officeDocument/2006/relationships/image" Target="../media/image11.png"/><Relationship Id="rId7" Type="http://schemas.microsoft.com/office/2007/relationships/hdphoto" Target="../media/hdphoto2.wdp"/><Relationship Id="rId12" Type="http://schemas.openxmlformats.org/officeDocument/2006/relationships/image" Target="../media/image16.png"/><Relationship Id="rId17" Type="http://schemas.openxmlformats.org/officeDocument/2006/relationships/image" Target="../media/image20.jpg"/><Relationship Id="rId2" Type="http://schemas.openxmlformats.org/officeDocument/2006/relationships/notesSlide" Target="../notesSlides/notesSlide1.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3.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3.wdp"/><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svg"/><Relationship Id="rId9"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sv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svg"/><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4.png"/><Relationship Id="rId3" Type="http://schemas.openxmlformats.org/officeDocument/2006/relationships/image" Target="../media/image65.png"/><Relationship Id="rId7" Type="http://schemas.openxmlformats.org/officeDocument/2006/relationships/image" Target="../media/image69.png"/><Relationship Id="rId12" Type="http://schemas.microsoft.com/office/2007/relationships/hdphoto" Target="../media/hdphoto9.wdp"/><Relationship Id="rId2"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20.jp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 Id="rId14" Type="http://schemas.openxmlformats.org/officeDocument/2006/relationships/image" Target="../media/image75.png"/></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6.png"/><Relationship Id="rId7" Type="http://schemas.microsoft.com/office/2007/relationships/hdphoto" Target="../media/hdphoto11.wdp"/><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64.png"/><Relationship Id="rId4" Type="http://schemas.microsoft.com/office/2007/relationships/hdphoto" Target="../media/hdphoto10.wdp"/><Relationship Id="rId9" Type="http://schemas.microsoft.com/office/2007/relationships/hdphoto" Target="../media/hdphoto12.wdp"/></Relationships>
</file>

<file path=ppt/slides/_rels/slide2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82.png"/><Relationship Id="rId5" Type="http://schemas.microsoft.com/office/2007/relationships/hdphoto" Target="../media/hdphoto13.wdp"/><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emf"/><Relationship Id="rId7" Type="http://schemas.openxmlformats.org/officeDocument/2006/relationships/image" Target="../media/image33.svg"/><Relationship Id="rId12"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32.png"/><Relationship Id="rId11" Type="http://schemas.microsoft.com/office/2007/relationships/hdphoto" Target="../media/hdphoto2.wdp"/><Relationship Id="rId5" Type="http://schemas.openxmlformats.org/officeDocument/2006/relationships/image" Target="../media/image31.emf"/><Relationship Id="rId10" Type="http://schemas.openxmlformats.org/officeDocument/2006/relationships/image" Target="../media/image13.png"/><Relationship Id="rId4" Type="http://schemas.openxmlformats.org/officeDocument/2006/relationships/image" Target="../media/image30.emf"/><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5F5E-21C5-20A5-C6C7-ABFDFF057E3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AC76E8A-0A33-E00D-5B57-F4DC7EFA2A51}"/>
              </a:ext>
            </a:extLst>
          </p:cNvPr>
          <p:cNvPicPr>
            <a:picLocks noChangeAspect="1"/>
          </p:cNvPicPr>
          <p:nvPr/>
        </p:nvPicPr>
        <p:blipFill>
          <a:blip r:embed="rId3"/>
          <a:stretch>
            <a:fillRect/>
          </a:stretch>
        </p:blipFill>
        <p:spPr>
          <a:xfrm>
            <a:off x="-23813" y="10886"/>
            <a:ext cx="12215813" cy="6858000"/>
          </a:xfrm>
          <a:prstGeom prst="rect">
            <a:avLst/>
          </a:prstGeom>
        </p:spPr>
      </p:pic>
      <p:pic>
        <p:nvPicPr>
          <p:cNvPr id="1026" name="Picture 2" descr="Cute cartoon shop assistance mascot in apron uniform in presenting action use for illustration Premium Vector">
            <a:extLst>
              <a:ext uri="{FF2B5EF4-FFF2-40B4-BE49-F238E27FC236}">
                <a16:creationId xmlns:a16="http://schemas.microsoft.com/office/drawing/2014/main" id="{AEF79583-6C4D-5796-BD9B-5F979310FB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8882" y1="51757" x2="48882" y2="51757"/>
                        <a14:foregroundMark x1="53035" y1="52236" x2="57987" y2="54792"/>
                        <a14:foregroundMark x1="52875" y1="51438" x2="44569" y2="50479"/>
                        <a14:foregroundMark x1="44728" y1="51438" x2="41374" y2="54952"/>
                        <a14:foregroundMark x1="54313" y1="48722" x2="57987" y2="56390"/>
                        <a14:foregroundMark x1="57987" y1="56390" x2="57987" y2="56390"/>
                        <a14:foregroundMark x1="59425" y1="54633" x2="54952" y2="51118"/>
                      </a14:backgroundRemoval>
                    </a14:imgEffect>
                  </a14:imgLayer>
                </a14:imgProps>
              </a:ext>
              <a:ext uri="{28A0092B-C50C-407E-A947-70E740481C1C}">
                <a14:useLocalDpi xmlns:a14="http://schemas.microsoft.com/office/drawing/2010/main" val="0"/>
              </a:ext>
            </a:extLst>
          </a:blip>
          <a:srcRect/>
          <a:stretch>
            <a:fillRect/>
          </a:stretch>
        </p:blipFill>
        <p:spPr bwMode="auto">
          <a:xfrm>
            <a:off x="119743" y="2289359"/>
            <a:ext cx="4700080" cy="47000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E2ED48E-EDDD-118B-E8C1-16716591163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23813" y="1605048"/>
            <a:ext cx="5514614" cy="5514614"/>
          </a:xfrm>
          <a:prstGeom prst="rect">
            <a:avLst/>
          </a:prstGeom>
        </p:spPr>
      </p:pic>
      <p:pic>
        <p:nvPicPr>
          <p:cNvPr id="1030" name="Picture 6" descr="Cute girl in a student uniform holding meatballs and bag education thailand school concept cartoon hand drawn cartoon art illustration Free Vector">
            <a:extLst>
              <a:ext uri="{FF2B5EF4-FFF2-40B4-BE49-F238E27FC236}">
                <a16:creationId xmlns:a16="http://schemas.microsoft.com/office/drawing/2014/main" id="{BA6FFD87-BE9B-AB03-1EF0-42C1DA90611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6486" y1="57884" x2="46645" y2="62275"/>
                        <a14:foregroundMark x1="51597" y1="55689" x2="50319" y2="62076"/>
                        <a14:foregroundMark x1="52396" y1="85429" x2="51278" y2="88822"/>
                        <a14:foregroundMark x1="49681" y1="89421" x2="51278" y2="89421"/>
                        <a14:foregroundMark x1="54792" y1="57086" x2="56230" y2="62076"/>
                        <a14:backgroundMark x1="49681" y1="83234" x2="49681" y2="83234"/>
                      </a14:backgroundRemoval>
                    </a14:imgEffect>
                  </a14:imgLayer>
                </a14:imgProps>
              </a:ext>
              <a:ext uri="{28A0092B-C50C-407E-A947-70E740481C1C}">
                <a14:useLocalDpi xmlns:a14="http://schemas.microsoft.com/office/drawing/2010/main" val="0"/>
              </a:ext>
            </a:extLst>
          </a:blip>
          <a:srcRect/>
          <a:stretch>
            <a:fillRect/>
          </a:stretch>
        </p:blipFill>
        <p:spPr bwMode="auto">
          <a:xfrm>
            <a:off x="3182462" y="2771320"/>
            <a:ext cx="5514615" cy="44134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lection of cute boy character in greeting pose Premium Vector">
            <a:extLst>
              <a:ext uri="{FF2B5EF4-FFF2-40B4-BE49-F238E27FC236}">
                <a16:creationId xmlns:a16="http://schemas.microsoft.com/office/drawing/2014/main" id="{56217BAE-125F-56FC-168E-8EB00FB8ACC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45" b="90691" l="9744" r="89776">
                        <a14:foregroundMark x1="71885" y1="78989" x2="71885" y2="78989"/>
                        <a14:foregroundMark x1="64377" y1="89628" x2="64377" y2="89628"/>
                        <a14:foregroundMark x1="73482" y1="90957" x2="73482" y2="90957"/>
                        <a14:foregroundMark x1="66933" y1="8245" x2="66933" y2="8245"/>
                      </a14:backgroundRemoval>
                    </a14:imgEffect>
                  </a14:imgLayer>
                </a14:imgProps>
              </a:ext>
              <a:ext uri="{28A0092B-C50C-407E-A947-70E740481C1C}">
                <a14:useLocalDpi xmlns:a14="http://schemas.microsoft.com/office/drawing/2010/main" val="0"/>
              </a:ext>
            </a:extLst>
          </a:blip>
          <a:srcRect l="50416" t="-1835" r="-3607" b="1835"/>
          <a:stretch/>
        </p:blipFill>
        <p:spPr bwMode="auto">
          <a:xfrm flipH="1">
            <a:off x="8254759" y="2547257"/>
            <a:ext cx="3817498" cy="43107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miling children student uniform back to school illustration logo. Premium Vector">
            <a:extLst>
              <a:ext uri="{FF2B5EF4-FFF2-40B4-BE49-F238E27FC236}">
                <a16:creationId xmlns:a16="http://schemas.microsoft.com/office/drawing/2014/main" id="{E4AA1301-B2F8-F2F2-3CE2-5C31F7078B0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4856" y1="23400" x2="67686" y2="70400"/>
                        <a14:foregroundMark x1="65070" y1="73969" x2="65016" y2="74200"/>
                        <a14:foregroundMark x1="71885" y1="55000" x2="70927" y2="59400"/>
                        <a14:foregroundMark x1="75240" y1="39000" x2="75240" y2="39000"/>
                        <a14:foregroundMark x1="62780" y1="39800" x2="63578" y2="42600"/>
                        <a14:foregroundMark x1="72045" y1="69200" x2="72045" y2="75200"/>
                        <a14:backgroundMark x1="28115" y1="30800" x2="28275" y2="43000"/>
                        <a14:backgroundMark x1="23163" y1="27400" x2="15016" y2="60200"/>
                        <a14:backgroundMark x1="15016" y1="60200" x2="15016" y2="60600"/>
                        <a14:backgroundMark x1="67572" y1="73400" x2="67572" y2="73400"/>
                        <a14:backgroundMark x1="67572" y1="71800" x2="67732" y2="73600"/>
                        <a14:backgroundMark x1="67732" y1="70400" x2="67732" y2="73800"/>
                      </a14:backgroundRemoval>
                    </a14:imgEffect>
                  </a14:imgLayer>
                </a14:imgProps>
              </a:ext>
              <a:ext uri="{28A0092B-C50C-407E-A947-70E740481C1C}">
                <a14:useLocalDpi xmlns:a14="http://schemas.microsoft.com/office/drawing/2010/main" val="0"/>
              </a:ext>
            </a:extLst>
          </a:blip>
          <a:srcRect l="50000" t="9543" b="16857"/>
          <a:stretch/>
        </p:blipFill>
        <p:spPr bwMode="auto">
          <a:xfrm>
            <a:off x="7040348" y="2602995"/>
            <a:ext cx="3666474" cy="431074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113C29B0-1032-4B30-BD0F-B05DB1AE2068}"/>
              </a:ext>
            </a:extLst>
          </p:cNvPr>
          <p:cNvSpPr/>
          <p:nvPr/>
        </p:nvSpPr>
        <p:spPr>
          <a:xfrm>
            <a:off x="1847851" y="145660"/>
            <a:ext cx="8429624" cy="3026024"/>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6600">
                <a:solidFill>
                  <a:srgbClr val="FF0000"/>
                </a:solidFill>
                <a:prstDash val="solid"/>
              </a:ln>
              <a:solidFill>
                <a:srgbClr val="002060"/>
              </a:solidFill>
              <a:effectLst>
                <a:outerShdw dist="38100" dir="2700000" algn="tl" rotWithShape="0">
                  <a:srgbClr val="FF0000"/>
                </a:outerShdw>
              </a:effectLst>
              <a:uLnTx/>
              <a:uFillTx/>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6FDE5597-0D16-4522-A89A-B87B0D0DA3D9}"/>
              </a:ext>
            </a:extLst>
          </p:cNvPr>
          <p:cNvPicPr>
            <a:picLocks noChangeAspect="1"/>
          </p:cNvPicPr>
          <p:nvPr/>
        </p:nvPicPr>
        <p:blipFill>
          <a:blip r:embed="rId14"/>
          <a:stretch>
            <a:fillRect/>
          </a:stretch>
        </p:blipFill>
        <p:spPr>
          <a:xfrm>
            <a:off x="3701978" y="744818"/>
            <a:ext cx="4578493" cy="853514"/>
          </a:xfrm>
          <a:prstGeom prst="rect">
            <a:avLst/>
          </a:prstGeom>
        </p:spPr>
      </p:pic>
      <p:pic>
        <p:nvPicPr>
          <p:cNvPr id="5" name="Picture 4">
            <a:extLst>
              <a:ext uri="{FF2B5EF4-FFF2-40B4-BE49-F238E27FC236}">
                <a16:creationId xmlns:a16="http://schemas.microsoft.com/office/drawing/2014/main" id="{DAACD2E0-183C-47BF-9F0E-12CFD98A283E}"/>
              </a:ext>
            </a:extLst>
          </p:cNvPr>
          <p:cNvPicPr>
            <a:picLocks noChangeAspect="1"/>
          </p:cNvPicPr>
          <p:nvPr/>
        </p:nvPicPr>
        <p:blipFill>
          <a:blip r:embed="rId15"/>
          <a:stretch>
            <a:fillRect/>
          </a:stretch>
        </p:blipFill>
        <p:spPr>
          <a:xfrm>
            <a:off x="4717798" y="1385274"/>
            <a:ext cx="2889754" cy="963251"/>
          </a:xfrm>
          <a:prstGeom prst="rect">
            <a:avLst/>
          </a:prstGeom>
        </p:spPr>
      </p:pic>
      <p:pic>
        <p:nvPicPr>
          <p:cNvPr id="7" name="Picture 6">
            <a:extLst>
              <a:ext uri="{FF2B5EF4-FFF2-40B4-BE49-F238E27FC236}">
                <a16:creationId xmlns:a16="http://schemas.microsoft.com/office/drawing/2014/main" id="{B4813CFC-5897-443E-AD59-97D5B7145A16}"/>
              </a:ext>
            </a:extLst>
          </p:cNvPr>
          <p:cNvPicPr>
            <a:picLocks noChangeAspect="1"/>
          </p:cNvPicPr>
          <p:nvPr/>
        </p:nvPicPr>
        <p:blipFill>
          <a:blip r:embed="rId16"/>
          <a:stretch>
            <a:fillRect/>
          </a:stretch>
        </p:blipFill>
        <p:spPr>
          <a:xfrm>
            <a:off x="2303572" y="2166711"/>
            <a:ext cx="7718205" cy="829128"/>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DA13ECD-A112-4730-9EED-3D3A91E4463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3720254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F6D61A-368A-4FC7-BFD3-9D96DB2F6E67}"/>
              </a:ext>
            </a:extLst>
          </p:cNvPr>
          <p:cNvPicPr>
            <a:picLocks noChangeAspect="1"/>
          </p:cNvPicPr>
          <p:nvPr/>
        </p:nvPicPr>
        <p:blipFill>
          <a:blip r:embed="rId3"/>
          <a:stretch>
            <a:fillRect/>
          </a:stretch>
        </p:blipFill>
        <p:spPr>
          <a:xfrm>
            <a:off x="3818953" y="1875618"/>
            <a:ext cx="4401693" cy="1030313"/>
          </a:xfrm>
          <a:prstGeom prst="rect">
            <a:avLst/>
          </a:prstGeom>
        </p:spPr>
      </p:pic>
    </p:spTree>
    <p:extLst>
      <p:ext uri="{BB962C8B-B14F-4D97-AF65-F5344CB8AC3E}">
        <p14:creationId xmlns:p14="http://schemas.microsoft.com/office/powerpoint/2010/main" val="19582308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286232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2.Thảo </a:t>
            </a:r>
            <a:r>
              <a:rPr lang="en-US" sz="6000" b="1" kern="0" dirty="0" err="1">
                <a:solidFill>
                  <a:srgbClr val="FFFFFF"/>
                </a:solidFill>
                <a:cs typeface="Arial"/>
                <a:sym typeface="Arial"/>
              </a:rPr>
              <a:t>luận</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chủ</a:t>
            </a:r>
            <a:r>
              <a:rPr lang="en-US" sz="6000" b="1" kern="0" dirty="0">
                <a:solidFill>
                  <a:srgbClr val="FFFFFF"/>
                </a:solidFill>
                <a:cs typeface="Arial"/>
                <a:sym typeface="Arial"/>
              </a:rPr>
              <a:t> </a:t>
            </a:r>
            <a:r>
              <a:rPr lang="en-US" sz="6000" b="1" kern="0" dirty="0" err="1">
                <a:solidFill>
                  <a:srgbClr val="FFFFFF"/>
                </a:solidFill>
                <a:cs typeface="Arial"/>
                <a:sym typeface="Arial"/>
              </a:rPr>
              <a:t>đề</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ở </a:t>
            </a:r>
            <a:r>
              <a:rPr lang="en-US" sz="6000" b="1" kern="0" dirty="0" err="1">
                <a:solidFill>
                  <a:srgbClr val="FFFFFF"/>
                </a:solidFill>
                <a:cs typeface="Arial"/>
                <a:sym typeface="Arial"/>
              </a:rPr>
              <a:t>nhà</a:t>
            </a:r>
            <a:r>
              <a:rPr lang="en-US" sz="6000" b="1" kern="0" dirty="0">
                <a:solidFill>
                  <a:srgbClr val="FFFFFF"/>
                </a:solidFill>
                <a:cs typeface="Arial"/>
                <a:sym typeface="Arial"/>
              </a:rPr>
              <a:t> </a:t>
            </a:r>
            <a:r>
              <a:rPr lang="en-US" sz="6000" b="1" kern="0" dirty="0" err="1">
                <a:solidFill>
                  <a:srgbClr val="FFFFFF"/>
                </a:solidFill>
                <a:cs typeface="Arial"/>
                <a:sym typeface="Arial"/>
              </a:rPr>
              <a:t>hàng</a:t>
            </a:r>
            <a:r>
              <a:rPr lang="en-US" sz="6000" b="1" kern="0" dirty="0">
                <a:solidFill>
                  <a:srgbClr val="FFFFFF"/>
                </a:solidFill>
                <a:cs typeface="Arial"/>
                <a:sym typeface="Arial"/>
              </a:rPr>
              <a:t> hay ở </a:t>
            </a:r>
            <a:r>
              <a:rPr lang="en-US" sz="6000" b="1" kern="0" dirty="0" err="1">
                <a:solidFill>
                  <a:srgbClr val="FFFFFF"/>
                </a:solidFill>
                <a:cs typeface="Arial"/>
                <a:sym typeface="Arial"/>
              </a:rPr>
              <a:t>nhà</a:t>
            </a:r>
            <a:r>
              <a:rPr lang="en-US" sz="6000" b="1" kern="0" dirty="0">
                <a:solidFill>
                  <a:srgbClr val="FFFFFF"/>
                </a:solidFill>
                <a:cs typeface="Arial"/>
                <a:sym typeface="Arial"/>
              </a:rPr>
              <a:t>”</a:t>
            </a:r>
            <a:endParaRPr kumimoji="0" lang="en-US" sz="6000" b="1" i="0" u="none" strike="noStrike" kern="0" cap="none" spc="0" normalizeH="0" baseline="0" noProof="0" dirty="0">
              <a:ln>
                <a:noFill/>
              </a:ln>
              <a:solidFill>
                <a:srgbClr val="FFFFFF"/>
              </a:solidFill>
              <a:effectLst/>
              <a:uLnTx/>
              <a:uFillTx/>
              <a:latin typeface="Calibri"/>
              <a:ea typeface="+mn-ea"/>
              <a:cs typeface="Arial"/>
              <a:sym typeface="Arial"/>
            </a:endParaRPr>
          </a:p>
        </p:txBody>
      </p:sp>
    </p:spTree>
    <p:custDataLst>
      <p:tags r:id="rId1"/>
    </p:custDataLst>
    <p:extLst>
      <p:ext uri="{BB962C8B-B14F-4D97-AF65-F5344CB8AC3E}">
        <p14:creationId xmlns:p14="http://schemas.microsoft.com/office/powerpoint/2010/main" val="104686164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19" name="Group 18">
            <a:extLst>
              <a:ext uri="{FF2B5EF4-FFF2-40B4-BE49-F238E27FC236}">
                <a16:creationId xmlns:a16="http://schemas.microsoft.com/office/drawing/2014/main" id="{A3D6AD46-B5E3-4A21-B3E3-32FDC7B77B3C}"/>
              </a:ext>
            </a:extLst>
          </p:cNvPr>
          <p:cNvGrpSpPr/>
          <p:nvPr/>
        </p:nvGrpSpPr>
        <p:grpSpPr>
          <a:xfrm>
            <a:off x="581025" y="857250"/>
            <a:ext cx="11049000" cy="5537536"/>
            <a:chOff x="4989250" y="1315596"/>
            <a:chExt cx="6958321" cy="4879188"/>
          </a:xfrm>
        </p:grpSpPr>
        <p:pic>
          <p:nvPicPr>
            <p:cNvPr id="20" name="Graphic 19">
              <a:extLst>
                <a:ext uri="{FF2B5EF4-FFF2-40B4-BE49-F238E27FC236}">
                  <a16:creationId xmlns:a16="http://schemas.microsoft.com/office/drawing/2014/main" id="{1EE279B5-1849-43F4-9DC2-9BE105A32E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40665" y="1315596"/>
              <a:ext cx="6628165" cy="4818873"/>
            </a:xfrm>
            <a:prstGeom prst="rect">
              <a:avLst/>
            </a:prstGeom>
          </p:spPr>
        </p:pic>
        <p:pic>
          <p:nvPicPr>
            <p:cNvPr id="21" name="Graphic 20">
              <a:extLst>
                <a:ext uri="{FF2B5EF4-FFF2-40B4-BE49-F238E27FC236}">
                  <a16:creationId xmlns:a16="http://schemas.microsoft.com/office/drawing/2014/main" id="{97B8C317-2DA8-4FFB-BD2B-FB89C1E391A8}"/>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3179"/>
            <a:stretch/>
          </p:blipFill>
          <p:spPr>
            <a:xfrm flipH="1">
              <a:off x="8926511" y="5359728"/>
              <a:ext cx="3021060" cy="835056"/>
            </a:xfrm>
            <a:prstGeom prst="rect">
              <a:avLst/>
            </a:prstGeom>
          </p:spPr>
        </p:pic>
        <p:pic>
          <p:nvPicPr>
            <p:cNvPr id="22" name="Graphic 21">
              <a:extLst>
                <a:ext uri="{FF2B5EF4-FFF2-40B4-BE49-F238E27FC236}">
                  <a16:creationId xmlns:a16="http://schemas.microsoft.com/office/drawing/2014/main" id="{B1DA6B7F-EA3E-4462-99C1-83242B00D8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9250" y="5341304"/>
              <a:ext cx="4143914" cy="835056"/>
            </a:xfrm>
            <a:prstGeom prst="rect">
              <a:avLst/>
            </a:prstGeom>
          </p:spPr>
        </p:pic>
      </p:grpSp>
      <p:sp>
        <p:nvSpPr>
          <p:cNvPr id="24" name="TextBox 23">
            <a:extLst>
              <a:ext uri="{FF2B5EF4-FFF2-40B4-BE49-F238E27FC236}">
                <a16:creationId xmlns:a16="http://schemas.microsoft.com/office/drawing/2014/main" id="{BF06D495-7B43-4902-99B4-8E19653EECCE}"/>
              </a:ext>
            </a:extLst>
          </p:cNvPr>
          <p:cNvSpPr txBox="1"/>
          <p:nvPr/>
        </p:nvSpPr>
        <p:spPr>
          <a:xfrm>
            <a:off x="1781176" y="1847591"/>
            <a:ext cx="823673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Chia </a:t>
            </a:r>
            <a:r>
              <a:rPr lang="en-US" sz="4000" b="1" dirty="0" err="1">
                <a:solidFill>
                  <a:srgbClr val="0070C0"/>
                </a:solidFill>
                <a:latin typeface="Arial" panose="020B0604020202020204" pitchFamily="34" charset="0"/>
                <a:cs typeface="Arial" panose="020B0604020202020204" pitchFamily="34" charset="0"/>
              </a:rPr>
              <a:t>lớp</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thành</a:t>
            </a:r>
            <a:r>
              <a:rPr lang="en-US" sz="4000" b="1" dirty="0">
                <a:solidFill>
                  <a:srgbClr val="0070C0"/>
                </a:solidFill>
                <a:latin typeface="Arial" panose="020B0604020202020204" pitchFamily="34" charset="0"/>
                <a:cs typeface="Arial" panose="020B0604020202020204" pitchFamily="34" charset="0"/>
              </a:rPr>
              <a:t> 2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ủng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hộ</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và</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phản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đối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việc</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ăn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uống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ngoài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hàng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quán</a:t>
            </a:r>
            <a:r>
              <a:rPr lang="en-US" sz="4000" b="1" dirty="0">
                <a:solidFill>
                  <a:srgbClr val="0070C0"/>
                </a:solidFill>
                <a:latin typeface="Arial" panose="020B0604020202020204" pitchFamily="34" charset="0"/>
                <a:cs typeface="Arial" panose="020B0604020202020204" pitchFamily="34" charset="0"/>
              </a:rPr>
              <a:t>.</a:t>
            </a:r>
          </a:p>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H</a:t>
            </a:r>
            <a:r>
              <a:rPr lang="vi-VN" sz="4000" b="1" dirty="0">
                <a:solidFill>
                  <a:srgbClr val="0070C0"/>
                </a:solidFill>
                <a:latin typeface="Arial" panose="020B0604020202020204" pitchFamily="34" charset="0"/>
                <a:cs typeface="Arial" panose="020B0604020202020204" pitchFamily="34" charset="0"/>
              </a:rPr>
              <a:t>ội ý đưa ra lí do của nhóm mình. </a:t>
            </a:r>
          </a:p>
        </p:txBody>
      </p:sp>
    </p:spTree>
    <p:extLst>
      <p:ext uri="{BB962C8B-B14F-4D97-AF65-F5344CB8AC3E}">
        <p14:creationId xmlns:p14="http://schemas.microsoft.com/office/powerpoint/2010/main" val="342897761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down)">
                                      <p:cBhvr>
                                        <p:cTn id="1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3034449C-EBFE-4783-8B50-48EC0FA9772A}"/>
              </a:ext>
            </a:extLst>
          </p:cNvPr>
          <p:cNvPicPr>
            <a:picLocks noChangeAspect="1"/>
          </p:cNvPicPr>
          <p:nvPr/>
        </p:nvPicPr>
        <p:blipFill>
          <a:blip r:embed="rId3"/>
          <a:stretch>
            <a:fillRect/>
          </a:stretch>
        </p:blipFill>
        <p:spPr>
          <a:xfrm>
            <a:off x="1433512" y="862012"/>
            <a:ext cx="8883757" cy="4767263"/>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7F603706-C34C-4A04-AF91-F930130419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297418519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F28534D7-E639-A762-85B6-3242F8F2660F}"/>
              </a:ext>
            </a:extLst>
          </p:cNvPr>
          <p:cNvSpPr/>
          <p:nvPr/>
        </p:nvSpPr>
        <p:spPr>
          <a:xfrm>
            <a:off x="280386" y="141935"/>
            <a:ext cx="11402960" cy="646841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4" name="Table 3">
            <a:extLst>
              <a:ext uri="{FF2B5EF4-FFF2-40B4-BE49-F238E27FC236}">
                <a16:creationId xmlns:a16="http://schemas.microsoft.com/office/drawing/2014/main" id="{E7069DD1-50AD-4A2C-BCA3-F60D88977F03}"/>
              </a:ext>
            </a:extLst>
          </p:cNvPr>
          <p:cNvGraphicFramePr>
            <a:graphicFrameLocks noGrp="1"/>
          </p:cNvGraphicFramePr>
          <p:nvPr>
            <p:extLst>
              <p:ext uri="{D42A27DB-BD31-4B8C-83A1-F6EECF244321}">
                <p14:modId xmlns:p14="http://schemas.microsoft.com/office/powerpoint/2010/main" val="2883949542"/>
              </p:ext>
            </p:extLst>
          </p:nvPr>
        </p:nvGraphicFramePr>
        <p:xfrm>
          <a:off x="552449" y="885826"/>
          <a:ext cx="11020426" cy="5624183"/>
        </p:xfrm>
        <a:graphic>
          <a:graphicData uri="http://schemas.openxmlformats.org/drawingml/2006/table">
            <a:tbl>
              <a:tblPr>
                <a:tableStyleId>{5DA37D80-6434-44D0-A028-1B22A696006F}</a:tableStyleId>
              </a:tblPr>
              <a:tblGrid>
                <a:gridCol w="5510213">
                  <a:extLst>
                    <a:ext uri="{9D8B030D-6E8A-4147-A177-3AD203B41FA5}">
                      <a16:colId xmlns:a16="http://schemas.microsoft.com/office/drawing/2014/main" val="3857127843"/>
                    </a:ext>
                  </a:extLst>
                </a:gridCol>
                <a:gridCol w="5510213">
                  <a:extLst>
                    <a:ext uri="{9D8B030D-6E8A-4147-A177-3AD203B41FA5}">
                      <a16:colId xmlns:a16="http://schemas.microsoft.com/office/drawing/2014/main" val="2474255067"/>
                    </a:ext>
                  </a:extLst>
                </a:gridCol>
              </a:tblGrid>
              <a:tr h="318138">
                <a:tc>
                  <a:txBody>
                    <a:bodyPr/>
                    <a:lstStyle/>
                    <a:p>
                      <a:pPr algn="ctr" fontAlgn="t"/>
                      <a:r>
                        <a:rPr lang="en-US" sz="2400" b="1" dirty="0" err="1">
                          <a:solidFill>
                            <a:srgbClr val="000000"/>
                          </a:solidFill>
                          <a:effectLst/>
                        </a:rPr>
                        <a:t>Ủng</a:t>
                      </a:r>
                      <a:r>
                        <a:rPr lang="en-US" sz="2400" b="1" dirty="0">
                          <a:solidFill>
                            <a:srgbClr val="000000"/>
                          </a:solidFill>
                          <a:effectLst/>
                        </a:rPr>
                        <a:t> </a:t>
                      </a:r>
                      <a:r>
                        <a:rPr lang="en-US" sz="2400" b="1" dirty="0" err="1">
                          <a:solidFill>
                            <a:srgbClr val="000000"/>
                          </a:solidFill>
                          <a:effectLst/>
                        </a:rPr>
                        <a:t>hộ</a:t>
                      </a:r>
                      <a:endParaRPr lang="en-US" sz="2400" dirty="0">
                        <a:solidFill>
                          <a:srgbClr val="000000"/>
                        </a:solidFill>
                        <a:effectLst/>
                      </a:endParaRPr>
                    </a:p>
                  </a:txBody>
                  <a:tcPr marL="30134" marR="30134" marT="30134" marB="30134">
                    <a:solidFill>
                      <a:srgbClr val="FFFF00"/>
                    </a:solidFill>
                  </a:tcPr>
                </a:tc>
                <a:tc>
                  <a:txBody>
                    <a:bodyPr/>
                    <a:lstStyle/>
                    <a:p>
                      <a:pPr algn="ctr" fontAlgn="t"/>
                      <a:r>
                        <a:rPr lang="en-US" sz="2400" b="1" dirty="0" err="1">
                          <a:solidFill>
                            <a:srgbClr val="000000"/>
                          </a:solidFill>
                          <a:effectLst/>
                        </a:rPr>
                        <a:t>Phản</a:t>
                      </a:r>
                      <a:r>
                        <a:rPr lang="en-US" sz="2400" b="1" dirty="0">
                          <a:solidFill>
                            <a:srgbClr val="000000"/>
                          </a:solidFill>
                          <a:effectLst/>
                        </a:rPr>
                        <a:t> </a:t>
                      </a:r>
                      <a:r>
                        <a:rPr lang="en-US" sz="2400" b="1" dirty="0" err="1">
                          <a:solidFill>
                            <a:srgbClr val="000000"/>
                          </a:solidFill>
                          <a:effectLst/>
                        </a:rPr>
                        <a:t>đối</a:t>
                      </a:r>
                      <a:endParaRPr lang="en-US" sz="2400" dirty="0">
                        <a:solidFill>
                          <a:srgbClr val="000000"/>
                        </a:solidFill>
                        <a:effectLst/>
                      </a:endParaRPr>
                    </a:p>
                  </a:txBody>
                  <a:tcPr marL="30134" marR="30134" marT="30134" marB="30134">
                    <a:solidFill>
                      <a:srgbClr val="FFFF00"/>
                    </a:solidFill>
                  </a:tcPr>
                </a:tc>
                <a:extLst>
                  <a:ext uri="{0D108BD9-81ED-4DB2-BD59-A6C34878D82A}">
                    <a16:rowId xmlns:a16="http://schemas.microsoft.com/office/drawing/2014/main" val="3156782365"/>
                  </a:ext>
                </a:extLst>
              </a:tr>
              <a:tr h="5198155">
                <a:tc>
                  <a:txBody>
                    <a:bodyPr/>
                    <a:lstStyle/>
                    <a:p>
                      <a:pPr marL="342900" indent="-342900" algn="just" fontAlgn="t">
                        <a:buFont typeface="Arial" panose="020B0604020202020204" pitchFamily="34" charset="0"/>
                        <a:buChar char="•"/>
                      </a:pPr>
                      <a:r>
                        <a:rPr lang="vi-VN" sz="2400" dirty="0">
                          <a:solidFill>
                            <a:srgbClr val="000000"/>
                          </a:solidFill>
                          <a:effectLst/>
                        </a:rPr>
                        <a:t>Ăn ngoài giúp cả nhà thay đổi không khí</a:t>
                      </a:r>
                    </a:p>
                    <a:p>
                      <a:pPr marL="342900" indent="-342900" algn="just" fontAlgn="t">
                        <a:buFont typeface="Arial" panose="020B0604020202020204" pitchFamily="34" charset="0"/>
                        <a:buChar char="•"/>
                      </a:pPr>
                      <a:r>
                        <a:rPr lang="vi-VN" sz="2400" dirty="0">
                          <a:solidFill>
                            <a:srgbClr val="000000"/>
                          </a:solidFill>
                          <a:effectLst/>
                        </a:rPr>
                        <a:t>Cơm canh đã chuẩn bị đầy đủ nên không phải tốn công nấu nướng hay phải rửa chén sau khi ăn như khi tự nấu ở nhà.</a:t>
                      </a:r>
                    </a:p>
                    <a:p>
                      <a:pPr marL="342900" indent="-342900" algn="just" fontAlgn="t">
                        <a:buFont typeface="Arial" panose="020B0604020202020204" pitchFamily="34" charset="0"/>
                        <a:buChar char="•"/>
                      </a:pPr>
                      <a:r>
                        <a:rPr lang="vi-VN" sz="2400" dirty="0">
                          <a:solidFill>
                            <a:srgbClr val="000000"/>
                          </a:solidFill>
                          <a:effectLst/>
                        </a:rPr>
                        <a:t>Ăn ngoài có thể thỏa thích ăn các món mà có thể ở nhà chế biến cầu kì</a:t>
                      </a:r>
                    </a:p>
                    <a:p>
                      <a:pPr marL="342900" indent="-342900" algn="just" fontAlgn="t">
                        <a:buFont typeface="Arial" panose="020B0604020202020204" pitchFamily="34" charset="0"/>
                        <a:buChar char="•"/>
                      </a:pPr>
                      <a:r>
                        <a:rPr lang="vi-VN" sz="2400" dirty="0">
                          <a:solidFill>
                            <a:srgbClr val="000000"/>
                          </a:solidFill>
                          <a:effectLst/>
                        </a:rPr>
                        <a:t>Nhanh chóng có một bữa ăn mà không mất nhiều thời gian.</a:t>
                      </a:r>
                    </a:p>
                    <a:p>
                      <a:pPr marL="342900" indent="-342900" algn="just" fontAlgn="t">
                        <a:buFont typeface="Arial" panose="020B0604020202020204" pitchFamily="34" charset="0"/>
                        <a:buChar char="•"/>
                      </a:pPr>
                      <a:r>
                        <a:rPr lang="vi-VN" sz="2400" dirty="0">
                          <a:solidFill>
                            <a:srgbClr val="000000"/>
                          </a:solidFill>
                          <a:effectLst/>
                        </a:rPr>
                        <a:t>Món ăn thường bắt mắt, ngon miệng và có thể là một địa điểm tụ tập gặp gỡ.</a:t>
                      </a:r>
                    </a:p>
                  </a:txBody>
                  <a:tcPr marL="30134" marR="30134" marT="30134" marB="30134">
                    <a:solidFill>
                      <a:schemeClr val="bg1"/>
                    </a:solidFill>
                  </a:tcPr>
                </a:tc>
                <a:tc>
                  <a:txBody>
                    <a:bodyPr/>
                    <a:lstStyle/>
                    <a:p>
                      <a:pPr marL="342900" indent="-342900" algn="just" fontAlgn="t">
                        <a:buFont typeface="Arial" panose="020B0604020202020204" pitchFamily="34" charset="0"/>
                        <a:buChar char="•"/>
                      </a:pPr>
                      <a:r>
                        <a:rPr lang="vi-VN" sz="2400" dirty="0">
                          <a:solidFill>
                            <a:srgbClr val="000000"/>
                          </a:solidFill>
                          <a:effectLst/>
                        </a:rPr>
                        <a:t>Ta không biết được nguồn gốc của thức ăn cũng như an toàn vệ sinh thực phẩm</a:t>
                      </a:r>
                    </a:p>
                    <a:p>
                      <a:pPr marL="342900" indent="-342900" algn="just" fontAlgn="t">
                        <a:buFont typeface="Arial" panose="020B0604020202020204" pitchFamily="34" charset="0"/>
                        <a:buChar char="•"/>
                      </a:pPr>
                      <a:r>
                        <a:rPr lang="vi-VN" sz="2400" dirty="0">
                          <a:solidFill>
                            <a:srgbClr val="000000"/>
                          </a:solidFill>
                          <a:effectLst/>
                        </a:rPr>
                        <a:t>Tự nấu mỗi bữa sẽ tiết kiệm được các khoản phí kha khá so với mỗi bữa ăn ngoài</a:t>
                      </a:r>
                    </a:p>
                    <a:p>
                      <a:pPr marL="342900" indent="-342900" algn="just" fontAlgn="t">
                        <a:buFont typeface="Arial" panose="020B0604020202020204" pitchFamily="34" charset="0"/>
                        <a:buChar char="•"/>
                      </a:pPr>
                      <a:r>
                        <a:rPr lang="vi-VN" sz="2400" dirty="0">
                          <a:solidFill>
                            <a:srgbClr val="000000"/>
                          </a:solidFill>
                          <a:effectLst/>
                        </a:rPr>
                        <a:t>Vì các quán ăn công cộng nên các vấn đề phức tạp cũng rất dễ nảy sinh như mâu thuẫn, trộm cắp,…</a:t>
                      </a:r>
                    </a:p>
                    <a:p>
                      <a:pPr marL="342900" indent="-342900" algn="just" fontAlgn="t">
                        <a:buFont typeface="Arial" panose="020B0604020202020204" pitchFamily="34" charset="0"/>
                        <a:buChar char="•"/>
                      </a:pPr>
                      <a:r>
                        <a:rPr lang="vi-VN" sz="2400" dirty="0">
                          <a:solidFill>
                            <a:srgbClr val="000000"/>
                          </a:solidFill>
                          <a:effectLst/>
                        </a:rPr>
                        <a:t>Các quán ăn ngoài thường ở nơi công cộng, do vậy bụi hay các vi khuẩn từ không khí sẽ dễ dàng xâm nhập vào đồ ăn, thứ</a:t>
                      </a:r>
                    </a:p>
                  </a:txBody>
                  <a:tcPr marL="30134" marR="30134" marT="30134" marB="30134">
                    <a:solidFill>
                      <a:schemeClr val="bg1"/>
                    </a:solidFill>
                  </a:tcPr>
                </a:tc>
                <a:extLst>
                  <a:ext uri="{0D108BD9-81ED-4DB2-BD59-A6C34878D82A}">
                    <a16:rowId xmlns:a16="http://schemas.microsoft.com/office/drawing/2014/main" val="2144148169"/>
                  </a:ext>
                </a:extLst>
              </a:tr>
            </a:tbl>
          </a:graphicData>
        </a:graphic>
      </p:graphicFrame>
      <p:pic>
        <p:nvPicPr>
          <p:cNvPr id="10" name="Picture 9">
            <a:extLst>
              <a:ext uri="{FF2B5EF4-FFF2-40B4-BE49-F238E27FC236}">
                <a16:creationId xmlns:a16="http://schemas.microsoft.com/office/drawing/2014/main" id="{F538EF23-0E38-4F36-8D16-4BCD3F35804E}"/>
              </a:ext>
            </a:extLst>
          </p:cNvPr>
          <p:cNvPicPr>
            <a:picLocks noChangeAspect="1"/>
          </p:cNvPicPr>
          <p:nvPr/>
        </p:nvPicPr>
        <p:blipFill>
          <a:blip r:embed="rId3"/>
          <a:stretch>
            <a:fillRect/>
          </a:stretch>
        </p:blipFill>
        <p:spPr>
          <a:xfrm>
            <a:off x="4740296" y="-242760"/>
            <a:ext cx="2444708" cy="1457070"/>
          </a:xfrm>
          <a:prstGeom prst="rect">
            <a:avLst/>
          </a:prstGeom>
        </p:spPr>
      </p:pic>
    </p:spTree>
    <p:extLst>
      <p:ext uri="{BB962C8B-B14F-4D97-AF65-F5344CB8AC3E}">
        <p14:creationId xmlns:p14="http://schemas.microsoft.com/office/powerpoint/2010/main" val="4130956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762860"/>
            <a:ext cx="862964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Nên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ăn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hàng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uống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quán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hoàn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cảnh</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3429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3">
            <a:extLst>
              <a:ext uri="{FF2B5EF4-FFF2-40B4-BE49-F238E27FC236}">
                <a16:creationId xmlns:a16="http://schemas.microsoft.com/office/drawing/2014/main" id="{3C5B220B-3942-E886-F868-7B97664C77C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48251" y="3370634"/>
            <a:ext cx="2637422" cy="2698128"/>
          </a:xfrm>
          <a:prstGeom prst="rect">
            <a:avLst/>
          </a:prstGeom>
        </p:spPr>
      </p:pic>
      <p:sp>
        <p:nvSpPr>
          <p:cNvPr id="4" name="Rectangle: Rounded Corners 3">
            <a:extLst>
              <a:ext uri="{FF2B5EF4-FFF2-40B4-BE49-F238E27FC236}">
                <a16:creationId xmlns:a16="http://schemas.microsoft.com/office/drawing/2014/main" id="{BBA699C6-40D5-C275-983B-B6F4167434B0}"/>
              </a:ext>
            </a:extLst>
          </p:cNvPr>
          <p:cNvSpPr/>
          <p:nvPr/>
        </p:nvSpPr>
        <p:spPr>
          <a:xfrm>
            <a:off x="2847974" y="852502"/>
            <a:ext cx="7381875" cy="248277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a:ea typeface="+mn-ea"/>
                <a:cs typeface="+mn-cs"/>
              </a:rPr>
              <a:t>Nên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ăn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hàng</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quán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khi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vi-VN" sz="4000" b="1" i="0" u="none" strike="noStrike" kern="1200" cap="none" spc="0" normalizeH="0" baseline="0" noProof="0" dirty="0">
                <a:ln>
                  <a:noFill/>
                </a:ln>
                <a:solidFill>
                  <a:srgbClr val="002060"/>
                </a:solidFill>
                <a:effectLst/>
                <a:uLnTx/>
                <a:uFillTx/>
                <a:latin typeface="Calibri"/>
                <a:ea typeface="+mn-ea"/>
                <a:cs typeface="+mn-cs"/>
              </a:rPr>
              <a:t>Bận, vội; ngày kỉ niệm – muốn thảnh thơi một ngày; sinh nhật</a:t>
            </a:r>
            <a:r>
              <a:rPr kumimoji="0" lang="en-US" sz="4000" b="1" i="0" u="none" strike="noStrike" kern="1200" cap="none" spc="0" normalizeH="0" baseline="0" noProof="0" dirty="0">
                <a:ln>
                  <a:noFill/>
                </a:ln>
                <a:solidFill>
                  <a:srgbClr val="002060"/>
                </a:solidFill>
                <a:effectLst/>
                <a:uLnTx/>
                <a:uFillTx/>
                <a:latin typeface="Calibri"/>
                <a:ea typeface="+mn-ea"/>
                <a:cs typeface="+mn-cs"/>
              </a:rPr>
              <a:t>….</a:t>
            </a:r>
          </a:p>
        </p:txBody>
      </p:sp>
    </p:spTree>
    <p:extLst>
      <p:ext uri="{BB962C8B-B14F-4D97-AF65-F5344CB8AC3E}">
        <p14:creationId xmlns:p14="http://schemas.microsoft.com/office/powerpoint/2010/main" val="6325369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7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381001"/>
            <a:ext cx="8629649" cy="3478550"/>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Nên lưu ý điều gì để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đ</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ảm bảo an toàn những khi phải ra ngoài ăn?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Lựa chọn hàng quán thế nào? Kiểm tra vệ sinh an toàn của quán ra sao?</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2521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1302447"/>
            <a:ext cx="10901779" cy="520488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id="{42A888DD-A3D8-4CBB-97EA-8318CECF1725}"/>
              </a:ext>
            </a:extLst>
          </p:cNvPr>
          <p:cNvGrpSpPr/>
          <p:nvPr/>
        </p:nvGrpSpPr>
        <p:grpSpPr>
          <a:xfrm>
            <a:off x="922423" y="1634254"/>
            <a:ext cx="9347002" cy="1258372"/>
            <a:chOff x="924363" y="1634254"/>
            <a:chExt cx="9347002" cy="1258372"/>
          </a:xfrm>
        </p:grpSpPr>
        <p:sp>
          <p:nvSpPr>
            <p:cNvPr id="25" name="TextBox 24">
              <a:extLst>
                <a:ext uri="{FF2B5EF4-FFF2-40B4-BE49-F238E27FC236}">
                  <a16:creationId xmlns:a16="http://schemas.microsoft.com/office/drawing/2014/main" id="{60CF03D9-437A-4639-8A47-3CEFCF3EF62E}"/>
                </a:ext>
              </a:extLst>
            </p:cNvPr>
            <p:cNvSpPr txBox="1"/>
            <p:nvPr/>
          </p:nvSpPr>
          <p:spPr>
            <a:xfrm>
              <a:off x="1517950" y="1634254"/>
              <a:ext cx="8753415" cy="1258372"/>
            </a:xfrm>
            <a:prstGeom prst="round2Same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Lựa</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chọn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nhà</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hàng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sạch</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sẽ</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quá</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khách</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F3228AAF-ADA8-49A9-8F99-5BCADDDC475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4363" y="1737789"/>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9E792500-5536-44F3-A38B-4B62652F9285}"/>
              </a:ext>
            </a:extLst>
          </p:cNvPr>
          <p:cNvGrpSpPr/>
          <p:nvPr/>
        </p:nvGrpSpPr>
        <p:grpSpPr>
          <a:xfrm>
            <a:off x="904343" y="3090658"/>
            <a:ext cx="11518381" cy="646331"/>
            <a:chOff x="923393" y="3376408"/>
            <a:chExt cx="11518381" cy="646331"/>
          </a:xfrm>
        </p:grpSpPr>
        <p:sp>
          <p:nvSpPr>
            <p:cNvPr id="27" name="TextBox 26">
              <a:extLst>
                <a:ext uri="{FF2B5EF4-FFF2-40B4-BE49-F238E27FC236}">
                  <a16:creationId xmlns:a16="http://schemas.microsoft.com/office/drawing/2014/main" id="{BE796A1F-15CE-43FD-A950-5E1BEFB37050}"/>
                </a:ext>
              </a:extLst>
            </p:cNvPr>
            <p:cNvSpPr txBox="1"/>
            <p:nvPr/>
          </p:nvSpPr>
          <p:spPr>
            <a:xfrm>
              <a:off x="1517950" y="3376408"/>
              <a:ext cx="10923824" cy="646331"/>
            </a:xfrm>
            <a:prstGeom prst="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đồ</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sống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tái</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32" name="Picture 2">
              <a:extLst>
                <a:ext uri="{FF2B5EF4-FFF2-40B4-BE49-F238E27FC236}">
                  <a16:creationId xmlns:a16="http://schemas.microsoft.com/office/drawing/2014/main" id="{BC62F2AE-CF11-4A0E-B607-A4411B4F803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3393" y="3483931"/>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5F4269FB-6638-4A7A-914B-94DD49AF75C4}"/>
              </a:ext>
            </a:extLst>
          </p:cNvPr>
          <p:cNvGrpSpPr/>
          <p:nvPr/>
        </p:nvGrpSpPr>
        <p:grpSpPr>
          <a:xfrm>
            <a:off x="922908" y="4295539"/>
            <a:ext cx="6221903" cy="646331"/>
            <a:chOff x="922908" y="4295539"/>
            <a:chExt cx="6221903" cy="646331"/>
          </a:xfrm>
        </p:grpSpPr>
        <p:sp>
          <p:nvSpPr>
            <p:cNvPr id="28" name="Rectangle 27">
              <a:extLst>
                <a:ext uri="{FF2B5EF4-FFF2-40B4-BE49-F238E27FC236}">
                  <a16:creationId xmlns:a16="http://schemas.microsoft.com/office/drawing/2014/main" id="{8FAD5687-82D2-40C6-8A66-BB5D9ED33229}"/>
                </a:ext>
              </a:extLst>
            </p:cNvPr>
            <p:cNvSpPr/>
            <p:nvPr/>
          </p:nvSpPr>
          <p:spPr>
            <a:xfrm>
              <a:off x="1517950" y="4295539"/>
              <a:ext cx="5626861" cy="646331"/>
            </a:xfrm>
            <a:prstGeom prst="rect">
              <a:avLst/>
            </a:prstGeom>
          </p:spPr>
          <p:txBody>
            <a:bodyPr wrap="none">
              <a:spAutoFit/>
            </a:bodyPr>
            <a:lstStyle/>
            <a:p>
              <a:pPr algn="l"/>
              <a:r>
                <a:rPr lang="vi-VN" sz="3600" b="1" dirty="0">
                  <a:solidFill>
                    <a:srgbClr val="FF0000"/>
                  </a:solidFill>
                  <a:effectLst/>
                  <a:latin typeface="Calibri" panose="020F0502020204030204" pitchFamily="34" charset="0"/>
                  <a:cs typeface="Calibri" panose="020F0502020204030204" pitchFamily="34" charset="0"/>
                </a:rPr>
                <a:t>Rửa tay sạch sẽ trước khi ăn</a:t>
              </a:r>
            </a:p>
          </p:txBody>
        </p:sp>
        <p:pic>
          <p:nvPicPr>
            <p:cNvPr id="33" name="Picture 2">
              <a:extLst>
                <a:ext uri="{FF2B5EF4-FFF2-40B4-BE49-F238E27FC236}">
                  <a16:creationId xmlns:a16="http://schemas.microsoft.com/office/drawing/2014/main" id="{59004DB5-41D5-41EC-94C1-969C5891EEC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2908" y="4357002"/>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9A8F909A-4AF7-45EF-B624-AB6D6545FBBC}"/>
              </a:ext>
            </a:extLst>
          </p:cNvPr>
          <p:cNvGrpSpPr/>
          <p:nvPr/>
        </p:nvGrpSpPr>
        <p:grpSpPr>
          <a:xfrm>
            <a:off x="1215160" y="211605"/>
            <a:ext cx="9833332" cy="924562"/>
            <a:chOff x="1060656" y="218253"/>
            <a:chExt cx="9833332" cy="924562"/>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9574340" cy="924562"/>
              <a:chOff x="6719591" y="2584562"/>
              <a:chExt cx="5324586" cy="1345879"/>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6" y="2707679"/>
                <a:ext cx="5201841" cy="10304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lưu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ý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ngoài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60656" y="30282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44">
            <a:extLst>
              <a:ext uri="{FF2B5EF4-FFF2-40B4-BE49-F238E27FC236}">
                <a16:creationId xmlns:a16="http://schemas.microsoft.com/office/drawing/2014/main" id="{EE316D37-8499-440B-B1BF-A4B6CB2E4C87}"/>
              </a:ext>
            </a:extLst>
          </p:cNvPr>
          <p:cNvPicPr>
            <a:picLocks noChangeAspect="1"/>
          </p:cNvPicPr>
          <p:nvPr/>
        </p:nvPicPr>
        <p:blipFill>
          <a:blip r:embed="rId8"/>
          <a:stretch>
            <a:fillRect/>
          </a:stretch>
        </p:blipFill>
        <p:spPr>
          <a:xfrm>
            <a:off x="6159271" y="6193057"/>
            <a:ext cx="6220968" cy="658049"/>
          </a:xfrm>
          <a:prstGeom prst="rect">
            <a:avLst/>
          </a:prstGeom>
        </p:spPr>
      </p:pic>
      <p:pic>
        <p:nvPicPr>
          <p:cNvPr id="46" name="Picture 45">
            <a:extLst>
              <a:ext uri="{FF2B5EF4-FFF2-40B4-BE49-F238E27FC236}">
                <a16:creationId xmlns:a16="http://schemas.microsoft.com/office/drawing/2014/main" id="{F272FB61-7CF2-4ECB-AB8F-BEF5D2ED4636}"/>
              </a:ext>
            </a:extLst>
          </p:cNvPr>
          <p:cNvPicPr>
            <a:picLocks noChangeAspect="1"/>
          </p:cNvPicPr>
          <p:nvPr/>
        </p:nvPicPr>
        <p:blipFill>
          <a:blip r:embed="rId8"/>
          <a:stretch>
            <a:fillRect/>
          </a:stretch>
        </p:blipFill>
        <p:spPr>
          <a:xfrm>
            <a:off x="-61697" y="6203087"/>
            <a:ext cx="6220968" cy="658049"/>
          </a:xfrm>
          <a:prstGeom prst="rect">
            <a:avLst/>
          </a:prstGeom>
        </p:spPr>
      </p:pic>
      <p:pic>
        <p:nvPicPr>
          <p:cNvPr id="48" name="Picture 47">
            <a:extLst>
              <a:ext uri="{FF2B5EF4-FFF2-40B4-BE49-F238E27FC236}">
                <a16:creationId xmlns:a16="http://schemas.microsoft.com/office/drawing/2014/main" id="{FF0EC765-0516-4830-BC49-65A56B741D80}"/>
              </a:ext>
            </a:extLst>
          </p:cNvPr>
          <p:cNvPicPr>
            <a:picLocks noChangeAspect="1"/>
          </p:cNvPicPr>
          <p:nvPr/>
        </p:nvPicPr>
        <p:blipFill>
          <a:blip r:embed="rId9"/>
          <a:stretch>
            <a:fillRect/>
          </a:stretch>
        </p:blipFill>
        <p:spPr>
          <a:xfrm>
            <a:off x="21791" y="625767"/>
            <a:ext cx="1361091" cy="815689"/>
          </a:xfrm>
          <a:prstGeom prst="rect">
            <a:avLst/>
          </a:prstGeom>
        </p:spPr>
      </p:pic>
    </p:spTree>
    <p:extLst>
      <p:ext uri="{BB962C8B-B14F-4D97-AF65-F5344CB8AC3E}">
        <p14:creationId xmlns:p14="http://schemas.microsoft.com/office/powerpoint/2010/main" val="2845534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8"/>
                                        </p:tgtEl>
                                        <p:attrNameLst>
                                          <p:attrName>r</p:attrName>
                                        </p:attrNameLst>
                                      </p:cBhvr>
                                    </p:animRot>
                                    <p:animRot by="-240000">
                                      <p:cBhvr>
                                        <p:cTn id="7" dur="600" fill="hold">
                                          <p:stCondLst>
                                            <p:cond delay="600"/>
                                          </p:stCondLst>
                                        </p:cTn>
                                        <p:tgtEl>
                                          <p:spTgt spid="48"/>
                                        </p:tgtEl>
                                        <p:attrNameLst>
                                          <p:attrName>r</p:attrName>
                                        </p:attrNameLst>
                                      </p:cBhvr>
                                    </p:animRot>
                                    <p:animRot by="240000">
                                      <p:cBhvr>
                                        <p:cTn id="8" dur="600" fill="hold">
                                          <p:stCondLst>
                                            <p:cond delay="1200"/>
                                          </p:stCondLst>
                                        </p:cTn>
                                        <p:tgtEl>
                                          <p:spTgt spid="48"/>
                                        </p:tgtEl>
                                        <p:attrNameLst>
                                          <p:attrName>r</p:attrName>
                                        </p:attrNameLst>
                                      </p:cBhvr>
                                    </p:animRot>
                                    <p:animRot by="-240000">
                                      <p:cBhvr>
                                        <p:cTn id="9" dur="600" fill="hold">
                                          <p:stCondLst>
                                            <p:cond delay="1800"/>
                                          </p:stCondLst>
                                        </p:cTn>
                                        <p:tgtEl>
                                          <p:spTgt spid="48"/>
                                        </p:tgtEl>
                                        <p:attrNameLst>
                                          <p:attrName>r</p:attrName>
                                        </p:attrNameLst>
                                      </p:cBhvr>
                                    </p:animRot>
                                    <p:animRot by="120000">
                                      <p:cBhvr>
                                        <p:cTn id="10" dur="600" fill="hold">
                                          <p:stCondLst>
                                            <p:cond delay="2400"/>
                                          </p:stCondLst>
                                        </p:cTn>
                                        <p:tgtEl>
                                          <p:spTgt spid="48"/>
                                        </p:tgtEl>
                                        <p:attrNameLst>
                                          <p:attrName>r</p:attrName>
                                        </p:attrNameLst>
                                      </p:cBhvr>
                                    </p:animRot>
                                  </p:childTnLst>
                                </p:cTn>
                              </p:par>
                              <p:par>
                                <p:cTn id="11" presetID="32" presetClass="emph" presetSubtype="0" fill="remove" nodeType="withEffect">
                                  <p:stCondLst>
                                    <p:cond delay="0"/>
                                  </p:stCondLst>
                                  <p:childTnLst>
                                    <p:animRot by="120000">
                                      <p:cBhvr>
                                        <p:cTn id="12" dur="300" fill="hold">
                                          <p:stCondLst>
                                            <p:cond delay="0"/>
                                          </p:stCondLst>
                                        </p:cTn>
                                        <p:tgtEl>
                                          <p:spTgt spid="47"/>
                                        </p:tgtEl>
                                        <p:attrNameLst>
                                          <p:attrName>r</p:attrName>
                                        </p:attrNameLst>
                                      </p:cBhvr>
                                    </p:animRot>
                                    <p:animRot by="-240000">
                                      <p:cBhvr>
                                        <p:cTn id="13" dur="600" fill="hold">
                                          <p:stCondLst>
                                            <p:cond delay="600"/>
                                          </p:stCondLst>
                                        </p:cTn>
                                        <p:tgtEl>
                                          <p:spTgt spid="47"/>
                                        </p:tgtEl>
                                        <p:attrNameLst>
                                          <p:attrName>r</p:attrName>
                                        </p:attrNameLst>
                                      </p:cBhvr>
                                    </p:animRot>
                                    <p:animRot by="240000">
                                      <p:cBhvr>
                                        <p:cTn id="14" dur="600" fill="hold">
                                          <p:stCondLst>
                                            <p:cond delay="1200"/>
                                          </p:stCondLst>
                                        </p:cTn>
                                        <p:tgtEl>
                                          <p:spTgt spid="47"/>
                                        </p:tgtEl>
                                        <p:attrNameLst>
                                          <p:attrName>r</p:attrName>
                                        </p:attrNameLst>
                                      </p:cBhvr>
                                    </p:animRot>
                                    <p:animRot by="-240000">
                                      <p:cBhvr>
                                        <p:cTn id="15" dur="600" fill="hold">
                                          <p:stCondLst>
                                            <p:cond delay="1800"/>
                                          </p:stCondLst>
                                        </p:cTn>
                                        <p:tgtEl>
                                          <p:spTgt spid="47"/>
                                        </p:tgtEl>
                                        <p:attrNameLst>
                                          <p:attrName>r</p:attrName>
                                        </p:attrNameLst>
                                      </p:cBhvr>
                                    </p:animRot>
                                    <p:animRot by="120000">
                                      <p:cBhvr>
                                        <p:cTn id="16" dur="600" fill="hold">
                                          <p:stCondLst>
                                            <p:cond delay="2400"/>
                                          </p:stCondLst>
                                        </p:cTn>
                                        <p:tgtEl>
                                          <p:spTgt spid="4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checkerboard(across)">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900" decel="100000" fill="hold"/>
                                        <p:tgtEl>
                                          <p:spTgt spid="3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900" decel="100000" fill="hold"/>
                                        <p:tgtEl>
                                          <p:spTgt spid="36"/>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anim calcmode="lin" valueType="num">
                                      <p:cBhvr>
                                        <p:cTn id="47" dur="1000" fill="hold"/>
                                        <p:tgtEl>
                                          <p:spTgt spid="37"/>
                                        </p:tgtEl>
                                        <p:attrNameLst>
                                          <p:attrName>ppt_x</p:attrName>
                                        </p:attrNameLst>
                                      </p:cBhvr>
                                      <p:tavLst>
                                        <p:tav tm="0">
                                          <p:val>
                                            <p:strVal val="#ppt_x"/>
                                          </p:val>
                                        </p:tav>
                                        <p:tav tm="100000">
                                          <p:val>
                                            <p:strVal val="#ppt_x"/>
                                          </p:val>
                                        </p:tav>
                                      </p:tavLst>
                                    </p:anim>
                                    <p:anim calcmode="lin" valueType="num">
                                      <p:cBhvr>
                                        <p:cTn id="48" dur="900" decel="100000" fill="hold"/>
                                        <p:tgtEl>
                                          <p:spTgt spid="3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28">
            <a:extLst>
              <a:ext uri="{FF2B5EF4-FFF2-40B4-BE49-F238E27FC236}">
                <a16:creationId xmlns:a16="http://schemas.microsoft.com/office/drawing/2014/main" id="{D535C6BA-1C2D-17E6-C07E-FD4B41EFD629}"/>
              </a:ext>
            </a:extLst>
          </p:cNvPr>
          <p:cNvSpPr/>
          <p:nvPr/>
        </p:nvSpPr>
        <p:spPr>
          <a:xfrm>
            <a:off x="293917" y="185056"/>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 name="TextBox 2">
            <a:extLst>
              <a:ext uri="{FF2B5EF4-FFF2-40B4-BE49-F238E27FC236}">
                <a16:creationId xmlns:a16="http://schemas.microsoft.com/office/drawing/2014/main" id="{398A0BB8-5411-8E3F-EC58-FCC84FF19722}"/>
              </a:ext>
            </a:extLst>
          </p:cNvPr>
          <p:cNvSpPr txBox="1"/>
          <p:nvPr/>
        </p:nvSpPr>
        <p:spPr>
          <a:xfrm>
            <a:off x="2602523" y="566478"/>
            <a:ext cx="6625883"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B050"/>
                </a:solidFill>
                <a:effectLst/>
                <a:uLnTx/>
                <a:uFillTx/>
                <a:ea typeface="+mn-ea"/>
                <a:cs typeface="+mn-cs"/>
              </a:rPr>
              <a:t>Yêu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cần</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đạt</a:t>
            </a:r>
            <a:endParaRPr kumimoji="0" lang="en-US" sz="6600" b="1" i="0" u="none" strike="noStrike" kern="1200" cap="none" spc="0" normalizeH="0" baseline="0" noProof="0" dirty="0">
              <a:ln>
                <a:noFill/>
              </a:ln>
              <a:solidFill>
                <a:srgbClr val="00B050"/>
              </a:solidFill>
              <a:effectLst/>
              <a:uLnTx/>
              <a:uFillTx/>
              <a:ea typeface="+mn-ea"/>
              <a:cs typeface="+mn-cs"/>
            </a:endParaRPr>
          </a:p>
        </p:txBody>
      </p:sp>
      <p:sp>
        <p:nvSpPr>
          <p:cNvPr id="11" name="TextBox 10">
            <a:extLst>
              <a:ext uri="{FF2B5EF4-FFF2-40B4-BE49-F238E27FC236}">
                <a16:creationId xmlns:a16="http://schemas.microsoft.com/office/drawing/2014/main" id="{AE6140AD-C6C7-FD8E-91DB-43CBE0175553}"/>
              </a:ext>
            </a:extLst>
          </p:cNvPr>
          <p:cNvSpPr txBox="1"/>
          <p:nvPr/>
        </p:nvSpPr>
        <p:spPr>
          <a:xfrm>
            <a:off x="1344707" y="1695896"/>
            <a:ext cx="10174940" cy="2452594"/>
          </a:xfrm>
          <a:prstGeom prst="rect">
            <a:avLst/>
          </a:prstGeom>
          <a:noFill/>
        </p:spPr>
        <p:txBody>
          <a:bodyPr wrap="square">
            <a:spAutoFit/>
          </a:bodyPr>
          <a:lstStyle/>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N</a:t>
            </a:r>
            <a:r>
              <a:rPr lang="vi-VN" sz="3200" dirty="0">
                <a:solidFill>
                  <a:prstClr val="black"/>
                </a:solidFill>
                <a:latin typeface="Calibri"/>
                <a:ea typeface="Calibri" panose="020F0502020204030204" pitchFamily="34" charset="0"/>
                <a:cs typeface="Times New Roman" panose="02020603050405020304" pitchFamily="18" charset="0"/>
              </a:rPr>
              <a:t>hận biết được những quy cơ mất an toàn thực phẩm khi ăn uống ngoài đường, ngoài hàng quán.</a:t>
            </a:r>
          </a:p>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T</a:t>
            </a:r>
            <a:r>
              <a:rPr lang="vi-VN" sz="3200" dirty="0">
                <a:solidFill>
                  <a:prstClr val="black"/>
                </a:solidFill>
                <a:latin typeface="Calibri"/>
                <a:ea typeface="Calibri" panose="020F0502020204030204" pitchFamily="34" charset="0"/>
                <a:cs typeface="Times New Roman" panose="02020603050405020304" pitchFamily="18" charset="0"/>
              </a:rPr>
              <a:t>hực hiện những quy tắc đảm bảo an toàn khi cần ăn uống bên ngoài.</a:t>
            </a:r>
          </a:p>
        </p:txBody>
      </p:sp>
      <p:pic>
        <p:nvPicPr>
          <p:cNvPr id="13" name="Graphic 12" descr="Heart">
            <a:extLst>
              <a:ext uri="{FF2B5EF4-FFF2-40B4-BE49-F238E27FC236}">
                <a16:creationId xmlns:a16="http://schemas.microsoft.com/office/drawing/2014/main" id="{B0A9C2C4-4F98-A5BC-1358-155107DAD3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260" y="1695896"/>
            <a:ext cx="775447" cy="775447"/>
          </a:xfrm>
          <a:prstGeom prst="rect">
            <a:avLst/>
          </a:prstGeom>
        </p:spPr>
      </p:pic>
      <p:pic>
        <p:nvPicPr>
          <p:cNvPr id="14" name="Graphic 13" descr="Heart">
            <a:extLst>
              <a:ext uri="{FF2B5EF4-FFF2-40B4-BE49-F238E27FC236}">
                <a16:creationId xmlns:a16="http://schemas.microsoft.com/office/drawing/2014/main" id="{6E7DB88D-9379-7492-27F2-C810FB6D263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259" y="2852209"/>
            <a:ext cx="775447" cy="775447"/>
          </a:xfrm>
          <a:prstGeom prst="rect">
            <a:avLst/>
          </a:prstGeom>
        </p:spPr>
      </p:pic>
      <p:pic>
        <p:nvPicPr>
          <p:cNvPr id="16" name="Picture 15">
            <a:extLst>
              <a:ext uri="{FF2B5EF4-FFF2-40B4-BE49-F238E27FC236}">
                <a16:creationId xmlns:a16="http://schemas.microsoft.com/office/drawing/2014/main" id="{26D6B8AC-13CE-B141-EEB9-090826E177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55" b="19899" l="13585" r="24717">
                        <a14:foregroundMark x1="15943" y1="4722" x2="14811" y2="13997"/>
                        <a14:foregroundMark x1="18113" y1="4890" x2="22642" y2="11973"/>
                        <a14:foregroundMark x1="22642" y1="6745" x2="17925" y2="3710"/>
                        <a14:foregroundMark x1="17925" y1="3710" x2="17830" y2="3710"/>
                        <a14:foregroundMark x1="17453" y1="3710" x2="14340" y2="12142"/>
                        <a14:foregroundMark x1="14340" y1="12142" x2="17453" y2="15683"/>
                        <a14:foregroundMark x1="17925" y1="15177" x2="21415" y2="15008"/>
                        <a14:foregroundMark x1="22075" y1="5059" x2="19057" y2="3710"/>
                        <a14:foregroundMark x1="18396" y1="3035" x2="15755" y2="3035"/>
                        <a14:foregroundMark x1="13679" y1="9275" x2="17075" y2="18550"/>
                        <a14:foregroundMark x1="17075" y1="18550" x2="19717" y2="16358"/>
                        <a14:foregroundMark x1="17358" y1="1855" x2="18774" y2="2698"/>
                      </a14:backgroundRemoval>
                    </a14:imgEffect>
                  </a14:imgLayer>
                </a14:imgProps>
              </a:ext>
              <a:ext uri="{28A0092B-C50C-407E-A947-70E740481C1C}">
                <a14:useLocalDpi xmlns:a14="http://schemas.microsoft.com/office/drawing/2010/main" val="0"/>
              </a:ext>
            </a:extLst>
          </a:blip>
          <a:srcRect l="13063" t="858" r="73973" b="77891"/>
          <a:stretch/>
        </p:blipFill>
        <p:spPr>
          <a:xfrm>
            <a:off x="1265521" y="476071"/>
            <a:ext cx="1540432" cy="1412713"/>
          </a:xfrm>
          <a:prstGeom prst="rect">
            <a:avLst/>
          </a:prstGeom>
        </p:spPr>
      </p:pic>
      <p:pic>
        <p:nvPicPr>
          <p:cNvPr id="18" name="Picture 17">
            <a:extLst>
              <a:ext uri="{FF2B5EF4-FFF2-40B4-BE49-F238E27FC236}">
                <a16:creationId xmlns:a16="http://schemas.microsoft.com/office/drawing/2014/main" id="{C76509EC-45BA-CE7E-3A14-5CA6B8815A4E}"/>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79427" b="97808" l="52170" r="72736">
                        <a14:foregroundMark x1="53962" y1="90725" x2="54151" y2="86847"/>
                        <a14:foregroundMark x1="52264" y1="90219" x2="52453" y2="88870"/>
                        <a14:foregroundMark x1="53019" y1="86003" x2="65566" y2="81788"/>
                        <a14:foregroundMark x1="65566" y1="81788" x2="70189" y2="81788"/>
                        <a14:foregroundMark x1="72830" y1="85160" x2="72830" y2="84148"/>
                        <a14:foregroundMark x1="67453" y1="79427" x2="68679" y2="79764"/>
                      </a14:backgroundRemoval>
                    </a14:imgEffect>
                  </a14:imgLayer>
                </a14:imgProps>
              </a:ext>
              <a:ext uri="{28A0092B-C50C-407E-A947-70E740481C1C}">
                <a14:useLocalDpi xmlns:a14="http://schemas.microsoft.com/office/drawing/2010/main" val="0"/>
              </a:ext>
            </a:extLst>
          </a:blip>
          <a:srcRect l="51243" t="78965" r="24784"/>
          <a:stretch/>
        </p:blipFill>
        <p:spPr>
          <a:xfrm rot="20841318">
            <a:off x="8636282" y="4194828"/>
            <a:ext cx="2844234" cy="1396110"/>
          </a:xfrm>
          <a:prstGeom prst="rect">
            <a:avLst/>
          </a:prstGeom>
        </p:spPr>
      </p:pic>
      <p:pic>
        <p:nvPicPr>
          <p:cNvPr id="20" name="Picture 19">
            <a:extLst>
              <a:ext uri="{FF2B5EF4-FFF2-40B4-BE49-F238E27FC236}">
                <a16:creationId xmlns:a16="http://schemas.microsoft.com/office/drawing/2014/main" id="{D340CC72-AFBE-B275-1696-FB60563E1C39}"/>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81282" b="97808" l="86604" r="98585">
                        <a14:foregroundMark x1="86698" y1="90388" x2="86698" y2="90388"/>
                        <a14:foregroundMark x1="90472" y1="81282" x2="90472" y2="81282"/>
                        <a14:foregroundMark x1="98585" y1="86341" x2="98585" y2="86341"/>
                      </a14:backgroundRemoval>
                    </a14:imgEffect>
                  </a14:imgLayer>
                </a14:imgProps>
              </a:ext>
              <a:ext uri="{28A0092B-C50C-407E-A947-70E740481C1C}">
                <a14:useLocalDpi xmlns:a14="http://schemas.microsoft.com/office/drawing/2010/main" val="0"/>
              </a:ext>
            </a:extLst>
          </a:blip>
          <a:srcRect l="85681" t="79601" r="-919" b="-1097"/>
          <a:stretch/>
        </p:blipFill>
        <p:spPr>
          <a:xfrm rot="19844678">
            <a:off x="9080658" y="404905"/>
            <a:ext cx="1970482" cy="1555044"/>
          </a:xfrm>
          <a:prstGeom prst="rect">
            <a:avLst/>
          </a:prstGeom>
        </p:spPr>
      </p:pic>
      <p:pic>
        <p:nvPicPr>
          <p:cNvPr id="22" name="Picture 21">
            <a:extLst>
              <a:ext uri="{FF2B5EF4-FFF2-40B4-BE49-F238E27FC236}">
                <a16:creationId xmlns:a16="http://schemas.microsoft.com/office/drawing/2014/main" id="{4F9A5574-223F-6A1E-DC81-1B71CC1A6491}"/>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41653" b="58685" l="44340" r="67736">
                        <a14:foregroundMark x1="54057" y1="53120" x2="57170" y2="48061"/>
                        <a14:foregroundMark x1="51038" y1="58516" x2="58208" y2="49241"/>
                        <a14:foregroundMark x1="58208" y1="49241" x2="58208" y2="49241"/>
                        <a14:foregroundMark x1="56887" y1="56155" x2="62830" y2="46037"/>
                        <a14:foregroundMark x1="59245" y1="58179" x2="62547" y2="52277"/>
                        <a14:foregroundMark x1="63208" y1="53457" x2="63774" y2="56661"/>
                        <a14:foregroundMark x1="67736" y1="48567" x2="67642" y2="48567"/>
                        <a14:foregroundMark x1="56226" y1="41990" x2="56226" y2="41990"/>
                        <a14:foregroundMark x1="45094" y1="46712" x2="45094" y2="46712"/>
                        <a14:foregroundMark x1="44340" y1="46543" x2="44340" y2="46543"/>
                      </a14:backgroundRemoval>
                    </a14:imgEffect>
                  </a14:imgLayer>
                </a14:imgProps>
              </a:ext>
              <a:ext uri="{28A0092B-C50C-407E-A947-70E740481C1C}">
                <a14:useLocalDpi xmlns:a14="http://schemas.microsoft.com/office/drawing/2010/main" val="0"/>
              </a:ext>
            </a:extLst>
          </a:blip>
          <a:srcRect l="43163" t="39788" r="30466" b="39177"/>
          <a:stretch/>
        </p:blipFill>
        <p:spPr>
          <a:xfrm>
            <a:off x="4831977" y="4326889"/>
            <a:ext cx="3492399" cy="1558425"/>
          </a:xfrm>
          <a:prstGeom prst="rect">
            <a:avLst/>
          </a:prstGeom>
        </p:spPr>
      </p:pic>
      <p:pic>
        <p:nvPicPr>
          <p:cNvPr id="24" name="Picture 23">
            <a:extLst>
              <a:ext uri="{FF2B5EF4-FFF2-40B4-BE49-F238E27FC236}">
                <a16:creationId xmlns:a16="http://schemas.microsoft.com/office/drawing/2014/main" id="{7E68E0C0-E07D-9988-797C-29697244CDD0}"/>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81282" b="97808" l="18302" r="29245">
                        <a14:foregroundMark x1="27264" y1="81450" x2="27264" y2="81450"/>
                        <a14:foregroundMark x1="27453" y1="81282" x2="27453" y2="81282"/>
                        <a14:foregroundMark x1="27830" y1="81450" x2="27830" y2="81450"/>
                        <a14:foregroundMark x1="18302" y1="97470" x2="18302" y2="97470"/>
                      </a14:backgroundRemoval>
                    </a14:imgEffect>
                  </a14:imgLayer>
                </a14:imgProps>
              </a:ext>
              <a:ext uri="{28A0092B-C50C-407E-A947-70E740481C1C}">
                <a14:useLocalDpi xmlns:a14="http://schemas.microsoft.com/office/drawing/2010/main" val="0"/>
              </a:ext>
            </a:extLst>
          </a:blip>
          <a:srcRect l="17370" t="79215" r="69375" b="-912"/>
          <a:stretch/>
        </p:blipFill>
        <p:spPr>
          <a:xfrm>
            <a:off x="1836934" y="3838847"/>
            <a:ext cx="1938037" cy="1774756"/>
          </a:xfrm>
          <a:prstGeom prst="rect">
            <a:avLst/>
          </a:prstGeom>
        </p:spPr>
      </p:pic>
    </p:spTree>
    <p:extLst>
      <p:ext uri="{BB962C8B-B14F-4D97-AF65-F5344CB8AC3E}">
        <p14:creationId xmlns:p14="http://schemas.microsoft.com/office/powerpoint/2010/main" val="73425952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barn(inVertical)">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矩形: 圆角 28">
            <a:extLst>
              <a:ext uri="{FF2B5EF4-FFF2-40B4-BE49-F238E27FC236}">
                <a16:creationId xmlns:a16="http://schemas.microsoft.com/office/drawing/2014/main" id="{D535C6BA-1C2D-17E6-C07E-FD4B41EFD629}"/>
              </a:ext>
            </a:extLst>
          </p:cNvPr>
          <p:cNvSpPr/>
          <p:nvPr/>
        </p:nvSpPr>
        <p:spPr>
          <a:xfrm>
            <a:off x="293917" y="185056"/>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 name="TextBox 2">
            <a:extLst>
              <a:ext uri="{FF2B5EF4-FFF2-40B4-BE49-F238E27FC236}">
                <a16:creationId xmlns:a16="http://schemas.microsoft.com/office/drawing/2014/main" id="{398A0BB8-5411-8E3F-EC58-FCC84FF19722}"/>
              </a:ext>
            </a:extLst>
          </p:cNvPr>
          <p:cNvSpPr txBox="1"/>
          <p:nvPr/>
        </p:nvSpPr>
        <p:spPr>
          <a:xfrm>
            <a:off x="2602523" y="566478"/>
            <a:ext cx="6625883"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B050"/>
                </a:solidFill>
                <a:effectLst/>
                <a:uLnTx/>
                <a:uFillTx/>
                <a:ea typeface="+mn-ea"/>
                <a:cs typeface="+mn-cs"/>
              </a:rPr>
              <a:t>Yêu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cần</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đạt</a:t>
            </a:r>
            <a:endParaRPr kumimoji="0" lang="en-US" sz="6600" b="1" i="0" u="none" strike="noStrike" kern="1200" cap="none" spc="0" normalizeH="0" baseline="0" noProof="0" dirty="0">
              <a:ln>
                <a:noFill/>
              </a:ln>
              <a:solidFill>
                <a:srgbClr val="00B050"/>
              </a:solidFill>
              <a:effectLst/>
              <a:uLnTx/>
              <a:uFillTx/>
              <a:ea typeface="+mn-ea"/>
              <a:cs typeface="+mn-cs"/>
            </a:endParaRPr>
          </a:p>
        </p:txBody>
      </p:sp>
      <p:sp>
        <p:nvSpPr>
          <p:cNvPr id="11" name="TextBox 10">
            <a:extLst>
              <a:ext uri="{FF2B5EF4-FFF2-40B4-BE49-F238E27FC236}">
                <a16:creationId xmlns:a16="http://schemas.microsoft.com/office/drawing/2014/main" id="{AE6140AD-C6C7-FD8E-91DB-43CBE0175553}"/>
              </a:ext>
            </a:extLst>
          </p:cNvPr>
          <p:cNvSpPr txBox="1"/>
          <p:nvPr/>
        </p:nvSpPr>
        <p:spPr>
          <a:xfrm>
            <a:off x="1344707" y="1695896"/>
            <a:ext cx="10174940" cy="2452594"/>
          </a:xfrm>
          <a:prstGeom prst="rect">
            <a:avLst/>
          </a:prstGeom>
          <a:noFill/>
        </p:spPr>
        <p:txBody>
          <a:bodyPr wrap="square">
            <a:spAutoFit/>
          </a:bodyPr>
          <a:lstStyle/>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N</a:t>
            </a:r>
            <a:r>
              <a:rPr lang="vi-VN" sz="3200" dirty="0">
                <a:solidFill>
                  <a:prstClr val="black"/>
                </a:solidFill>
                <a:latin typeface="Calibri"/>
                <a:ea typeface="Calibri" panose="020F0502020204030204" pitchFamily="34" charset="0"/>
                <a:cs typeface="Times New Roman" panose="02020603050405020304" pitchFamily="18" charset="0"/>
              </a:rPr>
              <a:t>hận biết được những quy cơ mất an toàn thực phẩm khi ăn uống ngoài đường, ngoài hàng quán.</a:t>
            </a:r>
          </a:p>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T</a:t>
            </a:r>
            <a:r>
              <a:rPr lang="vi-VN" sz="3200" dirty="0">
                <a:solidFill>
                  <a:prstClr val="black"/>
                </a:solidFill>
                <a:latin typeface="Calibri"/>
                <a:ea typeface="Calibri" panose="020F0502020204030204" pitchFamily="34" charset="0"/>
                <a:cs typeface="Times New Roman" panose="02020603050405020304" pitchFamily="18" charset="0"/>
              </a:rPr>
              <a:t>hực hiện những quy tắc đảm bảo an toàn khi cần ăn uống bên ngoài.</a:t>
            </a:r>
          </a:p>
        </p:txBody>
      </p:sp>
      <p:pic>
        <p:nvPicPr>
          <p:cNvPr id="13" name="Graphic 12" descr="Heart">
            <a:extLst>
              <a:ext uri="{FF2B5EF4-FFF2-40B4-BE49-F238E27FC236}">
                <a16:creationId xmlns:a16="http://schemas.microsoft.com/office/drawing/2014/main" id="{B0A9C2C4-4F98-A5BC-1358-155107DAD3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260" y="1695896"/>
            <a:ext cx="775447" cy="775447"/>
          </a:xfrm>
          <a:prstGeom prst="rect">
            <a:avLst/>
          </a:prstGeom>
        </p:spPr>
      </p:pic>
      <p:pic>
        <p:nvPicPr>
          <p:cNvPr id="14" name="Graphic 13" descr="Heart">
            <a:extLst>
              <a:ext uri="{FF2B5EF4-FFF2-40B4-BE49-F238E27FC236}">
                <a16:creationId xmlns:a16="http://schemas.microsoft.com/office/drawing/2014/main" id="{6E7DB88D-9379-7492-27F2-C810FB6D263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259" y="2852209"/>
            <a:ext cx="775447" cy="775447"/>
          </a:xfrm>
          <a:prstGeom prst="rect">
            <a:avLst/>
          </a:prstGeom>
        </p:spPr>
      </p:pic>
      <p:pic>
        <p:nvPicPr>
          <p:cNvPr id="16" name="Picture 15">
            <a:extLst>
              <a:ext uri="{FF2B5EF4-FFF2-40B4-BE49-F238E27FC236}">
                <a16:creationId xmlns:a16="http://schemas.microsoft.com/office/drawing/2014/main" id="{26D6B8AC-13CE-B141-EEB9-090826E177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55" b="19899" l="13585" r="24717">
                        <a14:foregroundMark x1="15943" y1="4722" x2="14811" y2="13997"/>
                        <a14:foregroundMark x1="18113" y1="4890" x2="22642" y2="11973"/>
                        <a14:foregroundMark x1="22642" y1="6745" x2="17925" y2="3710"/>
                        <a14:foregroundMark x1="17925" y1="3710" x2="17830" y2="3710"/>
                        <a14:foregroundMark x1="17453" y1="3710" x2="14340" y2="12142"/>
                        <a14:foregroundMark x1="14340" y1="12142" x2="17453" y2="15683"/>
                        <a14:foregroundMark x1="17925" y1="15177" x2="21415" y2="15008"/>
                        <a14:foregroundMark x1="22075" y1="5059" x2="19057" y2="3710"/>
                        <a14:foregroundMark x1="18396" y1="3035" x2="15755" y2="3035"/>
                        <a14:foregroundMark x1="13679" y1="9275" x2="17075" y2="18550"/>
                        <a14:foregroundMark x1="17075" y1="18550" x2="19717" y2="16358"/>
                        <a14:foregroundMark x1="17358" y1="1855" x2="18774" y2="2698"/>
                      </a14:backgroundRemoval>
                    </a14:imgEffect>
                  </a14:imgLayer>
                </a14:imgProps>
              </a:ext>
              <a:ext uri="{28A0092B-C50C-407E-A947-70E740481C1C}">
                <a14:useLocalDpi xmlns:a14="http://schemas.microsoft.com/office/drawing/2010/main" val="0"/>
              </a:ext>
            </a:extLst>
          </a:blip>
          <a:srcRect l="13063" t="858" r="73973" b="77891"/>
          <a:stretch/>
        </p:blipFill>
        <p:spPr>
          <a:xfrm>
            <a:off x="1265521" y="476071"/>
            <a:ext cx="1540432" cy="1412713"/>
          </a:xfrm>
          <a:prstGeom prst="rect">
            <a:avLst/>
          </a:prstGeom>
        </p:spPr>
      </p:pic>
      <p:pic>
        <p:nvPicPr>
          <p:cNvPr id="18" name="Picture 17">
            <a:extLst>
              <a:ext uri="{FF2B5EF4-FFF2-40B4-BE49-F238E27FC236}">
                <a16:creationId xmlns:a16="http://schemas.microsoft.com/office/drawing/2014/main" id="{C76509EC-45BA-CE7E-3A14-5CA6B8815A4E}"/>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79427" b="97808" l="52170" r="72736">
                        <a14:foregroundMark x1="53962" y1="90725" x2="54151" y2="86847"/>
                        <a14:foregroundMark x1="52264" y1="90219" x2="52453" y2="88870"/>
                        <a14:foregroundMark x1="53019" y1="86003" x2="65566" y2="81788"/>
                        <a14:foregroundMark x1="65566" y1="81788" x2="70189" y2="81788"/>
                        <a14:foregroundMark x1="72830" y1="85160" x2="72830" y2="84148"/>
                        <a14:foregroundMark x1="67453" y1="79427" x2="68679" y2="79764"/>
                      </a14:backgroundRemoval>
                    </a14:imgEffect>
                  </a14:imgLayer>
                </a14:imgProps>
              </a:ext>
              <a:ext uri="{28A0092B-C50C-407E-A947-70E740481C1C}">
                <a14:useLocalDpi xmlns:a14="http://schemas.microsoft.com/office/drawing/2010/main" val="0"/>
              </a:ext>
            </a:extLst>
          </a:blip>
          <a:srcRect l="51243" t="78965" r="24784"/>
          <a:stretch/>
        </p:blipFill>
        <p:spPr>
          <a:xfrm rot="20841318">
            <a:off x="8636282" y="4194828"/>
            <a:ext cx="2844234" cy="1396110"/>
          </a:xfrm>
          <a:prstGeom prst="rect">
            <a:avLst/>
          </a:prstGeom>
        </p:spPr>
      </p:pic>
      <p:pic>
        <p:nvPicPr>
          <p:cNvPr id="20" name="Picture 19">
            <a:extLst>
              <a:ext uri="{FF2B5EF4-FFF2-40B4-BE49-F238E27FC236}">
                <a16:creationId xmlns:a16="http://schemas.microsoft.com/office/drawing/2014/main" id="{D340CC72-AFBE-B275-1696-FB60563E1C39}"/>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81282" b="97808" l="86604" r="98585">
                        <a14:foregroundMark x1="86698" y1="90388" x2="86698" y2="90388"/>
                        <a14:foregroundMark x1="90472" y1="81282" x2="90472" y2="81282"/>
                        <a14:foregroundMark x1="98585" y1="86341" x2="98585" y2="86341"/>
                      </a14:backgroundRemoval>
                    </a14:imgEffect>
                  </a14:imgLayer>
                </a14:imgProps>
              </a:ext>
              <a:ext uri="{28A0092B-C50C-407E-A947-70E740481C1C}">
                <a14:useLocalDpi xmlns:a14="http://schemas.microsoft.com/office/drawing/2010/main" val="0"/>
              </a:ext>
            </a:extLst>
          </a:blip>
          <a:srcRect l="85681" t="79601" r="-919" b="-1097"/>
          <a:stretch/>
        </p:blipFill>
        <p:spPr>
          <a:xfrm rot="19844678">
            <a:off x="9080658" y="404905"/>
            <a:ext cx="1970482" cy="1555044"/>
          </a:xfrm>
          <a:prstGeom prst="rect">
            <a:avLst/>
          </a:prstGeom>
        </p:spPr>
      </p:pic>
      <p:pic>
        <p:nvPicPr>
          <p:cNvPr id="22" name="Picture 21">
            <a:extLst>
              <a:ext uri="{FF2B5EF4-FFF2-40B4-BE49-F238E27FC236}">
                <a16:creationId xmlns:a16="http://schemas.microsoft.com/office/drawing/2014/main" id="{4F9A5574-223F-6A1E-DC81-1B71CC1A6491}"/>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41653" b="58685" l="44340" r="67736">
                        <a14:foregroundMark x1="54057" y1="53120" x2="57170" y2="48061"/>
                        <a14:foregroundMark x1="51038" y1="58516" x2="58208" y2="49241"/>
                        <a14:foregroundMark x1="58208" y1="49241" x2="58208" y2="49241"/>
                        <a14:foregroundMark x1="56887" y1="56155" x2="62830" y2="46037"/>
                        <a14:foregroundMark x1="59245" y1="58179" x2="62547" y2="52277"/>
                        <a14:foregroundMark x1="63208" y1="53457" x2="63774" y2="56661"/>
                        <a14:foregroundMark x1="67736" y1="48567" x2="67642" y2="48567"/>
                        <a14:foregroundMark x1="56226" y1="41990" x2="56226" y2="41990"/>
                        <a14:foregroundMark x1="45094" y1="46712" x2="45094" y2="46712"/>
                        <a14:foregroundMark x1="44340" y1="46543" x2="44340" y2="46543"/>
                      </a14:backgroundRemoval>
                    </a14:imgEffect>
                  </a14:imgLayer>
                </a14:imgProps>
              </a:ext>
              <a:ext uri="{28A0092B-C50C-407E-A947-70E740481C1C}">
                <a14:useLocalDpi xmlns:a14="http://schemas.microsoft.com/office/drawing/2010/main" val="0"/>
              </a:ext>
            </a:extLst>
          </a:blip>
          <a:srcRect l="43163" t="39788" r="30466" b="39177"/>
          <a:stretch/>
        </p:blipFill>
        <p:spPr>
          <a:xfrm>
            <a:off x="4831977" y="4326889"/>
            <a:ext cx="3492399" cy="1558425"/>
          </a:xfrm>
          <a:prstGeom prst="rect">
            <a:avLst/>
          </a:prstGeom>
        </p:spPr>
      </p:pic>
      <p:pic>
        <p:nvPicPr>
          <p:cNvPr id="24" name="Picture 23">
            <a:extLst>
              <a:ext uri="{FF2B5EF4-FFF2-40B4-BE49-F238E27FC236}">
                <a16:creationId xmlns:a16="http://schemas.microsoft.com/office/drawing/2014/main" id="{7E68E0C0-E07D-9988-797C-29697244CDD0}"/>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81282" b="97808" l="18302" r="29245">
                        <a14:foregroundMark x1="27264" y1="81450" x2="27264" y2="81450"/>
                        <a14:foregroundMark x1="27453" y1="81282" x2="27453" y2="81282"/>
                        <a14:foregroundMark x1="27830" y1="81450" x2="27830" y2="81450"/>
                        <a14:foregroundMark x1="18302" y1="97470" x2="18302" y2="97470"/>
                      </a14:backgroundRemoval>
                    </a14:imgEffect>
                  </a14:imgLayer>
                </a14:imgProps>
              </a:ext>
              <a:ext uri="{28A0092B-C50C-407E-A947-70E740481C1C}">
                <a14:useLocalDpi xmlns:a14="http://schemas.microsoft.com/office/drawing/2010/main" val="0"/>
              </a:ext>
            </a:extLst>
          </a:blip>
          <a:srcRect l="17370" t="79215" r="69375" b="-912"/>
          <a:stretch/>
        </p:blipFill>
        <p:spPr>
          <a:xfrm>
            <a:off x="1836934" y="3838847"/>
            <a:ext cx="1938037" cy="17747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barn(inVertical)">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FD3E8B56-2CEF-F77D-19AB-81374978C7D6}"/>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4" name="Group 4"/>
          <p:cNvGrpSpPr/>
          <p:nvPr/>
        </p:nvGrpSpPr>
        <p:grpSpPr>
          <a:xfrm>
            <a:off x="0" y="4392607"/>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956572" y="589059"/>
            <a:ext cx="4278856" cy="321449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54571" y="527594"/>
            <a:ext cx="2624543" cy="453484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8055" y="642243"/>
            <a:ext cx="2152772" cy="2152772"/>
          </a:xfrm>
          <a:prstGeom prst="rect">
            <a:avLst/>
          </a:prstGeom>
        </p:spPr>
      </p:pic>
      <p:grpSp>
        <p:nvGrpSpPr>
          <p:cNvPr id="12" name="Group 12"/>
          <p:cNvGrpSpPr/>
          <p:nvPr/>
        </p:nvGrpSpPr>
        <p:grpSpPr>
          <a:xfrm>
            <a:off x="0" y="1"/>
            <a:ext cx="12192000" cy="300351"/>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4" name="Group 14"/>
          <p:cNvGrpSpPr/>
          <p:nvPr/>
        </p:nvGrpSpPr>
        <p:grpSpPr>
          <a:xfrm rot="-5400000">
            <a:off x="-2038357" y="2053899"/>
            <a:ext cx="4377064" cy="300351"/>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6" name="Group 16"/>
          <p:cNvGrpSpPr/>
          <p:nvPr/>
        </p:nvGrpSpPr>
        <p:grpSpPr>
          <a:xfrm rot="-5400000">
            <a:off x="9853293" y="2046129"/>
            <a:ext cx="4377064" cy="300351"/>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7691" y="2257291"/>
            <a:ext cx="1423035" cy="2743200"/>
          </a:xfrm>
          <a:prstGeom prst="rect">
            <a:avLst/>
          </a:prstGeom>
        </p:spPr>
      </p:pic>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510413" y="1235996"/>
            <a:ext cx="3003871"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654571" y="1382883"/>
            <a:ext cx="2794404" cy="5477251"/>
          </a:xfrm>
          <a:prstGeom prst="rect">
            <a:avLst/>
          </a:prstGeom>
        </p:spPr>
      </p:pic>
      <p:pic>
        <p:nvPicPr>
          <p:cNvPr id="2" name="Picture 1">
            <a:extLst>
              <a:ext uri="{FF2B5EF4-FFF2-40B4-BE49-F238E27FC236}">
                <a16:creationId xmlns:a16="http://schemas.microsoft.com/office/drawing/2014/main" id="{9EF8D784-8463-49D6-A2A6-E3F5B20DC96A}"/>
              </a:ext>
            </a:extLst>
          </p:cNvPr>
          <p:cNvPicPr>
            <a:picLocks noChangeAspect="1"/>
          </p:cNvPicPr>
          <p:nvPr/>
        </p:nvPicPr>
        <p:blipFill>
          <a:blip r:embed="rId14"/>
          <a:stretch>
            <a:fillRect/>
          </a:stretch>
        </p:blipFill>
        <p:spPr>
          <a:xfrm>
            <a:off x="4027376" y="1024018"/>
            <a:ext cx="4041998" cy="2523963"/>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id="{711920C4-0970-4C94-957C-4BDC7779C57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30675475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07479" y="-811902"/>
            <a:ext cx="10096500" cy="5676900"/>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9EC898-2271-C4C5-29C7-8DE03B6CF2AE}"/>
              </a:ext>
            </a:extLst>
          </p:cNvPr>
          <p:cNvSpPr txBox="1"/>
          <p:nvPr/>
        </p:nvSpPr>
        <p:spPr>
          <a:xfrm>
            <a:off x="3390900" y="1128244"/>
            <a:ext cx="6219825" cy="2308324"/>
          </a:xfrm>
          <a:prstGeom prst="rect">
            <a:avLst/>
          </a:prstGeom>
          <a:noFill/>
        </p:spPr>
        <p:txBody>
          <a:bodyPr wrap="square" rtlCol="0">
            <a:spAutoFit/>
          </a:bodyPr>
          <a:lstStyle/>
          <a:p>
            <a:pPr lvl="0" algn="ctr" defTabSz="457200"/>
            <a:r>
              <a:rPr lang="en-US" sz="3600" b="1" u="sng" dirty="0" err="1">
                <a:solidFill>
                  <a:srgbClr val="FF0000"/>
                </a:solidFill>
                <a:latin typeface="Calibri"/>
              </a:rPr>
              <a:t>Về</a:t>
            </a:r>
            <a:r>
              <a:rPr lang="en-US" sz="3600" b="1" u="sng" dirty="0">
                <a:solidFill>
                  <a:srgbClr val="FF0000"/>
                </a:solidFill>
                <a:latin typeface="Calibri"/>
              </a:rPr>
              <a:t> </a:t>
            </a:r>
            <a:r>
              <a:rPr lang="en-US" sz="3600" b="1" u="sng" dirty="0" err="1">
                <a:solidFill>
                  <a:srgbClr val="FF0000"/>
                </a:solidFill>
                <a:latin typeface="Calibri"/>
              </a:rPr>
              <a:t>nhà</a:t>
            </a:r>
            <a:r>
              <a:rPr lang="en-US" sz="3600" b="1" u="sng" dirty="0">
                <a:solidFill>
                  <a:srgbClr val="FF0000"/>
                </a:solidFill>
                <a:latin typeface="Calibri"/>
              </a:rPr>
              <a:t>:</a:t>
            </a:r>
          </a:p>
          <a:p>
            <a:pPr lvl="0" algn="ctr" defTabSz="457200"/>
            <a:r>
              <a:rPr lang="en-US" sz="3600" b="1" dirty="0">
                <a:solidFill>
                  <a:prstClr val="black"/>
                </a:solidFill>
                <a:latin typeface="Calibri"/>
              </a:rPr>
              <a:t>C</a:t>
            </a:r>
            <a:r>
              <a:rPr lang="vi-VN" sz="3600" b="1" dirty="0">
                <a:solidFill>
                  <a:prstClr val="black"/>
                </a:solidFill>
                <a:latin typeface="Calibri"/>
              </a:rPr>
              <a:t>ùng người thân trao đổi về những nguy cơ mất vệ sinh khi ăn uống ngoài hàng quán</a:t>
            </a:r>
            <a:r>
              <a:rPr lang="en-US" sz="3600" b="1" dirty="0">
                <a:solidFill>
                  <a:prstClr val="black"/>
                </a:solidFill>
                <a:latin typeface="Calibri"/>
              </a:rPr>
              <a:t>.</a:t>
            </a:r>
            <a:endParaRPr kumimoji="0" lang="en-US" sz="36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277146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BCE0223-E765-40D1-BB7A-AB92FD74FD49}"/>
              </a:ext>
            </a:extLst>
          </p:cNvPr>
          <p:cNvPicPr>
            <a:picLocks noChangeAspect="1"/>
          </p:cNvPicPr>
          <p:nvPr/>
        </p:nvPicPr>
        <p:blipFill>
          <a:blip r:embed="rId2"/>
          <a:stretch>
            <a:fillRect/>
          </a:stretch>
        </p:blipFill>
        <p:spPr>
          <a:xfrm>
            <a:off x="2009775" y="742949"/>
            <a:ext cx="7677150" cy="5703907"/>
          </a:xfrm>
          <a:prstGeom prst="rect">
            <a:avLst/>
          </a:prstGeom>
        </p:spPr>
      </p:pic>
    </p:spTree>
    <p:extLst>
      <p:ext uri="{BB962C8B-B14F-4D97-AF65-F5344CB8AC3E}">
        <p14:creationId xmlns:p14="http://schemas.microsoft.com/office/powerpoint/2010/main" val="426016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54B1879-4AB1-43FE-9991-840181CB73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44" t="54233" r="20000"/>
          <a:stretch/>
        </p:blipFill>
        <p:spPr>
          <a:xfrm>
            <a:off x="394119" y="2638832"/>
            <a:ext cx="9862243" cy="3929741"/>
          </a:xfrm>
          <a:prstGeom prst="rect">
            <a:avLst/>
          </a:prstGeom>
        </p:spPr>
      </p:pic>
      <p:pic>
        <p:nvPicPr>
          <p:cNvPr id="5" name="Picture 4">
            <a:extLst>
              <a:ext uri="{FF2B5EF4-FFF2-40B4-BE49-F238E27FC236}">
                <a16:creationId xmlns:a16="http://schemas.microsoft.com/office/drawing/2014/main" id="{2C215DE7-D3D9-1274-664D-65831C852D7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050" b="48250" l="52800" r="70300">
                        <a14:foregroundMark x1="56200" y1="36900" x2="56200" y2="36900"/>
                        <a14:foregroundMark x1="53700" y1="38350" x2="53700" y2="38350"/>
                        <a14:foregroundMark x1="52800" y1="37950" x2="52800" y2="37950"/>
                      </a14:backgroundRemoval>
                    </a14:imgEffect>
                  </a14:imgLayer>
                </a14:imgProps>
              </a:ext>
              <a:ext uri="{28A0092B-C50C-407E-A947-70E740481C1C}">
                <a14:useLocalDpi xmlns:a14="http://schemas.microsoft.com/office/drawing/2010/main" val="0"/>
              </a:ext>
            </a:extLst>
          </a:blip>
          <a:srcRect l="51778" t="26666" r="27629" b="49334"/>
          <a:stretch/>
        </p:blipFill>
        <p:spPr>
          <a:xfrm rot="464951">
            <a:off x="9683708" y="20129"/>
            <a:ext cx="1572484" cy="1832679"/>
          </a:xfrm>
          <a:prstGeom prst="rect">
            <a:avLst/>
          </a:prstGeom>
        </p:spPr>
      </p:pic>
      <p:pic>
        <p:nvPicPr>
          <p:cNvPr id="6" name="图片 25">
            <a:extLst>
              <a:ext uri="{FF2B5EF4-FFF2-40B4-BE49-F238E27FC236}">
                <a16:creationId xmlns:a16="http://schemas.microsoft.com/office/drawing/2014/main" id="{C3CA30DD-2AFC-169E-26BA-DE8DD6A4B7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907" t="9654" r="8393" b="15580"/>
          <a:stretch>
            <a:fillRect/>
          </a:stretch>
        </p:blipFill>
        <p:spPr>
          <a:xfrm>
            <a:off x="881257" y="936468"/>
            <a:ext cx="1719606" cy="16336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C84E1A47-426B-488F-8738-9780684DB6F6}"/>
              </a:ext>
            </a:extLst>
          </p:cNvPr>
          <p:cNvPicPr>
            <a:picLocks noChangeAspect="1"/>
          </p:cNvPicPr>
          <p:nvPr/>
        </p:nvPicPr>
        <p:blipFill>
          <a:blip r:embed="rId7"/>
          <a:stretch>
            <a:fillRect/>
          </a:stretch>
        </p:blipFill>
        <p:spPr>
          <a:xfrm>
            <a:off x="2135924" y="824000"/>
            <a:ext cx="7901101" cy="237155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3D750F19-D1DF-4B61-B9D5-69B6E78CC6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1303882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D41AA0-BDD1-45E9-8F95-B5D867EF6F0A}"/>
              </a:ext>
            </a:extLst>
          </p:cNvPr>
          <p:cNvPicPr>
            <a:picLocks noChangeAspect="1"/>
          </p:cNvPicPr>
          <p:nvPr/>
        </p:nvPicPr>
        <p:blipFill>
          <a:blip r:embed="rId3"/>
          <a:stretch>
            <a:fillRect/>
          </a:stretch>
        </p:blipFill>
        <p:spPr>
          <a:xfrm>
            <a:off x="3324328" y="850333"/>
            <a:ext cx="6419644" cy="1347333"/>
          </a:xfrm>
          <a:prstGeom prst="rect">
            <a:avLst/>
          </a:prstGeom>
        </p:spPr>
      </p:pic>
    </p:spTree>
    <p:extLst>
      <p:ext uri="{BB962C8B-B14F-4D97-AF65-F5344CB8AC3E}">
        <p14:creationId xmlns:p14="http://schemas.microsoft.com/office/powerpoint/2010/main" val="39235693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28D2-A786-7311-BD23-3F07C0B7466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C9D89DA-F9EF-97A1-0B9F-71E6FB74A3CB}"/>
              </a:ext>
            </a:extLst>
          </p:cNvPr>
          <p:cNvPicPr>
            <a:picLocks noChangeAspect="1"/>
          </p:cNvPicPr>
          <p:nvPr/>
        </p:nvPicPr>
        <p:blipFill>
          <a:blip r:embed="rId2"/>
          <a:stretch>
            <a:fillRect/>
          </a:stretch>
        </p:blipFill>
        <p:spPr>
          <a:xfrm>
            <a:off x="61909" y="573129"/>
            <a:ext cx="12215813" cy="6858000"/>
          </a:xfrm>
          <a:prstGeom prst="rect">
            <a:avLst/>
          </a:prstGeom>
        </p:spPr>
      </p:pic>
      <p:pic>
        <p:nvPicPr>
          <p:cNvPr id="4" name="Picture 3">
            <a:extLst>
              <a:ext uri="{FF2B5EF4-FFF2-40B4-BE49-F238E27FC236}">
                <a16:creationId xmlns:a16="http://schemas.microsoft.com/office/drawing/2014/main" id="{03310817-FD2A-C1DF-F6FF-80885BAC3CFE}"/>
              </a:ext>
            </a:extLst>
          </p:cNvPr>
          <p:cNvPicPr>
            <a:picLocks noChangeAspect="1"/>
          </p:cNvPicPr>
          <p:nvPr/>
        </p:nvPicPr>
        <p:blipFill>
          <a:blip r:embed="rId3"/>
          <a:stretch>
            <a:fillRect/>
          </a:stretch>
        </p:blipFill>
        <p:spPr>
          <a:xfrm>
            <a:off x="-80966" y="-153183"/>
            <a:ext cx="12272966" cy="6253740"/>
          </a:xfrm>
          <a:prstGeom prst="rect">
            <a:avLst/>
          </a:prstGeom>
        </p:spPr>
      </p:pic>
      <p:pic>
        <p:nvPicPr>
          <p:cNvPr id="5" name="Picture 4">
            <a:extLst>
              <a:ext uri="{FF2B5EF4-FFF2-40B4-BE49-F238E27FC236}">
                <a16:creationId xmlns:a16="http://schemas.microsoft.com/office/drawing/2014/main" id="{CA16DF8A-D2FB-B3AD-9EA6-0241412AAE84}"/>
              </a:ext>
            </a:extLst>
          </p:cNvPr>
          <p:cNvPicPr>
            <a:picLocks noChangeAspect="1"/>
          </p:cNvPicPr>
          <p:nvPr/>
        </p:nvPicPr>
        <p:blipFill>
          <a:blip r:embed="rId4"/>
          <a:stretch>
            <a:fillRect/>
          </a:stretch>
        </p:blipFill>
        <p:spPr>
          <a:xfrm>
            <a:off x="-353793" y="0"/>
            <a:ext cx="2362200" cy="6886419"/>
          </a:xfrm>
          <a:prstGeom prst="rect">
            <a:avLst/>
          </a:prstGeom>
        </p:spPr>
      </p:pic>
      <p:pic>
        <p:nvPicPr>
          <p:cNvPr id="6" name="Picture 5">
            <a:extLst>
              <a:ext uri="{FF2B5EF4-FFF2-40B4-BE49-F238E27FC236}">
                <a16:creationId xmlns:a16="http://schemas.microsoft.com/office/drawing/2014/main" id="{15816301-F275-878A-AAAD-CB2AE8786766}"/>
              </a:ext>
            </a:extLst>
          </p:cNvPr>
          <p:cNvPicPr>
            <a:picLocks noChangeAspect="1"/>
          </p:cNvPicPr>
          <p:nvPr/>
        </p:nvPicPr>
        <p:blipFill>
          <a:blip r:embed="rId5"/>
          <a:stretch>
            <a:fillRect/>
          </a:stretch>
        </p:blipFill>
        <p:spPr>
          <a:xfrm>
            <a:off x="625748" y="6031112"/>
            <a:ext cx="10940504" cy="1428436"/>
          </a:xfrm>
          <a:prstGeom prst="rect">
            <a:avLst/>
          </a:prstGeom>
        </p:spPr>
      </p:pic>
      <p:sp>
        <p:nvSpPr>
          <p:cNvPr id="9" name="TextBox 8">
            <a:extLst>
              <a:ext uri="{FF2B5EF4-FFF2-40B4-BE49-F238E27FC236}">
                <a16:creationId xmlns:a16="http://schemas.microsoft.com/office/drawing/2014/main" id="{1591141C-1CD9-3619-7B92-1B976C245D66}"/>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107号-萌趣欢乐体"/>
              <a:cs typeface="+mn-cs"/>
            </a:endParaRPr>
          </a:p>
        </p:txBody>
      </p:sp>
      <p:pic>
        <p:nvPicPr>
          <p:cNvPr id="11" name="Picture 10">
            <a:extLst>
              <a:ext uri="{FF2B5EF4-FFF2-40B4-BE49-F238E27FC236}">
                <a16:creationId xmlns:a16="http://schemas.microsoft.com/office/drawing/2014/main" id="{2622BB99-555D-27A1-4C0F-969E3B7E8659}"/>
              </a:ext>
            </a:extLst>
          </p:cNvPr>
          <p:cNvPicPr>
            <a:picLocks noChangeAspect="1"/>
          </p:cNvPicPr>
          <p:nvPr/>
        </p:nvPicPr>
        <p:blipFill>
          <a:blip r:embed="rId4"/>
          <a:stretch>
            <a:fillRect/>
          </a:stretch>
        </p:blipFill>
        <p:spPr>
          <a:xfrm flipH="1">
            <a:off x="10235843" y="-22304"/>
            <a:ext cx="2362200" cy="6886419"/>
          </a:xfrm>
          <a:prstGeom prst="rect">
            <a:avLst/>
          </a:prstGeom>
        </p:spPr>
      </p:pic>
      <p:pic>
        <p:nvPicPr>
          <p:cNvPr id="12" name="Graphic 11">
            <a:extLst>
              <a:ext uri="{FF2B5EF4-FFF2-40B4-BE49-F238E27FC236}">
                <a16:creationId xmlns:a16="http://schemas.microsoft.com/office/drawing/2014/main" id="{EC32D960-47F0-E535-146A-97DE5D883B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783" y="-28419"/>
            <a:ext cx="12501565" cy="990600"/>
          </a:xfrm>
          <a:prstGeom prst="rect">
            <a:avLst/>
          </a:prstGeom>
        </p:spPr>
      </p:pic>
      <p:pic>
        <p:nvPicPr>
          <p:cNvPr id="44" name="Picture 43">
            <a:extLst>
              <a:ext uri="{FF2B5EF4-FFF2-40B4-BE49-F238E27FC236}">
                <a16:creationId xmlns:a16="http://schemas.microsoft.com/office/drawing/2014/main" id="{B56D49F1-0E1D-F35E-FCE4-39BE82C951B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429" b="92429" l="10000" r="90000">
                        <a14:foregroundMark x1="57000" y1="7714" x2="61778" y2="8286"/>
                        <a14:foregroundMark x1="56444" y1="63714" x2="55000" y2="84143"/>
                        <a14:foregroundMark x1="62444" y1="66143" x2="64111" y2="88000"/>
                        <a14:foregroundMark x1="53444" y1="92429" x2="59000" y2="90143"/>
                        <a14:foregroundMark x1="59000" y1="90143" x2="64889" y2="90286"/>
                        <a14:foregroundMark x1="64889" y1="90286" x2="65000" y2="90429"/>
                        <a14:foregroundMark x1="71889" y1="68286" x2="73778" y2="84714"/>
                        <a14:foregroundMark x1="74111" y1="83143" x2="73889" y2="92429"/>
                        <a14:foregroundMark x1="67778" y1="81714" x2="69778" y2="81857"/>
                        <a14:foregroundMark x1="63667" y1="63429" x2="64667" y2="70857"/>
                        <a14:foregroundMark x1="52444" y1="31143" x2="51889" y2="45429"/>
                        <a14:foregroundMark x1="65889" y1="32714" x2="67000" y2="43429"/>
                        <a14:foregroundMark x1="31333" y1="69857" x2="40222" y2="79857"/>
                        <a14:foregroundMark x1="40222" y1="79857" x2="45000" y2="76429"/>
                        <a14:foregroundMark x1="45000" y1="76429" x2="47333" y2="72571"/>
                        <a14:foregroundMark x1="30778" y1="74429" x2="39889" y2="83714"/>
                        <a14:foregroundMark x1="39889" y1="83714" x2="43000" y2="81714"/>
                      </a14:backgroundRemoval>
                    </a14:imgEffect>
                  </a14:imgLayer>
                </a14:imgProps>
              </a:ext>
              <a:ext uri="{28A0092B-C50C-407E-A947-70E740481C1C}">
                <a14:useLocalDpi xmlns:a14="http://schemas.microsoft.com/office/drawing/2010/main" val="0"/>
              </a:ext>
            </a:extLst>
          </a:blip>
          <a:stretch>
            <a:fillRect/>
          </a:stretch>
        </p:blipFill>
        <p:spPr>
          <a:xfrm>
            <a:off x="1097520" y="3385907"/>
            <a:ext cx="2404570" cy="1870221"/>
          </a:xfrm>
          <a:prstGeom prst="rect">
            <a:avLst/>
          </a:prstGeom>
        </p:spPr>
      </p:pic>
      <p:grpSp>
        <p:nvGrpSpPr>
          <p:cNvPr id="13" name="Group 12">
            <a:extLst>
              <a:ext uri="{FF2B5EF4-FFF2-40B4-BE49-F238E27FC236}">
                <a16:creationId xmlns:a16="http://schemas.microsoft.com/office/drawing/2014/main" id="{8C75CEEF-5B0E-FFEE-1D4B-0F07054759E1}"/>
              </a:ext>
            </a:extLst>
          </p:cNvPr>
          <p:cNvGrpSpPr/>
          <p:nvPr/>
        </p:nvGrpSpPr>
        <p:grpSpPr>
          <a:xfrm>
            <a:off x="162700" y="2187661"/>
            <a:ext cx="4995992" cy="4995992"/>
            <a:chOff x="3353161" y="2088270"/>
            <a:chExt cx="4995992" cy="4995992"/>
          </a:xfrm>
        </p:grpSpPr>
        <p:sp>
          <p:nvSpPr>
            <p:cNvPr id="10" name="TextBox 2">
              <a:extLst>
                <a:ext uri="{FF2B5EF4-FFF2-40B4-BE49-F238E27FC236}">
                  <a16:creationId xmlns:a16="http://schemas.microsoft.com/office/drawing/2014/main" id="{0B6D2547-761A-0ABA-3292-988D616C92EF}"/>
                </a:ext>
              </a:extLst>
            </p:cNvPr>
            <p:cNvSpPr txBox="1"/>
            <p:nvPr/>
          </p:nvSpPr>
          <p:spPr>
            <a:xfrm>
              <a:off x="4719168" y="5651803"/>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6" name="Picture 45">
              <a:extLst>
                <a:ext uri="{FF2B5EF4-FFF2-40B4-BE49-F238E27FC236}">
                  <a16:creationId xmlns:a16="http://schemas.microsoft.com/office/drawing/2014/main" id="{BA534160-D21D-F3FC-2FCC-0DFC1488D90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3353161" y="2088270"/>
              <a:ext cx="4995992" cy="4995992"/>
            </a:xfrm>
            <a:prstGeom prst="rect">
              <a:avLst/>
            </a:prstGeom>
          </p:spPr>
        </p:pic>
      </p:grpSp>
      <p:pic>
        <p:nvPicPr>
          <p:cNvPr id="7" name="Picture 6">
            <a:extLst>
              <a:ext uri="{FF2B5EF4-FFF2-40B4-BE49-F238E27FC236}">
                <a16:creationId xmlns:a16="http://schemas.microsoft.com/office/drawing/2014/main" id="{82BF006C-F40A-4134-B7B1-6152FDCC74A0}"/>
              </a:ext>
            </a:extLst>
          </p:cNvPr>
          <p:cNvPicPr>
            <a:picLocks noChangeAspect="1"/>
          </p:cNvPicPr>
          <p:nvPr/>
        </p:nvPicPr>
        <p:blipFill>
          <a:blip r:embed="rId12"/>
          <a:stretch>
            <a:fillRect/>
          </a:stretch>
        </p:blipFill>
        <p:spPr>
          <a:xfrm>
            <a:off x="2778824" y="243226"/>
            <a:ext cx="6693988" cy="1938696"/>
          </a:xfrm>
          <a:prstGeom prst="rect">
            <a:avLst/>
          </a:prstGeom>
        </p:spPr>
      </p:pic>
      <p:sp>
        <p:nvSpPr>
          <p:cNvPr id="24" name="Double Wave 23">
            <a:extLst>
              <a:ext uri="{FF2B5EF4-FFF2-40B4-BE49-F238E27FC236}">
                <a16:creationId xmlns:a16="http://schemas.microsoft.com/office/drawing/2014/main" id="{A3139EC1-477E-4CE5-9D54-B3E8B2ACAA40}"/>
              </a:ext>
            </a:extLst>
          </p:cNvPr>
          <p:cNvSpPr/>
          <p:nvPr/>
        </p:nvSpPr>
        <p:spPr>
          <a:xfrm>
            <a:off x="5327373" y="2392877"/>
            <a:ext cx="6450497" cy="4196766"/>
          </a:xfrm>
          <a:prstGeom prst="doubleWave">
            <a:avLst>
              <a:gd name="adj1" fmla="val 6250"/>
              <a:gd name="adj2" fmla="val -150"/>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T</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ự tưởng tượng và nhận mình là một món ăn mà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em</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yêu thích</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và</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giới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thiệu</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các</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bạn</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40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15764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49247" y="14844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E2D9F28-ECB5-4443-8BFA-FA07A253F93A}"/>
              </a:ext>
            </a:extLst>
          </p:cNvPr>
          <p:cNvPicPr>
            <a:picLocks noChangeAspect="1"/>
          </p:cNvPicPr>
          <p:nvPr/>
        </p:nvPicPr>
        <p:blipFill>
          <a:blip r:embed="rId8"/>
          <a:stretch>
            <a:fillRect/>
          </a:stretch>
        </p:blipFill>
        <p:spPr>
          <a:xfrm>
            <a:off x="2906987" y="0"/>
            <a:ext cx="9285013" cy="3115326"/>
          </a:xfrm>
          <a:prstGeom prst="rect">
            <a:avLst/>
          </a:prstGeom>
        </p:spPr>
      </p:pic>
    </p:spTree>
    <p:extLst>
      <p:ext uri="{BB962C8B-B14F-4D97-AF65-F5344CB8AC3E}">
        <p14:creationId xmlns:p14="http://schemas.microsoft.com/office/powerpoint/2010/main" val="17322505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9C6F8B-0A08-40B3-9718-A461205A3C09}"/>
              </a:ext>
            </a:extLst>
          </p:cNvPr>
          <p:cNvPicPr>
            <a:picLocks noChangeAspect="1"/>
          </p:cNvPicPr>
          <p:nvPr/>
        </p:nvPicPr>
        <p:blipFill>
          <a:blip r:embed="rId3"/>
          <a:stretch>
            <a:fillRect/>
          </a:stretch>
        </p:blipFill>
        <p:spPr>
          <a:xfrm>
            <a:off x="3883674" y="1507945"/>
            <a:ext cx="5529551" cy="1213209"/>
          </a:xfrm>
          <a:prstGeom prst="rect">
            <a:avLst/>
          </a:prstGeom>
        </p:spPr>
      </p:pic>
    </p:spTree>
    <p:extLst>
      <p:ext uri="{BB962C8B-B14F-4D97-AF65-F5344CB8AC3E}">
        <p14:creationId xmlns:p14="http://schemas.microsoft.com/office/powerpoint/2010/main" val="26750324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378565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1. </a:t>
            </a:r>
            <a:r>
              <a:rPr lang="en-US" sz="6000" b="1" kern="0" dirty="0" err="1">
                <a:solidFill>
                  <a:srgbClr val="FFFFFF"/>
                </a:solidFill>
                <a:cs typeface="Arial"/>
                <a:sym typeface="Arial"/>
              </a:rPr>
              <a:t>Khảo</a:t>
            </a:r>
            <a:r>
              <a:rPr lang="en-US" sz="6000" b="1" kern="0" dirty="0">
                <a:solidFill>
                  <a:srgbClr val="FFFFFF"/>
                </a:solidFill>
                <a:cs typeface="Arial"/>
                <a:sym typeface="Arial"/>
              </a:rPr>
              <a:t> </a:t>
            </a:r>
            <a:r>
              <a:rPr lang="en-US" sz="6000" b="1" kern="0" dirty="0" err="1">
                <a:solidFill>
                  <a:srgbClr val="FFFFFF"/>
                </a:solidFill>
                <a:cs typeface="Arial"/>
                <a:sym typeface="Arial"/>
              </a:rPr>
              <a:t>sát</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thói</a:t>
            </a:r>
            <a:r>
              <a:rPr lang="en-US" sz="6000" b="1" kern="0" dirty="0">
                <a:solidFill>
                  <a:srgbClr val="FFFFFF"/>
                </a:solidFill>
                <a:cs typeface="Arial"/>
                <a:sym typeface="Arial"/>
              </a:rPr>
              <a:t> </a:t>
            </a:r>
            <a:r>
              <a:rPr lang="en-US" sz="6000" b="1" kern="0" dirty="0" err="1">
                <a:solidFill>
                  <a:srgbClr val="FFFFFF"/>
                </a:solidFill>
                <a:cs typeface="Arial"/>
                <a:sym typeface="Arial"/>
              </a:rPr>
              <a:t>quen</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a:t>
            </a:r>
            <a:r>
              <a:rPr lang="en-US" sz="6000" b="1" kern="0" dirty="0" err="1">
                <a:solidFill>
                  <a:srgbClr val="FFFFFF"/>
                </a:solidFill>
                <a:cs typeface="Arial"/>
                <a:sym typeface="Arial"/>
              </a:rPr>
              <a:t>uống</a:t>
            </a:r>
            <a:r>
              <a:rPr lang="en-US" sz="6000" b="1" kern="0" dirty="0">
                <a:solidFill>
                  <a:srgbClr val="FFFFFF"/>
                </a:solidFill>
                <a:cs typeface="Arial"/>
                <a:sym typeface="Arial"/>
              </a:rPr>
              <a:t> </a:t>
            </a:r>
            <a:r>
              <a:rPr lang="en-US" sz="6000" b="1" kern="0" dirty="0" err="1">
                <a:solidFill>
                  <a:srgbClr val="FFFFFF"/>
                </a:solidFill>
                <a:cs typeface="Arial"/>
                <a:sym typeface="Arial"/>
              </a:rPr>
              <a:t>của</a:t>
            </a:r>
            <a:r>
              <a:rPr lang="en-US" sz="6000" b="1" kern="0" dirty="0">
                <a:solidFill>
                  <a:srgbClr val="FFFFFF"/>
                </a:solidFill>
                <a:cs typeface="Arial"/>
                <a:sym typeface="Arial"/>
              </a:rPr>
              <a:t> </a:t>
            </a:r>
            <a:r>
              <a:rPr lang="en-US" sz="6000" b="1" kern="0" dirty="0" err="1">
                <a:solidFill>
                  <a:srgbClr val="FFFFFF"/>
                </a:solidFill>
                <a:cs typeface="Arial"/>
                <a:sym typeface="Arial"/>
              </a:rPr>
              <a:t>các</a:t>
            </a:r>
            <a:r>
              <a:rPr lang="en-US" sz="6000" b="1" kern="0" dirty="0">
                <a:solidFill>
                  <a:srgbClr val="FFFFFF"/>
                </a:solidFill>
                <a:cs typeface="Arial"/>
                <a:sym typeface="Arial"/>
              </a:rPr>
              <a:t> </a:t>
            </a:r>
            <a:r>
              <a:rPr lang="en-US" sz="6000" b="1" kern="0" dirty="0" err="1">
                <a:solidFill>
                  <a:srgbClr val="FFFFFF"/>
                </a:solidFill>
                <a:cs typeface="Arial"/>
                <a:sym typeface="Arial"/>
              </a:rPr>
              <a:t>gia</a:t>
            </a:r>
            <a:r>
              <a:rPr lang="en-US" sz="6000" b="1" kern="0" dirty="0">
                <a:solidFill>
                  <a:srgbClr val="FFFFFF"/>
                </a:solidFill>
                <a:cs typeface="Arial"/>
                <a:sym typeface="Arial"/>
              </a:rPr>
              <a:t> </a:t>
            </a:r>
            <a:r>
              <a:rPr lang="en-US" sz="6000" b="1" kern="0" dirty="0" err="1">
                <a:solidFill>
                  <a:srgbClr val="FFFFFF"/>
                </a:solidFill>
                <a:cs typeface="Arial"/>
                <a:sym typeface="Arial"/>
              </a:rPr>
              <a:t>đình</a:t>
            </a:r>
            <a:endParaRPr kumimoji="0" lang="en-US" sz="6000" b="1" i="0" u="none" strike="noStrike" kern="0" cap="none" normalizeH="0" noProof="0" dirty="0">
              <a:ln>
                <a:noFill/>
              </a:ln>
              <a:solidFill>
                <a:srgbClr val="FFFFFF"/>
              </a:solidFill>
              <a:effectLst/>
              <a:uLnTx/>
              <a:uFillTx/>
              <a:cs typeface="Arial"/>
              <a:sym typeface="Arial"/>
            </a:endParaRPr>
          </a:p>
        </p:txBody>
      </p:sp>
    </p:spTree>
    <p:custDataLst>
      <p:tags r:id="rId1"/>
    </p:custDataLst>
    <p:extLst>
      <p:ext uri="{BB962C8B-B14F-4D97-AF65-F5344CB8AC3E}">
        <p14:creationId xmlns:p14="http://schemas.microsoft.com/office/powerpoint/2010/main" val="13730318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2D1C4C73-D297-A64F-B0BB-3A66648C7DB0}"/>
              </a:ext>
            </a:extLst>
          </p:cNvPr>
          <p:cNvSpPr/>
          <p:nvPr/>
        </p:nvSpPr>
        <p:spPr>
          <a:xfrm>
            <a:off x="596082" y="216722"/>
            <a:ext cx="11402960" cy="6336478"/>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TextBox 1">
            <a:extLst>
              <a:ext uri="{FF2B5EF4-FFF2-40B4-BE49-F238E27FC236}">
                <a16:creationId xmlns:a16="http://schemas.microsoft.com/office/drawing/2014/main" id="{F24600FE-636D-4AA2-9EA3-17E67B600F6C}"/>
              </a:ext>
            </a:extLst>
          </p:cNvPr>
          <p:cNvSpPr txBox="1"/>
          <p:nvPr/>
        </p:nvSpPr>
        <p:spPr>
          <a:xfrm>
            <a:off x="1428750" y="495300"/>
            <a:ext cx="9734550" cy="819150"/>
          </a:xfrm>
          <a:prstGeom prst="rect">
            <a:avLst/>
          </a:prstGeom>
          <a:noFill/>
        </p:spPr>
        <p:txBody>
          <a:bodyPr wrap="square" rtlCol="0">
            <a:spAutoFit/>
          </a:bodyPr>
          <a:lstStyle/>
          <a:p>
            <a:endParaRPr lang="en-US" dirty="0"/>
          </a:p>
        </p:txBody>
      </p:sp>
      <p:grpSp>
        <p:nvGrpSpPr>
          <p:cNvPr id="13" name="Group 27">
            <a:extLst>
              <a:ext uri="{FF2B5EF4-FFF2-40B4-BE49-F238E27FC236}">
                <a16:creationId xmlns:a16="http://schemas.microsoft.com/office/drawing/2014/main" id="{AF42D4EF-B94D-4AAB-844F-4F138FFE5972}"/>
              </a:ext>
            </a:extLst>
          </p:cNvPr>
          <p:cNvGrpSpPr/>
          <p:nvPr/>
        </p:nvGrpSpPr>
        <p:grpSpPr>
          <a:xfrm>
            <a:off x="438151" y="400053"/>
            <a:ext cx="7934324" cy="5534021"/>
            <a:chOff x="5718583" y="3029819"/>
            <a:chExt cx="2991776" cy="1537985"/>
          </a:xfrm>
        </p:grpSpPr>
        <p:pic>
          <p:nvPicPr>
            <p:cNvPr id="15" name="Picture 28" descr="Shape, rectangle&#10;&#10;Description automatically generated">
              <a:extLst>
                <a:ext uri="{FF2B5EF4-FFF2-40B4-BE49-F238E27FC236}">
                  <a16:creationId xmlns:a16="http://schemas.microsoft.com/office/drawing/2014/main" id="{0C8F3A48-5246-4433-92EC-F0408464F138}"/>
                </a:ext>
              </a:extLst>
            </p:cNvPr>
            <p:cNvPicPr>
              <a:picLocks noChangeAspect="1"/>
            </p:cNvPicPr>
            <p:nvPr/>
          </p:nvPicPr>
          <p:blipFill rotWithShape="1">
            <a:blip r:embed="rId3">
              <a:extLst>
                <a:ext uri="{28A0092B-C50C-407E-A947-70E740481C1C}">
                  <a14:useLocalDpi xmlns:a14="http://schemas.microsoft.com/office/drawing/2010/main" val="0"/>
                </a:ext>
              </a:extLst>
            </a:blip>
            <a:srcRect l="3503" t="10572" r="8301"/>
            <a:stretch/>
          </p:blipFill>
          <p:spPr>
            <a:xfrm>
              <a:off x="5718583" y="3029819"/>
              <a:ext cx="2991776" cy="1537985"/>
            </a:xfrm>
            <a:prstGeom prst="rect">
              <a:avLst/>
            </a:prstGeom>
          </p:spPr>
        </p:pic>
        <p:sp>
          <p:nvSpPr>
            <p:cNvPr id="16" name="TextBox 29">
              <a:extLst>
                <a:ext uri="{FF2B5EF4-FFF2-40B4-BE49-F238E27FC236}">
                  <a16:creationId xmlns:a16="http://schemas.microsoft.com/office/drawing/2014/main" id="{661F0A9C-04D8-425E-98F0-CA98E977156F}"/>
                </a:ext>
              </a:extLst>
            </p:cNvPr>
            <p:cNvSpPr txBox="1"/>
            <p:nvPr/>
          </p:nvSpPr>
          <p:spPr>
            <a:xfrm>
              <a:off x="5891910" y="3175693"/>
              <a:ext cx="2681959" cy="1355351"/>
            </a:xfrm>
            <a:prstGeom prst="rect">
              <a:avLst/>
            </a:prstGeom>
            <a:noFill/>
          </p:spPr>
          <p:txBody>
            <a:bodyPr wrap="square" rtlCol="0">
              <a:spAutoFit/>
            </a:bodyPr>
            <a:lstStyle/>
            <a:p>
              <a:pPr marL="342900" indent="-342900" algn="just" defTabSz="685800">
                <a:buClrTx/>
                <a:buFont typeface="Arial" panose="020B0604020202020204" pitchFamily="34" charset="0"/>
                <a:buChar char="•"/>
              </a:pPr>
              <a:r>
                <a:rPr lang="en-US" sz="2400" b="1" i="1" kern="1200" dirty="0">
                  <a:solidFill>
                    <a:schemeClr val="bg1"/>
                  </a:solidFill>
                  <a:latin typeface="Calibri" panose="020F0502020204030204" pitchFamily="34" charset="0"/>
                  <a:ea typeface="+mn-ea"/>
                  <a:cs typeface="Calibri" panose="020F0502020204030204" pitchFamily="34" charset="0"/>
                </a:rPr>
                <a:t>L</a:t>
              </a:r>
              <a:r>
                <a:rPr lang="vi-VN" sz="2400" b="1" i="1" kern="1200" dirty="0">
                  <a:solidFill>
                    <a:schemeClr val="bg1"/>
                  </a:solidFill>
                  <a:latin typeface="Calibri" panose="020F0502020204030204" pitchFamily="34" charset="0"/>
                  <a:ea typeface="+mn-ea"/>
                  <a:cs typeface="Calibri" panose="020F0502020204030204" pitchFamily="34" charset="0"/>
                </a:rPr>
                <a:t>ập thành nhóm phóng viên gồm ba người có nhiệm vụ tìm hiểu về thói quen ăn uống của gia đình các </a:t>
              </a:r>
              <a:r>
                <a:rPr lang="en-US" sz="2400" b="1" i="1" dirty="0" err="1">
                  <a:solidFill>
                    <a:schemeClr val="bg1"/>
                  </a:solidFill>
                  <a:latin typeface="Calibri" panose="020F0502020204030204" pitchFamily="34" charset="0"/>
                  <a:cs typeface="Calibri" panose="020F0502020204030204" pitchFamily="34" charset="0"/>
                </a:rPr>
                <a:t>bạn</a:t>
              </a:r>
              <a:r>
                <a:rPr lang="vi-VN" sz="2400" b="1" i="1" kern="1200" dirty="0">
                  <a:solidFill>
                    <a:schemeClr val="bg1"/>
                  </a:solidFill>
                  <a:latin typeface="Calibri" panose="020F0502020204030204" pitchFamily="34" charset="0"/>
                  <a:ea typeface="+mn-ea"/>
                  <a:cs typeface="Calibri" panose="020F0502020204030204" pitchFamily="34" charset="0"/>
                </a:rPr>
                <a:t>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P</a:t>
              </a:r>
              <a:r>
                <a:rPr lang="vi-VN" sz="2400" b="1" i="1" kern="1200" dirty="0">
                  <a:solidFill>
                    <a:schemeClr val="bg1"/>
                  </a:solidFill>
                  <a:latin typeface="Calibri" panose="020F0502020204030204" pitchFamily="34" charset="0"/>
                  <a:ea typeface="+mn-ea"/>
                  <a:cs typeface="Calibri" panose="020F0502020204030204" pitchFamily="34" charset="0"/>
                </a:rPr>
                <a:t>hân công công việc cho từng người (người phỏng vấn người ghi chép, người chụp hình).</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kern="1200" dirty="0" err="1">
                  <a:solidFill>
                    <a:schemeClr val="bg1"/>
                  </a:solidFill>
                  <a:latin typeface="Calibri" panose="020F0502020204030204" pitchFamily="34" charset="0"/>
                  <a:ea typeface="+mn-ea"/>
                  <a:cs typeface="Calibri" panose="020F0502020204030204" pitchFamily="34" charset="0"/>
                </a:rPr>
                <a:t>Mỗi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nhóm</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phóng</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viên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đến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một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tổ</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để</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khảo</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sát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thông</a:t>
              </a:r>
              <a:r>
                <a:rPr lang="en-US" sz="2400" b="1" i="1" kern="1200" dirty="0">
                  <a:solidFill>
                    <a:schemeClr val="bg1"/>
                  </a:solidFill>
                  <a:latin typeface="Calibri" panose="020F0502020204030204" pitchFamily="34" charset="0"/>
                  <a:ea typeface="+mn-ea"/>
                  <a:cs typeface="Calibri" panose="020F0502020204030204" pitchFamily="34" charset="0"/>
                </a:rPr>
                <a:t> tin </a:t>
              </a:r>
              <a:r>
                <a:rPr lang="en-US" sz="2400" b="1" i="1" kern="1200" dirty="0" err="1">
                  <a:solidFill>
                    <a:schemeClr val="bg1"/>
                  </a:solidFill>
                  <a:latin typeface="Calibri" panose="020F0502020204030204" pitchFamily="34" charset="0"/>
                  <a:ea typeface="+mn-ea"/>
                  <a:cs typeface="Calibri" panose="020F0502020204030204" pitchFamily="34" charset="0"/>
                </a:rPr>
                <a:t>với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câu</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hỏi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gợi</a:t>
              </a:r>
              <a:r>
                <a:rPr lang="en-US" sz="2400" b="1" i="1" kern="1200" dirty="0">
                  <a:solidFill>
                    <a:schemeClr val="bg1"/>
                  </a:solidFill>
                  <a:latin typeface="Calibri" panose="020F0502020204030204" pitchFamily="34" charset="0"/>
                  <a:ea typeface="+mn-ea"/>
                  <a:cs typeface="Calibri" panose="020F0502020204030204" pitchFamily="34" charset="0"/>
                </a:rPr>
                <a:t> ý.</a:t>
              </a: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T</a:t>
              </a:r>
              <a:r>
                <a:rPr lang="vi-VN" sz="2400" b="1" i="1" kern="1200" dirty="0">
                  <a:solidFill>
                    <a:schemeClr val="bg1"/>
                  </a:solidFill>
                  <a:latin typeface="Calibri" panose="020F0502020204030204" pitchFamily="34" charset="0"/>
                  <a:ea typeface="+mn-ea"/>
                  <a:cs typeface="Calibri" panose="020F0502020204030204" pitchFamily="34" charset="0"/>
                </a:rPr>
                <a:t>ổng hợp nhanh kết quả và công bố  trước lớp để thấy được thói quen ăn uống của gia đình các bạn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p:txBody>
        </p:sp>
      </p:grpSp>
      <p:pic>
        <p:nvPicPr>
          <p:cNvPr id="17" name="Picture 16">
            <a:extLst>
              <a:ext uri="{FF2B5EF4-FFF2-40B4-BE49-F238E27FC236}">
                <a16:creationId xmlns:a16="http://schemas.microsoft.com/office/drawing/2014/main" id="{C6716109-3560-4D8D-A68C-970F07A15C4D}"/>
              </a:ext>
            </a:extLst>
          </p:cNvPr>
          <p:cNvPicPr>
            <a:picLocks noChangeAspect="1"/>
          </p:cNvPicPr>
          <p:nvPr/>
        </p:nvPicPr>
        <p:blipFill>
          <a:blip r:embed="rId4"/>
          <a:stretch>
            <a:fillRect/>
          </a:stretch>
        </p:blipFill>
        <p:spPr>
          <a:xfrm>
            <a:off x="8410574" y="2200275"/>
            <a:ext cx="3395167" cy="3009900"/>
          </a:xfrm>
          <a:prstGeom prst="rect">
            <a:avLst/>
          </a:prstGeom>
          <a:ln>
            <a:noFill/>
          </a:ln>
          <a:effectLst>
            <a:softEdge rad="112500"/>
          </a:effectLst>
        </p:spPr>
      </p:pic>
    </p:spTree>
    <p:extLst>
      <p:ext uri="{BB962C8B-B14F-4D97-AF65-F5344CB8AC3E}">
        <p14:creationId xmlns:p14="http://schemas.microsoft.com/office/powerpoint/2010/main" val="4156366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7A7C195C-1F85-A495-6F15-2E50F108D6B3}"/>
              </a:ext>
            </a:extLst>
          </p:cNvPr>
          <p:cNvSpPr/>
          <p:nvPr/>
        </p:nvSpPr>
        <p:spPr>
          <a:xfrm>
            <a:off x="382613" y="256051"/>
            <a:ext cx="11402960" cy="6106465"/>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id="{1D1366DA-6836-2380-51B9-8C61AD19DDA9}"/>
              </a:ext>
            </a:extLst>
          </p:cNvPr>
          <p:cNvSpPr txBox="1"/>
          <p:nvPr/>
        </p:nvSpPr>
        <p:spPr>
          <a:xfrm>
            <a:off x="1324046" y="1890771"/>
            <a:ext cx="9835662" cy="3590214"/>
          </a:xfrm>
          <a:prstGeom prst="rect">
            <a:avLst/>
          </a:prstGeom>
          <a:noFill/>
        </p:spPr>
        <p:txBody>
          <a:bodyPr wrap="square">
            <a:spAutoFit/>
          </a:bodyPr>
          <a:lstStyle/>
          <a:p>
            <a:pPr lvl="0" algn="just" defTabSz="457200">
              <a:lnSpc>
                <a:spcPct val="115000"/>
              </a:lnSpc>
              <a:spcAft>
                <a:spcPts val="1000"/>
              </a:spcAft>
            </a:pPr>
            <a:r>
              <a:rPr lang="vi-VN" sz="4000" dirty="0">
                <a:solidFill>
                  <a:prstClr val="black"/>
                </a:solidFill>
                <a:latin typeface="Calibri"/>
                <a:ea typeface="Calibri" panose="020F0502020204030204" pitchFamily="34" charset="0"/>
                <a:cs typeface="Times New Roman" panose="02020603050405020304" pitchFamily="18" charset="0"/>
              </a:rPr>
              <a:t>Có thể thấy rằng, vì cuộc sống bận rộn mà nhiều gia đình có xu hướng ăn bên ngoài hoặc đặt đồ ăn bên ngoài về nhà. Vì vậy, việc lựa chọn hàng quán đảm bảo vệ sinh an toàn thực phẩm là điều rất cần thiết.</a:t>
            </a:r>
            <a:endParaRPr kumimoji="0" lang="en-US"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7" name="图片 2">
            <a:extLst>
              <a:ext uri="{FF2B5EF4-FFF2-40B4-BE49-F238E27FC236}">
                <a16:creationId xmlns:a16="http://schemas.microsoft.com/office/drawing/2014/main" id="{5B9D9115-CBFB-4E8C-F1E8-056E6C9192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4666" y="4972049"/>
            <a:ext cx="2297334" cy="2093623"/>
          </a:xfrm>
          <a:prstGeom prst="rect">
            <a:avLst/>
          </a:prstGeom>
        </p:spPr>
      </p:pic>
      <p:pic>
        <p:nvPicPr>
          <p:cNvPr id="8" name="图片 3">
            <a:extLst>
              <a:ext uri="{FF2B5EF4-FFF2-40B4-BE49-F238E27FC236}">
                <a16:creationId xmlns:a16="http://schemas.microsoft.com/office/drawing/2014/main" id="{E713E849-0A1F-4402-F1C0-39CE369F2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35" y="360605"/>
            <a:ext cx="1765300" cy="1608766"/>
          </a:xfrm>
          <a:prstGeom prst="rect">
            <a:avLst/>
          </a:prstGeom>
        </p:spPr>
      </p:pic>
      <p:pic>
        <p:nvPicPr>
          <p:cNvPr id="2" name="Picture 1">
            <a:extLst>
              <a:ext uri="{FF2B5EF4-FFF2-40B4-BE49-F238E27FC236}">
                <a16:creationId xmlns:a16="http://schemas.microsoft.com/office/drawing/2014/main" id="{972EF4F1-0083-4EF8-ADC0-4C6B6245FE72}"/>
              </a:ext>
            </a:extLst>
          </p:cNvPr>
          <p:cNvPicPr>
            <a:picLocks noChangeAspect="1"/>
          </p:cNvPicPr>
          <p:nvPr/>
        </p:nvPicPr>
        <p:blipFill>
          <a:blip r:embed="rId4"/>
          <a:stretch>
            <a:fillRect/>
          </a:stretch>
        </p:blipFill>
        <p:spPr>
          <a:xfrm>
            <a:off x="4054036" y="347790"/>
            <a:ext cx="4255377" cy="1457070"/>
          </a:xfrm>
          <a:prstGeom prst="rect">
            <a:avLst/>
          </a:prstGeom>
        </p:spPr>
      </p:pic>
    </p:spTree>
    <p:extLst>
      <p:ext uri="{BB962C8B-B14F-4D97-AF65-F5344CB8AC3E}">
        <p14:creationId xmlns:p14="http://schemas.microsoft.com/office/powerpoint/2010/main" val="23371358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672</Words>
  <Application>Microsoft Office PowerPoint</Application>
  <PresentationFormat>Widescreen</PresentationFormat>
  <Paragraphs>58</Paragraphs>
  <Slides>23</Slides>
  <Notes>18</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23</vt:i4>
      </vt:variant>
    </vt:vector>
  </HeadingPairs>
  <TitlesOfParts>
    <vt:vector size="39" baseType="lpstr">
      <vt:lpstr>等线</vt:lpstr>
      <vt:lpstr>等线 Light</vt:lpstr>
      <vt:lpstr>微软雅黑</vt:lpstr>
      <vt:lpstr>宋体</vt:lpstr>
      <vt:lpstr>Arial</vt:lpstr>
      <vt:lpstr>Calibri</vt:lpstr>
      <vt:lpstr>Calibri Light</vt:lpstr>
      <vt:lpstr>Tahoma</vt:lpstr>
      <vt:lpstr>Times New Roman</vt:lpstr>
      <vt:lpstr>字魂107号-萌趣欢乐体</vt:lpstr>
      <vt:lpstr>小考拉体</vt:lpstr>
      <vt:lpstr>1_Office Theme</vt:lpstr>
      <vt:lpstr>Office Theme</vt:lpstr>
      <vt:lpstr>2_Office Theme</vt:lpstr>
      <vt:lpstr>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Tra My</cp:lastModifiedBy>
  <cp:revision>34</cp:revision>
  <dcterms:created xsi:type="dcterms:W3CDTF">2022-11-15T09:29:48Z</dcterms:created>
  <dcterms:modified xsi:type="dcterms:W3CDTF">2023-02-24T08:14:30Z</dcterms:modified>
</cp:coreProperties>
</file>