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97" r:id="rId3"/>
    <p:sldId id="261" r:id="rId4"/>
    <p:sldId id="259" r:id="rId5"/>
    <p:sldId id="287" r:id="rId6"/>
    <p:sldId id="260" r:id="rId7"/>
    <p:sldId id="289" r:id="rId8"/>
    <p:sldId id="264" r:id="rId9"/>
    <p:sldId id="290" r:id="rId10"/>
    <p:sldId id="291" r:id="rId11"/>
    <p:sldId id="292" r:id="rId12"/>
    <p:sldId id="293" r:id="rId13"/>
    <p:sldId id="266" r:id="rId14"/>
    <p:sldId id="294" r:id="rId15"/>
    <p:sldId id="295" r:id="rId16"/>
    <p:sldId id="267" r:id="rId17"/>
    <p:sldId id="298" r:id="rId18"/>
    <p:sldId id="296" r:id="rId19"/>
  </p:sldIdLst>
  <p:sldSz cx="12192000" cy="6858000"/>
  <p:notesSz cx="6858000" cy="9144000"/>
  <p:embeddedFontLst>
    <p:embeddedFont>
      <p:font typeface="等线" panose="02010600030101010101" pitchFamily="2" charset="-122"/>
      <p:regular r:id="rId20"/>
    </p:embeddedFont>
    <p:embeddedFont>
      <p:font typeface="#9Slide05 FS Blonde Script" panose="020B0604020202020204" charset="0"/>
      <p:italic r:id="rId21"/>
    </p:embeddedFont>
    <p:embeddedFont>
      <p:font typeface="Cambria" panose="02040503050406030204" pitchFamily="18"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DA"/>
    <a:srgbClr val="FCDE4D"/>
    <a:srgbClr val="FF3333"/>
    <a:srgbClr val="0783DF"/>
    <a:srgbClr val="007FDE"/>
    <a:srgbClr val="3175A8"/>
    <a:srgbClr val="186DC2"/>
    <a:srgbClr val="8266F6"/>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2" autoAdjust="0"/>
    <p:restoredTop sz="94660"/>
  </p:normalViewPr>
  <p:slideViewPr>
    <p:cSldViewPr snapToGrid="0">
      <p:cViewPr varScale="1">
        <p:scale>
          <a:sx n="86" d="100"/>
          <a:sy n="86" d="100"/>
        </p:scale>
        <p:origin x="605" y="72"/>
      </p:cViewPr>
      <p:guideLst>
        <p:guide pos="415"/>
        <p:guide orient="horz"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5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35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7" name="页面-上">
            <a:extLst>
              <a:ext uri="{FF2B5EF4-FFF2-40B4-BE49-F238E27FC236}">
                <a16:creationId xmlns:a16="http://schemas.microsoft.com/office/drawing/2014/main"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60">
            <a:extLst>
              <a:ext uri="{FF2B5EF4-FFF2-40B4-BE49-F238E27FC236}">
                <a16:creationId xmlns:a16="http://schemas.microsoft.com/office/drawing/2014/main" id="{EEBAF9AD-1F1A-6B69-CDD3-407EF32EE3FE}"/>
              </a:ext>
            </a:extLst>
          </p:cNvPr>
          <p:cNvSpPr/>
          <p:nvPr userDrawn="1"/>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Tree>
    <p:extLst>
      <p:ext uri="{BB962C8B-B14F-4D97-AF65-F5344CB8AC3E}">
        <p14:creationId xmlns:p14="http://schemas.microsoft.com/office/powerpoint/2010/main"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pic>
        <p:nvPicPr>
          <p:cNvPr id="2" name="Picture 1"/>
          <p:cNvPicPr>
            <a:picLocks noChangeAspect="1"/>
          </p:cNvPicPr>
          <p:nvPr/>
        </p:nvPicPr>
        <p:blipFill>
          <a:blip r:embed="rId4"/>
          <a:stretch>
            <a:fillRect/>
          </a:stretch>
        </p:blipFill>
        <p:spPr>
          <a:xfrm>
            <a:off x="-1090107" y="310623"/>
            <a:ext cx="9858086" cy="6236749"/>
          </a:xfrm>
          <a:prstGeom prst="rect">
            <a:avLst/>
          </a:prstGeom>
        </p:spPr>
      </p:pic>
    </p:spTree>
    <p:extLst>
      <p:ext uri="{BB962C8B-B14F-4D97-AF65-F5344CB8AC3E}">
        <p14:creationId xmlns:p14="http://schemas.microsoft.com/office/powerpoint/2010/main" val="2386814338"/>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0D604F6-D5DE-6569-281C-E5CD8E3B2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759" y="1808034"/>
            <a:ext cx="3821241" cy="4828992"/>
          </a:xfrm>
          <a:prstGeom prst="rect">
            <a:avLst/>
          </a:prstGeom>
        </p:spPr>
      </p:pic>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4031873"/>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rPr>
              <a:t>- Một số việc làm có lợi:</a:t>
            </a:r>
          </a:p>
          <a:p>
            <a:pPr algn="just"/>
            <a:r>
              <a:rPr lang="vi-VN" sz="3200" dirty="0">
                <a:solidFill>
                  <a:srgbClr val="000000"/>
                </a:solidFill>
                <a:latin typeface="Cambria" panose="02040503050406030204" pitchFamily="18" charset="0"/>
                <a:ea typeface="Cambria" panose="02040503050406030204" pitchFamily="18" charset="0"/>
              </a:rPr>
              <a:t>+ Ăn uống đủ chất.</a:t>
            </a:r>
          </a:p>
          <a:p>
            <a:pPr algn="just"/>
            <a:r>
              <a:rPr lang="vi-VN" sz="3200" dirty="0">
                <a:solidFill>
                  <a:srgbClr val="000000"/>
                </a:solidFill>
                <a:latin typeface="Cambria" panose="02040503050406030204" pitchFamily="18" charset="0"/>
                <a:ea typeface="Cambria" panose="02040503050406030204" pitchFamily="18" charset="0"/>
              </a:rPr>
              <a:t>+ Ngủ đủ giấc.</a:t>
            </a:r>
          </a:p>
          <a:p>
            <a:pPr algn="just"/>
            <a:r>
              <a:rPr lang="vi-VN" sz="3200" dirty="0">
                <a:solidFill>
                  <a:srgbClr val="000000"/>
                </a:solidFill>
                <a:latin typeface="Cambria" panose="02040503050406030204" pitchFamily="18" charset="0"/>
                <a:ea typeface="Cambria" panose="02040503050406030204" pitchFamily="18" charset="0"/>
              </a:rPr>
              <a:t>+ Nghỉ ngơi và vui chơi điều độ.</a:t>
            </a:r>
          </a:p>
          <a:p>
            <a:pPr algn="just"/>
            <a:r>
              <a:rPr lang="vi-VN" sz="3200" dirty="0">
                <a:solidFill>
                  <a:srgbClr val="000000"/>
                </a:solidFill>
                <a:latin typeface="Cambria" panose="02040503050406030204" pitchFamily="18" charset="0"/>
                <a:ea typeface="Cambria" panose="02040503050406030204" pitchFamily="18" charset="0"/>
              </a:rPr>
              <a:t>+ Không sử dụng các chất kích thích như rượu, bia, thuốc lá,…</a:t>
            </a:r>
          </a:p>
          <a:p>
            <a:pPr algn="just"/>
            <a:r>
              <a:rPr lang="vi-VN" sz="3200" dirty="0">
                <a:solidFill>
                  <a:srgbClr val="000000"/>
                </a:solidFill>
                <a:latin typeface="Cambria" panose="02040503050406030204" pitchFamily="18" charset="0"/>
                <a:ea typeface="Cambria" panose="02040503050406030204" pitchFamily="18" charset="0"/>
              </a:rPr>
              <a:t>+ Thói quen suy nghĩ và hành động tích cực,..</a:t>
            </a:r>
          </a:p>
        </p:txBody>
      </p:sp>
    </p:spTree>
    <p:extLst>
      <p:ext uri="{BB962C8B-B14F-4D97-AF65-F5344CB8AC3E}">
        <p14:creationId xmlns:p14="http://schemas.microsoft.com/office/powerpoint/2010/main" val="320534487"/>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612404"/>
            <a:ext cx="9426928" cy="707886"/>
          </a:xfrm>
          <a:prstGeom prst="rect">
            <a:avLst/>
          </a:prstGeom>
          <a:noFill/>
          <a:ln w="38100">
            <a:noFill/>
            <a:prstDash val="lgDash"/>
          </a:ln>
        </p:spPr>
        <p:txBody>
          <a:bodyPr wrap="square">
            <a:spAutoFit/>
          </a:bodyPr>
          <a:lstStyle/>
          <a:p>
            <a:pPr algn="just"/>
            <a:r>
              <a:rPr lang="vi-VN" sz="4000" b="1" dirty="0">
                <a:solidFill>
                  <a:srgbClr val="C00000"/>
                </a:solidFill>
                <a:latin typeface="Cambria" panose="02040503050406030204" pitchFamily="18" charset="0"/>
                <a:ea typeface="Cambria" panose="02040503050406030204" pitchFamily="18" charset="0"/>
              </a:rPr>
              <a:t>Một số việc làm có lợi:</a:t>
            </a:r>
          </a:p>
        </p:txBody>
      </p:sp>
      <p:pic>
        <p:nvPicPr>
          <p:cNvPr id="1026" name="Picture 2" descr="Bữa ăn đầy đủ chất dinh dưỡng gồm những gì để cơ thể khỏe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978" y="1668130"/>
            <a:ext cx="4711701" cy="368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c ngủ quan trọng như thế nào? Mẹo giúp bạn ngủ ngon mỗi ngày | Nệm Ngủ  Ngon - Thế Giới Của Những Giấc Mơ"/>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500" l="0" r="100000"/>
                    </a14:imgEffect>
                  </a14:imgLayer>
                </a14:imgProps>
              </a:ext>
              <a:ext uri="{28A0092B-C50C-407E-A947-70E740481C1C}">
                <a14:useLocalDpi xmlns:a14="http://schemas.microsoft.com/office/drawing/2010/main" val="0"/>
              </a:ext>
            </a:extLst>
          </a:blip>
          <a:srcRect/>
          <a:stretch>
            <a:fillRect/>
          </a:stretch>
        </p:blipFill>
        <p:spPr bwMode="auto">
          <a:xfrm>
            <a:off x="7454095" y="329691"/>
            <a:ext cx="3562957" cy="2672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lợi ích mà cha mẹ nên biết khi để trẻ em vui chơi ngoài trờ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055" y="3255514"/>
            <a:ext cx="3979343" cy="265123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55">
            <a:extLst>
              <a:ext uri="{FF2B5EF4-FFF2-40B4-BE49-F238E27FC236}">
                <a16:creationId xmlns:a16="http://schemas.microsoft.com/office/drawing/2014/main" id="{4264905E-46C7-FFB6-53D5-55EB210BE435}"/>
              </a:ext>
            </a:extLst>
          </p:cNvPr>
          <p:cNvSpPr txBox="1"/>
          <p:nvPr/>
        </p:nvSpPr>
        <p:spPr>
          <a:xfrm>
            <a:off x="1220978" y="5228994"/>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Bổ</a:t>
            </a:r>
            <a:r>
              <a:rPr lang="en-US" sz="2400" b="1" dirty="0">
                <a:solidFill>
                  <a:schemeClr val="tx1">
                    <a:lumMod val="75000"/>
                    <a:lumOff val="25000"/>
                  </a:schemeClr>
                </a:solidFill>
                <a:latin typeface="Cambria" panose="02040503050406030204" pitchFamily="18" charset="0"/>
                <a:ea typeface="Cambria" panose="02040503050406030204" pitchFamily="18" charset="0"/>
              </a:rPr>
              <a:t> sung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đầy</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chất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dinh</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dưỡng</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2" name="文本框 55">
            <a:extLst>
              <a:ext uri="{FF2B5EF4-FFF2-40B4-BE49-F238E27FC236}">
                <a16:creationId xmlns:a16="http://schemas.microsoft.com/office/drawing/2014/main" id="{4264905E-46C7-FFB6-53D5-55EB210BE435}"/>
              </a:ext>
            </a:extLst>
          </p:cNvPr>
          <p:cNvSpPr txBox="1"/>
          <p:nvPr/>
        </p:nvSpPr>
        <p:spPr>
          <a:xfrm>
            <a:off x="7086055" y="5906751"/>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Tham</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gia</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hoạt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động</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thể</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thao</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3" name="文本框 55">
            <a:extLst>
              <a:ext uri="{FF2B5EF4-FFF2-40B4-BE49-F238E27FC236}">
                <a16:creationId xmlns:a16="http://schemas.microsoft.com/office/drawing/2014/main" id="{4264905E-46C7-FFB6-53D5-55EB210BE435}"/>
              </a:ext>
            </a:extLst>
          </p:cNvPr>
          <p:cNvSpPr txBox="1"/>
          <p:nvPr/>
        </p:nvSpPr>
        <p:spPr>
          <a:xfrm>
            <a:off x="7342627" y="2653854"/>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Ngủ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giấc</a:t>
            </a:r>
            <a:r>
              <a:rPr lang="en-US" sz="2400" b="1" dirty="0">
                <a:solidFill>
                  <a:schemeClr val="tx1">
                    <a:lumMod val="75000"/>
                    <a:lumOff val="25000"/>
                  </a:schemeClr>
                </a:solidFill>
                <a:latin typeface="Cambria" panose="02040503050406030204" pitchFamily="18" charset="0"/>
                <a:ea typeface="Cambria" panose="02040503050406030204" pitchFamily="18" charset="0"/>
              </a:rPr>
              <a:t> (7-8h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một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ngày</a:t>
            </a:r>
            <a:r>
              <a:rPr lang="en-US" sz="2400" b="1" dirty="0">
                <a:solidFill>
                  <a:schemeClr val="tx1">
                    <a:lumMod val="75000"/>
                    <a:lumOff val="25000"/>
                  </a:schemeClr>
                </a:solidFill>
                <a:latin typeface="Cambria" panose="02040503050406030204" pitchFamily="18" charset="0"/>
                <a:ea typeface="Cambria" panose="02040503050406030204" pitchFamily="18" charset="0"/>
              </a:rPr>
              <a:t>)</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21239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randombar(horizont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randombar(horizontal)">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353943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Một số việc làm có hại:</a:t>
            </a:r>
          </a:p>
          <a:p>
            <a:r>
              <a:rPr lang="vi-VN" sz="3200" dirty="0">
                <a:solidFill>
                  <a:srgbClr val="000000"/>
                </a:solidFill>
                <a:latin typeface="Cambria" panose="02040503050406030204" pitchFamily="18" charset="0"/>
                <a:ea typeface="Cambria" panose="02040503050406030204" pitchFamily="18" charset="0"/>
              </a:rPr>
              <a:t>+ Ăn uống thiếu chất.</a:t>
            </a:r>
          </a:p>
          <a:p>
            <a:r>
              <a:rPr lang="vi-VN" sz="3200" dirty="0">
                <a:solidFill>
                  <a:srgbClr val="000000"/>
                </a:solidFill>
                <a:latin typeface="Cambria" panose="02040503050406030204" pitchFamily="18" charset="0"/>
                <a:ea typeface="Cambria" panose="02040503050406030204" pitchFamily="18" charset="0"/>
              </a:rPr>
              <a:t>+ Thiếu ngủ.</a:t>
            </a:r>
          </a:p>
          <a:p>
            <a:r>
              <a:rPr lang="vi-VN" sz="3200" dirty="0">
                <a:solidFill>
                  <a:srgbClr val="000000"/>
                </a:solidFill>
                <a:latin typeface="Cambria" panose="02040503050406030204" pitchFamily="18" charset="0"/>
                <a:ea typeface="Cambria" panose="02040503050406030204" pitchFamily="18" charset="0"/>
              </a:rPr>
              <a:t>+ Vui chơi và vận động quá sức.</a:t>
            </a:r>
          </a:p>
          <a:p>
            <a:r>
              <a:rPr lang="vi-VN" sz="3200" dirty="0">
                <a:solidFill>
                  <a:srgbClr val="000000"/>
                </a:solidFill>
                <a:latin typeface="Cambria" panose="02040503050406030204" pitchFamily="18" charset="0"/>
                <a:ea typeface="Cambria" panose="02040503050406030204" pitchFamily="18" charset="0"/>
              </a:rPr>
              <a:t>+ Suy nghĩ và hành động tiêu cực.</a:t>
            </a:r>
          </a:p>
          <a:p>
            <a:r>
              <a:rPr lang="vi-VN" sz="3200" dirty="0">
                <a:solidFill>
                  <a:srgbClr val="000000"/>
                </a:solidFill>
                <a:latin typeface="Cambria" panose="02040503050406030204" pitchFamily="18" charset="0"/>
                <a:ea typeface="Cambria" panose="02040503050406030204" pitchFamily="18" charset="0"/>
              </a:rPr>
              <a:t>+ Sử dụng các chất kích thích như rượu, bia, ma túy,…</a:t>
            </a:r>
          </a:p>
        </p:txBody>
      </p:sp>
      <p:pic>
        <p:nvPicPr>
          <p:cNvPr id="2050" name="Picture 2" descr="Những tác hại khôn lường khi dùng rượu với chất kích thích | Tuổi trẻ 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9337">
            <a:off x="8234704" y="1807231"/>
            <a:ext cx="2953529" cy="41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33840"/>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36471" y="740281"/>
            <a:ext cx="5580744" cy="1015663"/>
          </a:xfrm>
          <a:prstGeom prst="rect">
            <a:avLst/>
          </a:prstGeom>
          <a:noFill/>
        </p:spPr>
        <p:txBody>
          <a:bodyPr wrap="square">
            <a:spAutoFit/>
          </a:bodyPr>
          <a:lstStyle/>
          <a:p>
            <a:pPr algn="ctr"/>
            <a:r>
              <a:rPr lang="en-US" altLang="zh-CN"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rPr>
              <a:t>KẾT LUẬN</a:t>
            </a:r>
            <a:endParaRPr lang="zh-CN" altLang="en-US"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endParaRPr>
          </a:p>
        </p:txBody>
      </p:sp>
      <p:sp>
        <p:nvSpPr>
          <p:cNvPr id="31" name="文本框 30">
            <a:extLst>
              <a:ext uri="{FF2B5EF4-FFF2-40B4-BE49-F238E27FC236}">
                <a16:creationId xmlns:a16="http://schemas.microsoft.com/office/drawing/2014/main" id="{A215FC9E-0B05-FA75-DA6E-5BB33EF4E51C}"/>
              </a:ext>
            </a:extLst>
          </p:cNvPr>
          <p:cNvSpPr txBox="1"/>
          <p:nvPr/>
        </p:nvSpPr>
        <p:spPr>
          <a:xfrm>
            <a:off x="1250066" y="1755944"/>
            <a:ext cx="8588415" cy="3939540"/>
          </a:xfrm>
          <a:prstGeom prst="rect">
            <a:avLst/>
          </a:prstGeom>
          <a:noFill/>
        </p:spPr>
        <p:txBody>
          <a:bodyPr wrap="square" lIns="0" tIns="0" rIns="0" bIns="0">
            <a:spAutoFit/>
          </a:bodyPr>
          <a:lstStyle>
            <a:defPPr>
              <a:defRPr lang="zh-CN"/>
            </a:defPPr>
            <a:lvl1pPr>
              <a:buSzPct val="100000"/>
              <a:buBlip>
                <a:blip r:embed="rId2"/>
              </a:buBlip>
              <a:defRPr sz="4000">
                <a:gradFill>
                  <a:gsLst>
                    <a:gs pos="17000">
                      <a:srgbClr val="0053DA"/>
                    </a:gs>
                    <a:gs pos="86000">
                      <a:srgbClr val="007FDE"/>
                    </a:gs>
                  </a:gsLst>
                  <a:lin ang="5400000" scaled="1"/>
                </a:gradFill>
                <a:latin typeface="思源黑体 CN Heavy" panose="020B0A00000000000000" pitchFamily="34" charset="-122"/>
                <a:ea typeface="思源黑体 CN Heavy" panose="020B0A00000000000000" pitchFamily="34" charset="-122"/>
              </a:defRPr>
            </a:lvl1pPr>
          </a:lstStyle>
          <a:p>
            <a:pPr algn="just">
              <a:buNone/>
            </a:pP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hiện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lợi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hoạt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giúp</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hệ</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luôn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mạnh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suy</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nghĩ</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tích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nếu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không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chăm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sóc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dẫn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nhiều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loại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bệnh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phổ</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đau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đầu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bạn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não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quỵ</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thế</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tránh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ảnh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hưởng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sức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của</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endParaRPr lang="zh-CN" altLang="en-US" sz="3200" b="1" dirty="0">
              <a:solidFill>
                <a:schemeClr val="bg2">
                  <a:lumMod val="50000"/>
                </a:schemeClr>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4" name="图片 23">
            <a:extLst>
              <a:ext uri="{FF2B5EF4-FFF2-40B4-BE49-F238E27FC236}">
                <a16:creationId xmlns:a16="http://schemas.microsoft.com/office/drawing/2014/main" id="{4EE42AD7-6EB9-680D-C574-2A28B76F6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56512" y="4600430"/>
            <a:ext cx="2532512" cy="1973824"/>
          </a:xfrm>
          <a:prstGeom prst="rect">
            <a:avLst/>
          </a:prstGeom>
        </p:spPr>
      </p:pic>
    </p:spTree>
    <p:extLst>
      <p:ext uri="{BB962C8B-B14F-4D97-AF65-F5344CB8AC3E}">
        <p14:creationId xmlns:p14="http://schemas.microsoft.com/office/powerpoint/2010/main" val="179417390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THỰC</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HÀNH</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565095897"/>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5">
            <a:extLst>
              <a:ext uri="{FF2B5EF4-FFF2-40B4-BE49-F238E27FC236}">
                <a16:creationId xmlns:a16="http://schemas.microsoft.com/office/drawing/2014/main" id="{4264905E-46C7-FFB6-53D5-55EB210BE435}"/>
              </a:ext>
            </a:extLst>
          </p:cNvPr>
          <p:cNvSpPr txBox="1"/>
          <p:nvPr/>
        </p:nvSpPr>
        <p:spPr>
          <a:xfrm>
            <a:off x="735485" y="921435"/>
            <a:ext cx="6903806"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Em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sẽ</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cảm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xúc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thế</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khi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gặp</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huống</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sau</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 name="Picture 2"/>
          <p:cNvPicPr>
            <a:picLocks noChangeAspect="1"/>
          </p:cNvPicPr>
          <p:nvPr/>
        </p:nvPicPr>
        <p:blipFill>
          <a:blip r:embed="rId2"/>
          <a:stretch>
            <a:fillRect/>
          </a:stretch>
        </p:blipFill>
        <p:spPr>
          <a:xfrm>
            <a:off x="1638470" y="2181371"/>
            <a:ext cx="5266971" cy="3578839"/>
          </a:xfrm>
          <a:prstGeom prst="rect">
            <a:avLst/>
          </a:prstGeom>
        </p:spPr>
      </p:pic>
      <p:pic>
        <p:nvPicPr>
          <p:cNvPr id="3074" name="Picture 2" descr="Emoji Icon Set #122293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03" y="2732539"/>
            <a:ext cx="3714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53" y="5482638"/>
            <a:ext cx="3724979" cy="920576"/>
          </a:xfrm>
          <a:prstGeom prst="rect">
            <a:avLst/>
          </a:prstGeom>
        </p:spPr>
      </p:pic>
      <p:sp>
        <p:nvSpPr>
          <p:cNvPr id="5" name="Rectangle 4"/>
          <p:cNvSpPr/>
          <p:nvPr/>
        </p:nvSpPr>
        <p:spPr>
          <a:xfrm>
            <a:off x="6966914" y="2447295"/>
            <a:ext cx="4514127" cy="3046988"/>
          </a:xfrm>
          <a:prstGeom prst="rect">
            <a:avLst/>
          </a:prstGeom>
        </p:spPr>
        <p:txBody>
          <a:bodyPr wrap="square">
            <a:spAutoFit/>
          </a:bodyPr>
          <a:lstStyle/>
          <a:p>
            <a:r>
              <a:rPr lang="vi-VN" sz="3200">
                <a:solidFill>
                  <a:srgbClr val="000000"/>
                </a:solidFill>
                <a:latin typeface="Cambria" panose="02040503050406030204" pitchFamily="18" charset="0"/>
                <a:ea typeface="Cambria" panose="02040503050406030204" pitchFamily="18" charset="0"/>
              </a:rPr>
              <a:t>+ Khi bị mắng, em sẽ thấy rất buồn, có lỗi và ăn năn.</a:t>
            </a:r>
          </a:p>
          <a:p>
            <a:r>
              <a:rPr lang="vi-VN" sz="3200" dirty="0">
                <a:solidFill>
                  <a:srgbClr val="000000"/>
                </a:solidFill>
                <a:latin typeface="Cambria" panose="02040503050406030204" pitchFamily="18" charset="0"/>
                <a:ea typeface="Cambria" panose="02040503050406030204" pitchFamily="18" charset="0"/>
              </a:rPr>
              <a:t>+ Khi được mẹ khen, em sẽ cảm thấy rất vui, hãnh diện và tự hào.</a:t>
            </a:r>
            <a:endParaRPr lang="vi-VN" sz="32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77754"/>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74"/>
                                        </p:tgtEl>
                                      </p:cBhvr>
                                    </p:animEffect>
                                    <p:set>
                                      <p:cBhvr>
                                        <p:cTn id="26" dur="1" fill="hold">
                                          <p:stCondLst>
                                            <p:cond delay="499"/>
                                          </p:stCondLst>
                                        </p:cTn>
                                        <p:tgtEl>
                                          <p:spTgt spid="307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407380" y="794090"/>
            <a:ext cx="5687901" cy="2554545"/>
          </a:xfrm>
          <a:prstGeom prst="rect">
            <a:avLst/>
          </a:prstGeom>
          <a:noFill/>
        </p:spPr>
        <p:txBody>
          <a:bodyPr wrap="square">
            <a:spAutoFit/>
          </a:bodyPr>
          <a:lstStyle/>
          <a:p>
            <a:pPr algn="just"/>
            <a:r>
              <a:rPr lang="nl-NL" sz="3200" i="1" dirty="0">
                <a:solidFill>
                  <a:srgbClr val="0053DA"/>
                </a:solidFill>
                <a:latin typeface="Cambria" panose="02040503050406030204" pitchFamily="18" charset="0"/>
                <a:ea typeface="Cambria" panose="02040503050406030204" pitchFamily="18" charset="0"/>
              </a:rPr>
              <a:t>Hãy nêu cách ứng xử khi gặp những việc làm có ảnh hưởng xấu tới cảm xúc của các em như: bị dọa nạt, bi quát mắng khi bị điểm kém,...</a:t>
            </a:r>
            <a:endParaRPr lang="en-US" sz="3200" i="1" dirty="0">
              <a:solidFill>
                <a:srgbClr val="0053DA"/>
              </a:solidFill>
              <a:latin typeface="Cambria" panose="02040503050406030204" pitchFamily="18" charset="0"/>
              <a:ea typeface="Cambria" panose="02040503050406030204" pitchFamily="18" charset="0"/>
            </a:endParaRPr>
          </a:p>
        </p:txBody>
      </p:sp>
      <p:pic>
        <p:nvPicPr>
          <p:cNvPr id="4098" name="Picture 2" descr="How Many Different Kinds of Emotion are There? · Frontiers for Young Mi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380" y="3347497"/>
            <a:ext cx="5580744" cy="2314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5752" y="678343"/>
            <a:ext cx="3946967" cy="5632311"/>
          </a:xfrm>
          <a:prstGeom prst="rect">
            <a:avLst/>
          </a:prstGeom>
          <a:solidFill>
            <a:schemeClr val="accent1">
              <a:lumMod val="20000"/>
              <a:lumOff val="80000"/>
            </a:schemeClr>
          </a:solidFill>
        </p:spPr>
        <p:txBody>
          <a:bodyPr wrap="square">
            <a:spAutoFit/>
          </a:bodyPr>
          <a:lstStyle/>
          <a:p>
            <a:pPr algn="just"/>
            <a:r>
              <a:rPr lang="nl-NL" sz="2400" dirty="0">
                <a:latin typeface="Cambria" panose="02040503050406030204" pitchFamily="18" charset="0"/>
                <a:ea typeface="Cambria" panose="02040503050406030204" pitchFamily="18" charset="0"/>
              </a:rPr>
              <a:t>Mối quan hệ với gia đình hoặc bạn bè có ảnh hưởng tốt hoặc xấu đến trạng thái cảm xúc (hoặc sức khỏe tinh thần) của mỗi chúng ta. Chúng ta hãy </a:t>
            </a:r>
            <a:r>
              <a:rPr lang="nl-NL" sz="2400" dirty="0">
                <a:solidFill>
                  <a:srgbClr val="C00000"/>
                </a:solidFill>
                <a:latin typeface="Cambria" panose="02040503050406030204" pitchFamily="18" charset="0"/>
                <a:ea typeface="Cambria" panose="02040503050406030204" pitchFamily="18" charset="0"/>
              </a:rPr>
              <a:t>tăng cường những hoạt động vui chơi bên gia đình, người thân để tinh thần chúng ta luôn lạc quan, vui tươi, cần tránh những hoạt động ảnh hưởng đến hệ thần kinh như ngủ muộn, chơi điện tử nhiều,... sẽ làm cơ quan thần kinh bị căng thẳng, mệt mỏi.</a:t>
            </a:r>
            <a:endParaRPr lang="en-US" sz="2400" dirty="0">
              <a:solidFill>
                <a:srgbClr val="C00000"/>
              </a:solidFill>
              <a:latin typeface="Cambria" panose="02040503050406030204" pitchFamily="18" charset="0"/>
              <a:ea typeface="Cambria" panose="02040503050406030204" pitchFamily="18" charset="0"/>
            </a:endParaRPr>
          </a:p>
        </p:txBody>
      </p:sp>
      <p:pic>
        <p:nvPicPr>
          <p:cNvPr id="11" name="图片 21">
            <a:extLst>
              <a:ext uri="{FF2B5EF4-FFF2-40B4-BE49-F238E27FC236}">
                <a16:creationId xmlns:a16="http://schemas.microsoft.com/office/drawing/2014/main" id="{0CF22B01-4958-B4D1-7745-A17539E5E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760" y="5139160"/>
            <a:ext cx="1892943" cy="1892943"/>
          </a:xfrm>
          <a:prstGeom prst="rect">
            <a:avLst/>
          </a:prstGeom>
        </p:spPr>
      </p:pic>
      <p:pic>
        <p:nvPicPr>
          <p:cNvPr id="12" name="图片 17">
            <a:extLst>
              <a:ext uri="{FF2B5EF4-FFF2-40B4-BE49-F238E27FC236}">
                <a16:creationId xmlns:a16="http://schemas.microsoft.com/office/drawing/2014/main" id="{45F4841D-326E-34C9-165E-2D4DCC5AF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468" y="5266736"/>
            <a:ext cx="1880536" cy="1880536"/>
          </a:xfrm>
          <a:prstGeom prst="rect">
            <a:avLst/>
          </a:prstGeom>
        </p:spPr>
      </p:pic>
    </p:spTree>
    <p:extLst>
      <p:ext uri="{BB962C8B-B14F-4D97-AF65-F5344CB8AC3E}">
        <p14:creationId xmlns:p14="http://schemas.microsoft.com/office/powerpoint/2010/main" val="183043530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 to="0" calcmode="lin" valueType="num">
                                      <p:cBhvr>
                                        <p:cTn id="22" dur="500" decel="100000" fill="hold">
                                          <p:stCondLst>
                                            <p:cond delay="0"/>
                                          </p:stCondLst>
                                        </p:cTn>
                                        <p:tgtEl>
                                          <p:spTgt spid="1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2"/>
                                        </p:tgtEl>
                                      </p:cBhvr>
                                    </p:animEffect>
                                    <p:animScale>
                                      <p:cBhvr>
                                        <p:cTn id="24" dur="500" decel="100000" fill="hold">
                                          <p:stCondLst>
                                            <p:cond delay="0"/>
                                          </p:stCondLst>
                                        </p:cTn>
                                        <p:tgtEl>
                                          <p:spTgt spid="1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8B8EE1-6E2D-4AEC-A741-7A212044BF25}"/>
              </a:ext>
            </a:extLst>
          </p:cNvPr>
          <p:cNvSpPr/>
          <p:nvPr/>
        </p:nvSpPr>
        <p:spPr>
          <a:xfrm>
            <a:off x="1970014" y="1014461"/>
            <a:ext cx="8251972" cy="4435830"/>
          </a:xfrm>
          <a:prstGeom prst="rect">
            <a:avLst/>
          </a:prstGeom>
        </p:spPr>
        <p:txBody>
          <a:bodyPr wrap="square">
            <a:spAutoFit/>
          </a:bodyPr>
          <a:lstStyle/>
          <a:p>
            <a:pPr algn="ctr">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YÊU CẦU CẦN ĐẠT</a:t>
            </a:r>
          </a:p>
          <a:p>
            <a:pPr algn="just">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Nêu được mối quan hệ với gia đình hoặc bạn bè có ảnh hưởng tốt hoặc xấu đến trạng thái cảm xúc (hoặc sức khỏe tinh thần) của mỗi con người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Trình bày được một số việc cần làm hoặc cần tránh để giữ gìn, bảo vệ các cơ quan thần kinh.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39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35" name="文本框 34">
            <a:extLst>
              <a:ext uri="{FF2B5EF4-FFF2-40B4-BE49-F238E27FC236}">
                <a16:creationId xmlns:a16="http://schemas.microsoft.com/office/drawing/2014/main" id="{19B7EA6E-DDD7-A9A9-97A7-7EEE7524464B}"/>
              </a:ext>
            </a:extLst>
          </p:cNvPr>
          <p:cNvSpPr txBox="1"/>
          <p:nvPr/>
        </p:nvSpPr>
        <p:spPr>
          <a:xfrm>
            <a:off x="394778" y="1832827"/>
            <a:ext cx="5686173" cy="1323439"/>
          </a:xfrm>
          <a:prstGeom prst="rect">
            <a:avLst/>
          </a:prstGeom>
          <a:noFill/>
        </p:spPr>
        <p:txBody>
          <a:bodyPr wrap="none" rtlCol="0">
            <a:spAutoFit/>
          </a:bodyPr>
          <a:lstStyle/>
          <a:p>
            <a:pPr algn="ctr"/>
            <a:r>
              <a:rPr lang="en-US" altLang="zh-CN"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TẠM BIỆT</a:t>
            </a:r>
            <a:endParaRPr lang="zh-CN" altLang="en-US"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37" name="文本框 36">
            <a:extLst>
              <a:ext uri="{FF2B5EF4-FFF2-40B4-BE49-F238E27FC236}">
                <a16:creationId xmlns:a16="http://schemas.microsoft.com/office/drawing/2014/main" id="{6AFF90B0-ABB3-79A9-4FC0-E50FD759C519}"/>
              </a:ext>
            </a:extLst>
          </p:cNvPr>
          <p:cNvSpPr txBox="1"/>
          <p:nvPr/>
        </p:nvSpPr>
        <p:spPr>
          <a:xfrm>
            <a:off x="2563589" y="2996396"/>
            <a:ext cx="1317990" cy="1446550"/>
          </a:xfrm>
          <a:prstGeom prst="rect">
            <a:avLst/>
          </a:prstGeom>
          <a:noFill/>
        </p:spPr>
        <p:txBody>
          <a:bodyPr wrap="none" rtlCol="0">
            <a:spAutoFit/>
          </a:bodyPr>
          <a:lstStyle/>
          <a:p>
            <a:pPr algn="ctr"/>
            <a:r>
              <a:rPr lang="en-US" altLang="zh-CN" sz="8800" dirty="0" err="1">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và</a:t>
            </a:r>
            <a:endParaRPr lang="zh-CN" altLang="en-US" sz="8800" dirty="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42" name="文本框 41">
            <a:extLst>
              <a:ext uri="{FF2B5EF4-FFF2-40B4-BE49-F238E27FC236}">
                <a16:creationId xmlns:a16="http://schemas.microsoft.com/office/drawing/2014/main" id="{67AD34B2-8928-C8A2-80BA-E45EEAF04D79}"/>
              </a:ext>
            </a:extLst>
          </p:cNvPr>
          <p:cNvSpPr txBox="1"/>
          <p:nvPr/>
        </p:nvSpPr>
        <p:spPr>
          <a:xfrm>
            <a:off x="-46045" y="4265478"/>
            <a:ext cx="7374135" cy="1323439"/>
          </a:xfrm>
          <a:prstGeom prst="rect">
            <a:avLst/>
          </a:prstGeom>
          <a:noFill/>
        </p:spPr>
        <p:txBody>
          <a:bodyPr wrap="none" rtlCol="0">
            <a:spAutoFit/>
          </a:bodyPr>
          <a:lstStyle/>
          <a:p>
            <a:pPr algn="ctr"/>
            <a:r>
              <a:rPr lang="en-US" altLang="zh-CN"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HẸN GẶP LẠI</a:t>
            </a:r>
            <a:endParaRPr lang="zh-CN" altLang="en-US"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spTree>
    <p:extLst>
      <p:ext uri="{BB962C8B-B14F-4D97-AF65-F5344CB8AC3E}">
        <p14:creationId xmlns:p14="http://schemas.microsoft.com/office/powerpoint/2010/main" val="73457492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to="0" calcmode="lin" valueType="num">
                                      <p:cBhvr>
                                        <p:cTn id="7" dur="500" decel="100000" fill="hold">
                                          <p:stCondLst>
                                            <p:cond delay="0"/>
                                          </p:stCondLst>
                                        </p:cTn>
                                        <p:tgtEl>
                                          <p:spTgt spid="35"/>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5"/>
                                        </p:tgtEl>
                                      </p:cBhvr>
                                    </p:animEffect>
                                    <p:animScale>
                                      <p:cBhvr>
                                        <p:cTn id="9" dur="500" decel="100000" fill="hold">
                                          <p:stCondLst>
                                            <p:cond delay="0"/>
                                          </p:stCondLst>
                                        </p:cTn>
                                        <p:tgtEl>
                                          <p:spTgt spid="35"/>
                                        </p:tgtEl>
                                      </p:cBhvr>
                                      <p:by x="100000" y="100000"/>
                                      <p:from x="110000" y="110000"/>
                                      <p:to x="100000" y="100000"/>
                                    </p:animScale>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37"/>
                                        </p:tgtEl>
                                        <p:attrNameLst>
                                          <p:attrName>style.visibility</p:attrName>
                                        </p:attrNameLst>
                                      </p:cBhvr>
                                      <p:to>
                                        <p:strVal val="visible"/>
                                      </p:to>
                                    </p:set>
                                    <p:anim to="0" calcmode="lin" valueType="num">
                                      <p:cBhvr>
                                        <p:cTn id="12"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37"/>
                                        </p:tgtEl>
                                      </p:cBhvr>
                                    </p:animEffect>
                                    <p:animScale>
                                      <p:cBhvr>
                                        <p:cTn id="14" dur="500" decel="100000" fill="hold">
                                          <p:stCondLst>
                                            <p:cond delay="0"/>
                                          </p:stCondLst>
                                        </p:cTn>
                                        <p:tgtEl>
                                          <p:spTgt spid="37"/>
                                        </p:tgtEl>
                                      </p:cBhvr>
                                      <p:by x="100000" y="100000"/>
                                      <p:from x="110000" y="110000"/>
                                      <p:to x="100000" y="100000"/>
                                    </p:animScale>
                                  </p:childTnLst>
                                </p:cTn>
                              </p:par>
                              <p:par>
                                <p:cTn id="15" presetID="10" presetClass="entr" presetSubtype="0" fill="hold" nodeType="withEffect">
                                  <p:stCondLst>
                                    <p:cond delay="0"/>
                                  </p:stCondLst>
                                  <p:iterate type="wd">
                                    <p:tmPct val="10000"/>
                                  </p:iterate>
                                  <p:childTnLst>
                                    <p:set>
                                      <p:cBhvr>
                                        <p:cTn id="16" dur="1" fill="hold">
                                          <p:stCondLst>
                                            <p:cond delay="0"/>
                                          </p:stCondLst>
                                        </p:cTn>
                                        <p:tgtEl>
                                          <p:spTgt spid="43"/>
                                        </p:tgtEl>
                                        <p:attrNameLst>
                                          <p:attrName>style.visibility</p:attrName>
                                        </p:attrNameLst>
                                      </p:cBhvr>
                                      <p:to>
                                        <p:strVal val="visible"/>
                                      </p:to>
                                    </p:set>
                                    <p:anim to="0" calcmode="lin" valueType="num">
                                      <p:cBhvr>
                                        <p:cTn id="17" dur="500" decel="100000" fill="hold">
                                          <p:stCondLst>
                                            <p:cond delay="0"/>
                                          </p:stCondLst>
                                        </p:cTn>
                                        <p:tgtEl>
                                          <p:spTgt spid="43"/>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3"/>
                                        </p:tgtEl>
                                      </p:cBhvr>
                                    </p:animEffect>
                                    <p:animScale>
                                      <p:cBhvr>
                                        <p:cTn id="19" dur="500" decel="100000" fill="hold">
                                          <p:stCondLst>
                                            <p:cond delay="0"/>
                                          </p:stCondLst>
                                        </p:cTn>
                                        <p:tgtEl>
                                          <p:spTgt spid="43"/>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42"/>
                                        </p:tgtEl>
                                        <p:attrNameLst>
                                          <p:attrName>style.visibility</p:attrName>
                                        </p:attrNameLst>
                                      </p:cBhvr>
                                      <p:to>
                                        <p:strVal val="visible"/>
                                      </p:to>
                                    </p:set>
                                    <p:anim to="0" calcmode="lin" valueType="num">
                                      <p:cBhvr>
                                        <p:cTn id="22" dur="500" decel="100000" fill="hold">
                                          <p:stCondLst>
                                            <p:cond delay="0"/>
                                          </p:stCondLst>
                                        </p:cTn>
                                        <p:tgtEl>
                                          <p:spTgt spid="4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42"/>
                                        </p:tgtEl>
                                      </p:cBhvr>
                                    </p:animEffect>
                                    <p:animScale>
                                      <p:cBhvr>
                                        <p:cTn id="24" dur="500" decel="100000" fill="hold">
                                          <p:stCondLst>
                                            <p:cond delay="0"/>
                                          </p:stCondLst>
                                        </p:cTn>
                                        <p:tgtEl>
                                          <p:spTgt spid="4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8B8EE1-6E2D-4AEC-A741-7A212044BF25}"/>
              </a:ext>
            </a:extLst>
          </p:cNvPr>
          <p:cNvSpPr/>
          <p:nvPr/>
        </p:nvSpPr>
        <p:spPr>
          <a:xfrm>
            <a:off x="1970014" y="1014461"/>
            <a:ext cx="8251972" cy="4435830"/>
          </a:xfrm>
          <a:prstGeom prst="rect">
            <a:avLst/>
          </a:prstGeom>
        </p:spPr>
        <p:txBody>
          <a:bodyPr wrap="square">
            <a:spAutoFit/>
          </a:bodyPr>
          <a:lstStyle/>
          <a:p>
            <a:pPr algn="ctr">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YÊU CẦU CẦN ĐẠT</a:t>
            </a:r>
          </a:p>
          <a:p>
            <a:pPr algn="just">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Nêu được mối quan hệ với gia đình hoặc bạn bè có ảnh hưởng tốt hoặc xấu đến trạng thái cảm xúc (hoặc sức khỏe tinh thần) của mỗi con người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Trình bày được một số việc cần làm hoặc cần tránh để giữ gìn, bảo vệ các cơ quan thần kinh.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03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580744"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KHỞI </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ĐỘNG</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824777126"/>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7" name="文本框 16">
            <a:extLst>
              <a:ext uri="{FF2B5EF4-FFF2-40B4-BE49-F238E27FC236}">
                <a16:creationId xmlns:a16="http://schemas.microsoft.com/office/drawing/2014/main" id="{E7A8715A-72E8-0CD9-8D6B-65A52B89F773}"/>
              </a:ext>
            </a:extLst>
          </p:cNvPr>
          <p:cNvSpPr txBox="1"/>
          <p:nvPr/>
        </p:nvSpPr>
        <p:spPr>
          <a:xfrm>
            <a:off x="1301261" y="558678"/>
            <a:ext cx="10234246" cy="923330"/>
          </a:xfrm>
          <a:prstGeom prst="rect">
            <a:avLst/>
          </a:prstGeom>
          <a:noFill/>
        </p:spPr>
        <p:txBody>
          <a:bodyPr wrap="square" rtlCol="0">
            <a:spAutoFit/>
          </a:bodyPr>
          <a:lstStyle/>
          <a:p>
            <a:pPr>
              <a:lnSpc>
                <a:spcPct val="150000"/>
              </a:lnSpc>
            </a:pP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chỉ</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ra</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bộ</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phận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của</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i="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5" name="图片 34">
            <a:extLst>
              <a:ext uri="{FF2B5EF4-FFF2-40B4-BE49-F238E27FC236}">
                <a16:creationId xmlns:a16="http://schemas.microsoft.com/office/drawing/2014/main" id="{7EEE4751-1636-7F04-8565-DC4E9A67C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64" y="-219597"/>
            <a:ext cx="1728446" cy="2336859"/>
          </a:xfrm>
          <a:prstGeom prst="rect">
            <a:avLst/>
          </a:prstGeom>
        </p:spPr>
      </p:pic>
      <p:pic>
        <p:nvPicPr>
          <p:cNvPr id="2" name="Picture 1"/>
          <p:cNvPicPr>
            <a:picLocks noChangeAspect="1"/>
          </p:cNvPicPr>
          <p:nvPr/>
        </p:nvPicPr>
        <p:blipFill>
          <a:blip r:embed="rId3"/>
          <a:stretch>
            <a:fillRect/>
          </a:stretch>
        </p:blipFill>
        <p:spPr>
          <a:xfrm>
            <a:off x="3534927" y="1408538"/>
            <a:ext cx="5253365" cy="4817315"/>
          </a:xfrm>
          <a:prstGeom prst="rect">
            <a:avLst/>
          </a:prstGeom>
        </p:spPr>
      </p:pic>
      <p:sp>
        <p:nvSpPr>
          <p:cNvPr id="3" name="Rounded Rectangle 2"/>
          <p:cNvSpPr/>
          <p:nvPr/>
        </p:nvSpPr>
        <p:spPr>
          <a:xfrm>
            <a:off x="6726115" y="2479430"/>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9" name="Rounded Rectangle 8"/>
          <p:cNvSpPr/>
          <p:nvPr/>
        </p:nvSpPr>
        <p:spPr>
          <a:xfrm>
            <a:off x="3748817" y="3554992"/>
            <a:ext cx="992865" cy="507961"/>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11" name="Rounded Rectangle 10"/>
          <p:cNvSpPr/>
          <p:nvPr/>
        </p:nvSpPr>
        <p:spPr>
          <a:xfrm>
            <a:off x="4880032" y="1549216"/>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12" name="Rounded Rectangle 11"/>
          <p:cNvSpPr/>
          <p:nvPr/>
        </p:nvSpPr>
        <p:spPr>
          <a:xfrm>
            <a:off x="3534927" y="2109612"/>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a:t>
            </a:r>
          </a:p>
        </p:txBody>
      </p:sp>
      <p:sp>
        <p:nvSpPr>
          <p:cNvPr id="13" name="Rounded Rectangle 12"/>
          <p:cNvSpPr/>
          <p:nvPr/>
        </p:nvSpPr>
        <p:spPr>
          <a:xfrm>
            <a:off x="7722424" y="3417579"/>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38662504"/>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KHÁM</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PHÁ</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583792370"/>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 name="Picture 1"/>
          <p:cNvPicPr>
            <a:picLocks noChangeAspect="1"/>
          </p:cNvPicPr>
          <p:nvPr/>
        </p:nvPicPr>
        <p:blipFill>
          <a:blip r:embed="rId2"/>
          <a:stretch>
            <a:fillRect/>
          </a:stretch>
        </p:blipFill>
        <p:spPr>
          <a:xfrm>
            <a:off x="4981149" y="812612"/>
            <a:ext cx="6090402" cy="2605850"/>
          </a:xfrm>
          <a:prstGeom prst="rect">
            <a:avLst/>
          </a:prstGeom>
        </p:spPr>
      </p:pic>
      <p:pic>
        <p:nvPicPr>
          <p:cNvPr id="3" name="Picture 2"/>
          <p:cNvPicPr>
            <a:picLocks noChangeAspect="1"/>
          </p:cNvPicPr>
          <p:nvPr/>
        </p:nvPicPr>
        <p:blipFill>
          <a:blip r:embed="rId3"/>
          <a:stretch>
            <a:fillRect/>
          </a:stretch>
        </p:blipFill>
        <p:spPr>
          <a:xfrm>
            <a:off x="4981149" y="3418462"/>
            <a:ext cx="6090402" cy="2650602"/>
          </a:xfrm>
          <a:prstGeom prst="rect">
            <a:avLst/>
          </a:prstGeom>
        </p:spPr>
      </p:pic>
    </p:spTree>
    <p:extLst>
      <p:ext uri="{BB962C8B-B14F-4D97-AF65-F5344CB8AC3E}">
        <p14:creationId xmlns:p14="http://schemas.microsoft.com/office/powerpoint/2010/main" val="1312531443"/>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4822912" y="3469877"/>
            <a:ext cx="6297863" cy="2698904"/>
          </a:xfrm>
          <a:prstGeom prst="rect">
            <a:avLst/>
          </a:prstGeom>
        </p:spPr>
      </p:pic>
      <p:pic>
        <p:nvPicPr>
          <p:cNvPr id="6" name="Picture 5"/>
          <p:cNvPicPr>
            <a:picLocks noChangeAspect="1"/>
          </p:cNvPicPr>
          <p:nvPr/>
        </p:nvPicPr>
        <p:blipFill>
          <a:blip r:embed="rId3"/>
          <a:stretch>
            <a:fillRect/>
          </a:stretch>
        </p:blipFill>
        <p:spPr>
          <a:xfrm>
            <a:off x="4927084" y="824990"/>
            <a:ext cx="6092015" cy="2644887"/>
          </a:xfrm>
          <a:prstGeom prst="rect">
            <a:avLst/>
          </a:prstGeom>
        </p:spPr>
      </p:pic>
    </p:spTree>
    <p:extLst>
      <p:ext uri="{BB962C8B-B14F-4D97-AF65-F5344CB8AC3E}">
        <p14:creationId xmlns:p14="http://schemas.microsoft.com/office/powerpoint/2010/main" val="339582383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984885"/>
          </a:xfrm>
          <a:prstGeom prst="rect">
            <a:avLst/>
          </a:prstGeom>
          <a:noFill/>
        </p:spPr>
        <p:txBody>
          <a:bodyPr wrap="square" lIns="0" tIns="0" rIns="0" bIns="0">
            <a:spAutoFit/>
          </a:bodyPr>
          <a:lstStyle/>
          <a:p>
            <a:pPr algn="ctr"/>
            <a:r>
              <a:rPr lang="vi-VN" sz="3200" dirty="0">
                <a:latin typeface="Cambria" panose="02040503050406030204" pitchFamily="18" charset="0"/>
                <a:ea typeface="Cambria" panose="02040503050406030204" pitchFamily="18" charset="0"/>
              </a:rPr>
              <a:t>Vì ở các hình đó, các bạn được vui chơi thoải mái bên gia đình, bạn bè, người thân, ngủ đủ giấc và đúng giờ.</a:t>
            </a:r>
          </a:p>
        </p:txBody>
      </p:sp>
      <p:grpSp>
        <p:nvGrpSpPr>
          <p:cNvPr id="4" name="Group 3"/>
          <p:cNvGrpSpPr/>
          <p:nvPr/>
        </p:nvGrpSpPr>
        <p:grpSpPr>
          <a:xfrm>
            <a:off x="924287" y="1638783"/>
            <a:ext cx="10301468" cy="2690149"/>
            <a:chOff x="891251" y="1407289"/>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891251" y="1407289"/>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9" name="Picture 8"/>
            <p:cNvPicPr>
              <a:picLocks noChangeAspect="1"/>
            </p:cNvPicPr>
            <p:nvPr/>
          </p:nvPicPr>
          <p:blipFill>
            <a:blip r:embed="rId2"/>
            <a:stretch>
              <a:fillRect/>
            </a:stretch>
          </p:blipFill>
          <p:spPr>
            <a:xfrm>
              <a:off x="1002013" y="1749473"/>
              <a:ext cx="4967081" cy="2125224"/>
            </a:xfrm>
            <a:prstGeom prst="rect">
              <a:avLst/>
            </a:prstGeom>
          </p:spPr>
        </p:pic>
        <p:pic>
          <p:nvPicPr>
            <p:cNvPr id="2" name="Picture 1"/>
            <p:cNvPicPr>
              <a:picLocks noChangeAspect="1"/>
            </p:cNvPicPr>
            <p:nvPr/>
          </p:nvPicPr>
          <p:blipFill>
            <a:blip r:embed="rId3"/>
            <a:stretch>
              <a:fillRect/>
            </a:stretch>
          </p:blipFill>
          <p:spPr>
            <a:xfrm>
              <a:off x="8513721" y="1737458"/>
              <a:ext cx="2420979" cy="2107330"/>
            </a:xfrm>
            <a:prstGeom prst="rect">
              <a:avLst/>
            </a:prstGeom>
          </p:spPr>
        </p:pic>
        <p:pic>
          <p:nvPicPr>
            <p:cNvPr id="3" name="Picture 2"/>
            <p:cNvPicPr>
              <a:picLocks noChangeAspect="1"/>
            </p:cNvPicPr>
            <p:nvPr/>
          </p:nvPicPr>
          <p:blipFill>
            <a:blip r:embed="rId4"/>
            <a:stretch>
              <a:fillRect/>
            </a:stretch>
          </p:blipFill>
          <p:spPr>
            <a:xfrm>
              <a:off x="6010295" y="1707550"/>
              <a:ext cx="2441601" cy="2167147"/>
            </a:xfrm>
            <a:prstGeom prst="rect">
              <a:avLst/>
            </a:prstGeom>
          </p:spPr>
        </p:pic>
      </p:grpSp>
    </p:spTree>
    <p:extLst>
      <p:ext uri="{BB962C8B-B14F-4D97-AF65-F5344CB8AC3E}">
        <p14:creationId xmlns:p14="http://schemas.microsoft.com/office/powerpoint/2010/main" val="3150498611"/>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1477328"/>
          </a:xfrm>
          <a:prstGeom prst="rect">
            <a:avLst/>
          </a:prstGeom>
          <a:noFill/>
        </p:spPr>
        <p:txBody>
          <a:bodyPr wrap="square" lIns="0" tIns="0" rIns="0" bIns="0">
            <a:spAutoFit/>
          </a:bodyPr>
          <a:lstStyle/>
          <a:p>
            <a:pPr algn="ctr"/>
            <a:r>
              <a:rPr lang="en-US" sz="3200" dirty="0" err="1">
                <a:latin typeface="Cambria" panose="02040503050406030204" pitchFamily="18" charset="0"/>
                <a:ea typeface="Cambria" panose="02040503050406030204" pitchFamily="18" charset="0"/>
              </a:rPr>
              <a:t>Vì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a:t>
            </a:r>
          </a:p>
        </p:txBody>
      </p:sp>
      <p:grpSp>
        <p:nvGrpSpPr>
          <p:cNvPr id="8" name="Group 7"/>
          <p:cNvGrpSpPr/>
          <p:nvPr/>
        </p:nvGrpSpPr>
        <p:grpSpPr>
          <a:xfrm>
            <a:off x="924287" y="1638783"/>
            <a:ext cx="10301468" cy="2690149"/>
            <a:chOff x="924287" y="1638783"/>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924287" y="1638783"/>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1215342" y="1902984"/>
              <a:ext cx="2338533" cy="2079724"/>
            </a:xfrm>
            <a:prstGeom prst="rect">
              <a:avLst/>
            </a:prstGeom>
          </p:spPr>
        </p:pic>
        <p:pic>
          <p:nvPicPr>
            <p:cNvPr id="6" name="Picture 5"/>
            <p:cNvPicPr>
              <a:picLocks noChangeAspect="1"/>
            </p:cNvPicPr>
            <p:nvPr/>
          </p:nvPicPr>
          <p:blipFill>
            <a:blip r:embed="rId3"/>
            <a:stretch>
              <a:fillRect/>
            </a:stretch>
          </p:blipFill>
          <p:spPr>
            <a:xfrm>
              <a:off x="3664637" y="1905189"/>
              <a:ext cx="2401193" cy="2095065"/>
            </a:xfrm>
            <a:prstGeom prst="rect">
              <a:avLst/>
            </a:prstGeom>
          </p:spPr>
        </p:pic>
        <p:pic>
          <p:nvPicPr>
            <p:cNvPr id="7" name="Picture 6"/>
            <p:cNvPicPr>
              <a:picLocks noChangeAspect="1"/>
            </p:cNvPicPr>
            <p:nvPr/>
          </p:nvPicPr>
          <p:blipFill>
            <a:blip r:embed="rId4"/>
            <a:stretch>
              <a:fillRect/>
            </a:stretch>
          </p:blipFill>
          <p:spPr>
            <a:xfrm>
              <a:off x="6065830" y="1805651"/>
              <a:ext cx="5049163" cy="2194603"/>
            </a:xfrm>
            <a:prstGeom prst="rect">
              <a:avLst/>
            </a:prstGeom>
          </p:spPr>
        </p:pic>
      </p:grpSp>
    </p:spTree>
    <p:extLst>
      <p:ext uri="{BB962C8B-B14F-4D97-AF65-F5344CB8AC3E}">
        <p14:creationId xmlns:p14="http://schemas.microsoft.com/office/powerpoint/2010/main" val="317202149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theme/theme1.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FFC000"/>
      </a:accent1>
      <a:accent2>
        <a:srgbClr val="3734BE"/>
      </a:accent2>
      <a:accent3>
        <a:srgbClr val="034A90"/>
      </a:accent3>
      <a:accent4>
        <a:srgbClr val="008000"/>
      </a:accent4>
      <a:accent5>
        <a:srgbClr val="1C26E8"/>
      </a:accent5>
      <a:accent6>
        <a:srgbClr val="0944E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737</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Times New Roman</vt:lpstr>
      <vt:lpstr>思源宋体 CN Heavy</vt:lpstr>
      <vt:lpstr>#9Slide05 FS Blonde Script</vt:lpstr>
      <vt:lpstr>思源黑体 CN Heavy</vt:lpstr>
      <vt:lpstr>思源宋体 CN</vt:lpstr>
      <vt:lpstr>Cambria</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ADMIN88</cp:lastModifiedBy>
  <cp:revision>46</cp:revision>
  <dcterms:created xsi:type="dcterms:W3CDTF">2018-04-18T06:17:00Z</dcterms:created>
  <dcterms:modified xsi:type="dcterms:W3CDTF">2023-03-21T03:20:59Z</dcterms:modified>
</cp:coreProperties>
</file>