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12" r:id="rId2"/>
    <p:sldMasterId id="2147483714" r:id="rId3"/>
  </p:sldMasterIdLst>
  <p:notesMasterIdLst>
    <p:notesMasterId r:id="rId31"/>
  </p:notesMasterIdLst>
  <p:sldIdLst>
    <p:sldId id="260" r:id="rId4"/>
    <p:sldId id="282" r:id="rId5"/>
    <p:sldId id="283" r:id="rId6"/>
    <p:sldId id="284" r:id="rId7"/>
    <p:sldId id="285" r:id="rId8"/>
    <p:sldId id="257" r:id="rId9"/>
    <p:sldId id="258" r:id="rId10"/>
    <p:sldId id="323" r:id="rId11"/>
    <p:sldId id="325" r:id="rId12"/>
    <p:sldId id="326" r:id="rId13"/>
    <p:sldId id="327" r:id="rId14"/>
    <p:sldId id="328" r:id="rId15"/>
    <p:sldId id="329" r:id="rId16"/>
    <p:sldId id="331" r:id="rId17"/>
    <p:sldId id="330" r:id="rId18"/>
    <p:sldId id="336" r:id="rId19"/>
    <p:sldId id="332" r:id="rId20"/>
    <p:sldId id="337" r:id="rId21"/>
    <p:sldId id="338" r:id="rId22"/>
    <p:sldId id="333" r:id="rId23"/>
    <p:sldId id="334" r:id="rId24"/>
    <p:sldId id="324" r:id="rId25"/>
    <p:sldId id="339" r:id="rId26"/>
    <p:sldId id="340" r:id="rId27"/>
    <p:sldId id="341" r:id="rId28"/>
    <p:sldId id="287" r:id="rId29"/>
    <p:sldId id="335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  <p:bold r:id="rId33"/>
    </p:embeddedFont>
    <p:embeddedFont>
      <p:font typeface="#9Slide07 HoneyCream" panose="020B0604020202020204" charset="0"/>
      <p:regular r:id="rId34"/>
    </p:embeddedFont>
    <p:embeddedFont>
      <p:font typeface="#9Slide07 SVNZiclets" panose="02000603000000000000" charset="0"/>
      <p:regular r:id="rId35"/>
    </p:embeddedFont>
    <p:embeddedFont>
      <p:font typeface="Bahnschrift Condensed" panose="020B0502040204020203" pitchFamily="34" charset="0"/>
      <p:regular r:id="rId36"/>
      <p:bold r:id="rId37"/>
    </p:embeddedFont>
    <p:embeddedFont>
      <p:font typeface="Barlow Condensed Black" panose="00000A06000000000000" pitchFamily="2" charset="0"/>
      <p:bold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DM Sans" pitchFamily="2" charset="0"/>
      <p:regular r:id="rId48"/>
      <p:bold r:id="rId49"/>
      <p:italic r:id="rId50"/>
      <p:boldItalic r:id="rId51"/>
    </p:embeddedFont>
    <p:embeddedFont>
      <p:font typeface="Vogue-ExtraBold" panose="020B0500000000000000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9F"/>
    <a:srgbClr val="FFFFFF"/>
    <a:srgbClr val="724B44"/>
    <a:srgbClr val="25634A"/>
    <a:srgbClr val="90A630"/>
    <a:srgbClr val="A5BF37"/>
    <a:srgbClr val="ECF2D2"/>
    <a:srgbClr val="9AB234"/>
    <a:srgbClr val="B6CD54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97689-0B5F-40D6-B308-FFD249BB475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9A742-8737-4E62-8ABA-9FBC83FB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0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7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745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dirty="0">
                <a:solidFill>
                  <a:prstClr val="black"/>
                </a:solidFill>
                <a:latin typeface="Calibri" panose="020F0502020204030204"/>
              </a:rPr>
              <a:t>Công tơ-mét là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9A742-8737-4E62-8ABA-9FBC83FB9E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7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12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BFE12-4EE4-F426-E183-EB346B0981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FD3FBD-8233-7632-204C-3F473C247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40B7D-F110-4EBD-E42F-A38D1F0B2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E4B384-0A80-10A3-17F9-02099CD7C8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1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96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7890204" y="-488141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E8737-0833-C686-C72A-8DAF2EAFE1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0BCA69-3F3E-BCC7-DA6B-4AC6BFC97E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4C2B6-B389-A28C-7075-9E85E37AF8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AD07-4952-BEBC-FBCA-FB10C73B19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5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3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513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1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610654865b9c2">
            <a:extLst>
              <a:ext uri="{FF2B5EF4-FFF2-40B4-BE49-F238E27FC236}">
                <a16:creationId xmlns:a16="http://schemas.microsoft.com/office/drawing/2014/main" id="{DE84F255-4CE5-67A0-4F16-6128ED0245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94563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EB50CB3B-A77F-3ED0-1B48-8071819A41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B749C1BA-3387-45F4-13DB-98A76B10BF68}"/>
              </a:ext>
            </a:extLst>
          </p:cNvPr>
          <p:cNvGrpSpPr/>
          <p:nvPr userDrawn="1"/>
        </p:nvGrpSpPr>
        <p:grpSpPr>
          <a:xfrm>
            <a:off x="402239" y="625117"/>
            <a:ext cx="11387521" cy="5885411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DD6A2E59-4F10-021B-8171-34C3F6D1E7F0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 8">
              <a:extLst>
                <a:ext uri="{FF2B5EF4-FFF2-40B4-BE49-F238E27FC236}">
                  <a16:creationId xmlns:a16="http://schemas.microsoft.com/office/drawing/2014/main" id="{B3381DEF-ED30-3D72-EED1-0B594DCBF973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2" name="图片 23">
            <a:extLst>
              <a:ext uri="{FF2B5EF4-FFF2-40B4-BE49-F238E27FC236}">
                <a16:creationId xmlns:a16="http://schemas.microsoft.com/office/drawing/2014/main" id="{4547C94F-8CD4-DD9B-CFC8-D0E42BC329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500E3-7EE5-4B78-A4A8-324B506559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627CA-D458-537E-3240-2DEF674A79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57514-4610-2FA5-7660-4125CC32BA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39AA9-BAAE-A0DD-19FE-AA93AD1DA3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2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68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6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53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5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6231E-4E55-96CC-36CD-49C4030207C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F4DAAC-858B-8271-E046-045F5B6B77E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3F7C7B-2CAF-9E29-AA50-1601C7CC10D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F526EB-E647-F973-EF39-DA42E887E9D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10" r:id="rId13"/>
    <p:sldLayoutId id="2147483711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125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0385D8-2188-4A19-BFB7-12D4AD97E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7296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hyperlink" Target="https://www.facebook.com/groups/62989882801705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hyperlink" Target="https://www.facebook.com/groups/62989882801705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hyperlink" Target="https://www.facebook.com/groups/62989882801705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755369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402518" y="1048512"/>
            <a:ext cx="9729770" cy="2997919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Barlow Condensed Black" panose="00000A06000000000000" pitchFamily="2" charset="0"/>
                  <a:ea typeface="微软雅黑" panose="020B0503020204020204" pitchFamily="34" charset="-122"/>
                </a:rPr>
                <a:t>CHÀO MỪNG CÁC CON ĐẾN VỚI TIẾT HỌC MÔN TOÁN 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arlow Condensed Black" panose="00000A06000000000000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740A4D-4FD1-8A00-75B4-9B8C171E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1865025"/>
            <a:ext cx="3438442" cy="507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95279-7CA7-F97C-2DC8-174B7EBD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587" y="2840952"/>
            <a:ext cx="2534761" cy="4198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2AB9A-FFE7-25AB-0B02-E555E6701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436" y="4892106"/>
            <a:ext cx="774259" cy="151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9DDE8-7AC7-03E1-CF9A-16A79952D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185" y="4046431"/>
            <a:ext cx="1707028" cy="2792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C9082-4F8F-23EA-1FD8-88CBBE538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645" y="5356780"/>
            <a:ext cx="1396105" cy="1426588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B421F771-2C98-6E32-677D-E98EE3E1972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F325DF-A8CC-BE83-6ED3-ED820067532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E31C23-5A20-A0B8-689C-60364AE4FFF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E664E4-13B3-37D8-3B80-23563575106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0CF929-5725-ABF3-81A7-C1F0A64B017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0313BC-9A7E-8D8F-9D5D-44979F3A8D3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72D2401-5E8D-0A05-BAAE-69172157094D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88ECB21-F4EF-F7E0-D881-CABFD74CCEA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7EBD7CF-3F45-06E2-C58C-70EABBFAF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FFA17C-2570-6EBF-EB8E-80B1CC2BBC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78 665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FF01B-AA04-4CCA-AA96-DA67C4B3DAD3}"/>
              </a:ext>
            </a:extLst>
          </p:cNvPr>
          <p:cNvSpPr txBox="1"/>
          <p:nvPr/>
        </p:nvSpPr>
        <p:spPr>
          <a:xfrm>
            <a:off x="1505648" y="4116312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Ta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: 73 017 &lt; 73 420 &lt; 75 400 &lt; 78 655.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7D897-EF16-F1FA-4D26-31E4599E3975}"/>
              </a:ext>
            </a:extLst>
          </p:cNvPr>
          <p:cNvGrpSpPr/>
          <p:nvPr/>
        </p:nvGrpSpPr>
        <p:grpSpPr>
          <a:xfrm>
            <a:off x="892913" y="5063527"/>
            <a:ext cx="10137889" cy="868748"/>
            <a:chOff x="750955" y="4919832"/>
            <a:chExt cx="10137889" cy="8687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7BA0B2-1651-356F-DE2E-43059155ED52}"/>
                </a:ext>
              </a:extLst>
            </p:cNvPr>
            <p:cNvSpPr/>
            <p:nvPr/>
          </p:nvSpPr>
          <p:spPr>
            <a:xfrm>
              <a:off x="868389" y="4919832"/>
              <a:ext cx="9903023" cy="868748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EBFFA-57F6-FFA7-7ACE-D8DCF5E24E26}"/>
                </a:ext>
              </a:extLst>
            </p:cNvPr>
            <p:cNvSpPr txBox="1"/>
            <p:nvPr/>
          </p:nvSpPr>
          <p:spPr>
            <a:xfrm>
              <a:off x="750955" y="5031040"/>
              <a:ext cx="101378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huyện</a:t>
              </a:r>
              <a:r>
                <a:rPr lang="en-US" sz="3600" b="1" kern="0" dirty="0">
                  <a:latin typeface="Cambria" panose="02040503050406030204" pitchFamily="18" charset="0"/>
                </a:rPr>
                <a:t> B ( 78 655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kern="0" dirty="0">
                  <a:latin typeface="Cambria" panose="02040503050406030204" pitchFamily="18" charset="0"/>
                </a:rPr>
                <a:t>)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đông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dân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endParaRPr lang="en-US" sz="3600" b="1" kern="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CA9FE92-71AF-31B2-15C8-963AEA05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393635"/>
            <a:ext cx="1359526" cy="1774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C236E0-4C18-77B6-4D4B-96D956A851CC}"/>
              </a:ext>
            </a:extLst>
          </p:cNvPr>
          <p:cNvSpPr txBox="1"/>
          <p:nvPr/>
        </p:nvSpPr>
        <p:spPr>
          <a:xfrm>
            <a:off x="1487262" y="3260761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b)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đông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81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78 665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FF01B-AA04-4CCA-AA96-DA67C4B3DAD3}"/>
              </a:ext>
            </a:extLst>
          </p:cNvPr>
          <p:cNvSpPr txBox="1"/>
          <p:nvPr/>
        </p:nvSpPr>
        <p:spPr>
          <a:xfrm>
            <a:off x="1335527" y="3897502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Ta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: 73 017 &lt; 73 420 &lt; 75 400 &lt; 78 655.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7D897-EF16-F1FA-4D26-31E4599E3975}"/>
              </a:ext>
            </a:extLst>
          </p:cNvPr>
          <p:cNvGrpSpPr/>
          <p:nvPr/>
        </p:nvGrpSpPr>
        <p:grpSpPr>
          <a:xfrm>
            <a:off x="883232" y="4925574"/>
            <a:ext cx="9903023" cy="868748"/>
            <a:chOff x="868389" y="4919832"/>
            <a:chExt cx="9903023" cy="8687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7BA0B2-1651-356F-DE2E-43059155ED52}"/>
                </a:ext>
              </a:extLst>
            </p:cNvPr>
            <p:cNvSpPr/>
            <p:nvPr/>
          </p:nvSpPr>
          <p:spPr>
            <a:xfrm>
              <a:off x="868389" y="4919832"/>
              <a:ext cx="9903023" cy="868748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EBFFA-57F6-FFA7-7ACE-D8DCF5E24E26}"/>
                </a:ext>
              </a:extLst>
            </p:cNvPr>
            <p:cNvSpPr txBox="1"/>
            <p:nvPr/>
          </p:nvSpPr>
          <p:spPr>
            <a:xfrm>
              <a:off x="925411" y="4990389"/>
              <a:ext cx="9788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huyện</a:t>
              </a:r>
              <a:r>
                <a:rPr lang="en-US" sz="3600" b="1" kern="0" dirty="0">
                  <a:latin typeface="Cambria" panose="02040503050406030204" pitchFamily="18" charset="0"/>
                </a:rPr>
                <a:t> A (73 017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kern="0" dirty="0">
                  <a:latin typeface="Cambria" panose="02040503050406030204" pitchFamily="18" charset="0"/>
                </a:rPr>
                <a:t>)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ít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dân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endParaRPr lang="en-US" sz="3600" b="1" kern="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B48B704-9B7B-65AB-227C-D7AFECDF5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458725"/>
            <a:ext cx="1359526" cy="1774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FCE560-CAB8-9E95-0875-C44505A8F1A8}"/>
              </a:ext>
            </a:extLst>
          </p:cNvPr>
          <p:cNvSpPr txBox="1"/>
          <p:nvPr/>
        </p:nvSpPr>
        <p:spPr>
          <a:xfrm>
            <a:off x="1487262" y="3260761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c)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ít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30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635228"/>
            <a:ext cx="992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Dưới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đây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sức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sân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vận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Việt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Nam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533681" y="1850946"/>
            <a:ext cx="9635063" cy="3103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718458" y="4954677"/>
            <a:ext cx="10335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Trong các sân vận động trên:</a:t>
            </a: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Sân vận động nào có sức chứa lớn nhất?</a:t>
            </a:r>
            <a:endParaRPr lang="en-US" sz="3200" b="1" kern="0" dirty="0">
              <a:solidFill>
                <a:srgbClr val="25634A"/>
              </a:solidFill>
              <a:latin typeface="Cambria" panose="02040503050406030204" pitchFamily="18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Sân vận động nào có sức chứa nhỏ nhất?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271E5-F89F-93F4-6FEF-E8429C19C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5" y="447341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897089" y="966286"/>
            <a:ext cx="8921529" cy="28738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B49A36-83C3-4783-58C8-4B74D357D502}"/>
              </a:ext>
            </a:extLst>
          </p:cNvPr>
          <p:cNvGrpSpPr/>
          <p:nvPr/>
        </p:nvGrpSpPr>
        <p:grpSpPr>
          <a:xfrm>
            <a:off x="928007" y="4078576"/>
            <a:ext cx="10335985" cy="1936253"/>
            <a:chOff x="896373" y="4247777"/>
            <a:chExt cx="10335985" cy="193625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6C14C17-DA09-F4DE-F92A-5A9D2783EF8D}"/>
                </a:ext>
              </a:extLst>
            </p:cNvPr>
            <p:cNvSpPr/>
            <p:nvPr/>
          </p:nvSpPr>
          <p:spPr>
            <a:xfrm>
              <a:off x="987626" y="4247777"/>
              <a:ext cx="10244732" cy="1936253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C0FD48-8A30-2845-E84C-DCC22F0DA35B}"/>
                </a:ext>
              </a:extLst>
            </p:cNvPr>
            <p:cNvSpPr txBox="1"/>
            <p:nvPr/>
          </p:nvSpPr>
          <p:spPr>
            <a:xfrm>
              <a:off x="896373" y="4306589"/>
              <a:ext cx="103359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latin typeface="Cambria" panose="02040503050406030204" pitchFamily="18" charset="0"/>
                </a:rPr>
                <a:t>a) Ta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: 25 000 &lt; 28 000 &lt; 30 000 &lt; 40 192.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vận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Mỹ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Đình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sức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lớn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r>
                <a:rPr lang="en-US" sz="3600" b="1" kern="0" dirty="0">
                  <a:latin typeface="Cambria" panose="02040503050406030204" pitchFamily="18" charset="0"/>
                </a:rPr>
                <a:t>,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vận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Thống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sức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nhỏ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r>
                <a:rPr lang="en-US" sz="3600" b="1" kern="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B4FF5B-AEAB-5C25-EC1C-83E05B7A0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60" y="511136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635228"/>
            <a:ext cx="992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Dưới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đây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sức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sân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vận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Việt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Nam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533681" y="1850946"/>
            <a:ext cx="9635063" cy="3103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718458" y="4954677"/>
            <a:ext cx="10335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Trong các sân vận động trên: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b)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Sân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vận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động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sức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chứa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40 000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người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272B2-D655-EE2B-801D-01EB2AC00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5" y="468606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747158" y="1111293"/>
            <a:ext cx="9737959" cy="31368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B49A36-83C3-4783-58C8-4B74D357D502}"/>
              </a:ext>
            </a:extLst>
          </p:cNvPr>
          <p:cNvGrpSpPr/>
          <p:nvPr/>
        </p:nvGrpSpPr>
        <p:grpSpPr>
          <a:xfrm>
            <a:off x="928007" y="4476376"/>
            <a:ext cx="10335985" cy="1538453"/>
            <a:chOff x="896373" y="4247777"/>
            <a:chExt cx="10335985" cy="153845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6C14C17-DA09-F4DE-F92A-5A9D2783EF8D}"/>
                </a:ext>
              </a:extLst>
            </p:cNvPr>
            <p:cNvSpPr/>
            <p:nvPr/>
          </p:nvSpPr>
          <p:spPr>
            <a:xfrm>
              <a:off x="987626" y="4247777"/>
              <a:ext cx="10244732" cy="1538453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C0FD48-8A30-2845-E84C-DCC22F0DA35B}"/>
                </a:ext>
              </a:extLst>
            </p:cNvPr>
            <p:cNvSpPr txBox="1"/>
            <p:nvPr/>
          </p:nvSpPr>
          <p:spPr>
            <a:xfrm>
              <a:off x="896373" y="4306589"/>
              <a:ext cx="1033598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latin typeface="Cambria" panose="02040503050406030204" pitchFamily="18" charset="0"/>
                </a:rPr>
                <a:t>Sân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vận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động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Mỹ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Đình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sức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chứa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latin typeface="Cambria" panose="02040503050406030204" pitchFamily="18" charset="0"/>
                </a:rPr>
                <a:t>trên</a:t>
              </a:r>
              <a:r>
                <a:rPr lang="en-US" sz="4400" b="1" kern="0" dirty="0">
                  <a:latin typeface="Cambria" panose="02040503050406030204" pitchFamily="18" charset="0"/>
                </a:rPr>
                <a:t> 40 000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người</a:t>
              </a:r>
              <a:endParaRPr lang="en-US" sz="4400" b="1" kern="0" dirty="0">
                <a:latin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68C098-886E-C090-F1C3-7AAFED8B7755}"/>
              </a:ext>
            </a:extLst>
          </p:cNvPr>
          <p:cNvSpPr/>
          <p:nvPr/>
        </p:nvSpPr>
        <p:spPr>
          <a:xfrm>
            <a:off x="3347357" y="1763486"/>
            <a:ext cx="7788729" cy="71845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59717-857C-EA9E-25A1-AF00162CE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99" y="548722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2A15A434-365A-88C9-3DE5-07FF19E2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9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928007" y="5194070"/>
            <a:ext cx="10335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Xe máy nào đã đi được số ki-lô-mét nhiều nhất?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2563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Xe máy nào đã đi được số ki-lô-mét ít nhất?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C1525-5CD2-5D67-D52A-1DA22F15EF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r="7589" b="4698"/>
          <a:stretch/>
        </p:blipFill>
        <p:spPr>
          <a:xfrm>
            <a:off x="1077686" y="2457627"/>
            <a:ext cx="9982199" cy="2589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703302"/>
            <a:ext cx="9927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Công-tơ-mét của một xe máy xác định số ki-lô-mét xe máy đó đã đi được.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 đây là công-tơ-mét của ba xe máy: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E6399F-F261-C5D0-7765-70B2E0F4A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13" y="536169"/>
            <a:ext cx="149974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CE05DA2E-E25B-89EF-BBC7-A5F7666EA7EB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" name="Picture 2" descr="Cách kiểm tra đồng hồ công-tơ-mét bị tua">
            <a:extLst>
              <a:ext uri="{FF2B5EF4-FFF2-40B4-BE49-F238E27FC236}">
                <a16:creationId xmlns:a16="http://schemas.microsoft.com/office/drawing/2014/main" id="{DE017302-07D1-EE51-53D4-8941B080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7F92ED-F4B4-94A1-8C92-F8CECBC0C397}"/>
              </a:ext>
            </a:extLst>
          </p:cNvPr>
          <p:cNvSpPr txBox="1"/>
          <p:nvPr/>
        </p:nvSpPr>
        <p:spPr>
          <a:xfrm>
            <a:off x="928007" y="5194070"/>
            <a:ext cx="10335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Xe máy nào đã đi được số ki-lô-mét nhiều nhất?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2563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Xe máy nào đã đi được số ki-lô-mét ít nhất?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46D21-B06D-AD5D-4ADE-C65FE837A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r="7589" b="4698"/>
          <a:stretch/>
        </p:blipFill>
        <p:spPr>
          <a:xfrm>
            <a:off x="1077686" y="2457627"/>
            <a:ext cx="9982199" cy="258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EB4B1-5D5B-33D5-F46F-14F63E19ACC6}"/>
              </a:ext>
            </a:extLst>
          </p:cNvPr>
          <p:cNvSpPr txBox="1"/>
          <p:nvPr/>
        </p:nvSpPr>
        <p:spPr>
          <a:xfrm>
            <a:off x="1747158" y="703302"/>
            <a:ext cx="9927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Công-tơ-mét của một xe máy xác định số ki-lô-mét xe máy đó đã đi được.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 đây là công-tơ-mét của ba xe máy: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D32C2-1C9A-9525-81FC-365258FCC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13" y="536169"/>
            <a:ext cx="149974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0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FC1525-5CD2-5D67-D52A-1DA22F15E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r="7589" b="4698"/>
          <a:stretch/>
        </p:blipFill>
        <p:spPr>
          <a:xfrm>
            <a:off x="1442358" y="2356101"/>
            <a:ext cx="9671956" cy="2508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703302"/>
            <a:ext cx="9927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Công-tơ-mét của một xe máy xác định số ki-lô-mét xe máy đó đã đi được.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 đây là công-tơ-mét của ba xe máy: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928007" y="4864709"/>
            <a:ext cx="10335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 có: 43 288 &lt; 43 300 &lt; 50 000.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 xe máy B đi được nhiều km nhất.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 xe máy A đi được ít km nhất.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A8AF3-EC2F-59B4-1DCD-FB38C4AFE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71" y="540442"/>
            <a:ext cx="149974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03A790-25DC-197C-A36A-A9BAA368227F}"/>
              </a:ext>
            </a:extLst>
          </p:cNvPr>
          <p:cNvSpPr txBox="1"/>
          <p:nvPr/>
        </p:nvSpPr>
        <p:spPr>
          <a:xfrm>
            <a:off x="1897089" y="903357"/>
            <a:ext cx="537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F5B14-94D6-41E3-A28A-C4CB034D91B8}"/>
              </a:ext>
            </a:extLst>
          </p:cNvPr>
          <p:cNvSpPr txBox="1"/>
          <p:nvPr/>
        </p:nvSpPr>
        <p:spPr>
          <a:xfrm>
            <a:off x="868389" y="1850946"/>
            <a:ext cx="737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42 371 &gt; 42 37</a:t>
            </a:r>
            <a:endParaRPr kumimoji="0" lang="vi-VN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9B72B-658E-7A96-B3C4-5D46E311B56C}"/>
              </a:ext>
            </a:extLst>
          </p:cNvPr>
          <p:cNvSpPr txBox="1"/>
          <p:nvPr/>
        </p:nvSpPr>
        <p:spPr>
          <a:xfrm>
            <a:off x="729906" y="4196816"/>
            <a:ext cx="8531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50 826 &lt; 50      26</a:t>
            </a:r>
            <a:endParaRPr kumimoji="0" lang="vi-VN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EB2907-1C23-959C-C297-ED13E8819EFD}"/>
              </a:ext>
            </a:extLst>
          </p:cNvPr>
          <p:cNvSpPr/>
          <p:nvPr/>
        </p:nvSpPr>
        <p:spPr>
          <a:xfrm>
            <a:off x="8036378" y="1950438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SVNZiclets" panose="02000603000000000000" pitchFamily="2" charset="0"/>
              </a:rPr>
              <a:t>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90698B-4F77-348E-11FE-70D84247115C}"/>
              </a:ext>
            </a:extLst>
          </p:cNvPr>
          <p:cNvSpPr/>
          <p:nvPr/>
        </p:nvSpPr>
        <p:spPr>
          <a:xfrm>
            <a:off x="6811988" y="4300043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SVNZiclets" panose="02000603000000000000" pitchFamily="2" charset="0"/>
              </a:rPr>
              <a:t>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1771B7-2901-DC3B-DF9D-049D3F57E93A}"/>
              </a:ext>
            </a:extLst>
          </p:cNvPr>
          <p:cNvSpPr/>
          <p:nvPr/>
        </p:nvSpPr>
        <p:spPr>
          <a:xfrm>
            <a:off x="8001000" y="1942488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#9Slide07 SVNZiclets" panose="02000603000000000000" pitchFamily="2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2D0FA2-138C-7C75-B2C3-835E8ACFF00B}"/>
              </a:ext>
            </a:extLst>
          </p:cNvPr>
          <p:cNvSpPr/>
          <p:nvPr/>
        </p:nvSpPr>
        <p:spPr>
          <a:xfrm>
            <a:off x="6812046" y="4311729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#9Slide07 SVNZiclets" panose="02000603000000000000" pitchFamily="2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B61CB-F11C-BC73-7A98-A401FD76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37" y="613072"/>
            <a:ext cx="1548518" cy="1780186"/>
          </a:xfrm>
          <a:prstGeom prst="rect">
            <a:avLst/>
          </a:prstGeom>
        </p:spPr>
      </p:pic>
      <p:sp>
        <p:nvSpPr>
          <p:cNvPr id="2" name="jellyfish 8 - 9Slide.vn">
            <a:extLst>
              <a:ext uri="{FF2B5EF4-FFF2-40B4-BE49-F238E27FC236}">
                <a16:creationId xmlns:a16="http://schemas.microsoft.com/office/drawing/2014/main" id="{BBDF5FBC-1D1A-797B-9DB0-C45D195487ED}"/>
              </a:ext>
            </a:extLst>
          </p:cNvPr>
          <p:cNvSpPr/>
          <p:nvPr/>
        </p:nvSpPr>
        <p:spPr>
          <a:xfrm>
            <a:off x="944083" y="308747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" name="jellyfish 8 - 9Slide.vn">
            <a:extLst>
              <a:ext uri="{FF2B5EF4-FFF2-40B4-BE49-F238E27FC236}">
                <a16:creationId xmlns:a16="http://schemas.microsoft.com/office/drawing/2014/main" id="{8F0F7B66-F9A9-CA7D-1D88-BB3099837DB9}"/>
              </a:ext>
            </a:extLst>
          </p:cNvPr>
          <p:cNvSpPr/>
          <p:nvPr/>
        </p:nvSpPr>
        <p:spPr>
          <a:xfrm>
            <a:off x="1085850" y="5529385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35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755369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402518" y="1097123"/>
            <a:ext cx="9455449" cy="2997919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740A4D-4FD1-8A00-75B4-9B8C171E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1865025"/>
            <a:ext cx="3438442" cy="507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95279-7CA7-F97C-2DC8-174B7EBD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587" y="2840952"/>
            <a:ext cx="2534761" cy="4198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2AB9A-FFE7-25AB-0B02-E555E6701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436" y="4892106"/>
            <a:ext cx="774259" cy="151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9DDE8-7AC7-03E1-CF9A-16A79952D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185" y="4046431"/>
            <a:ext cx="1707028" cy="2792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C9082-4F8F-23EA-1FD8-88CBBE538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645" y="5356780"/>
            <a:ext cx="1396105" cy="1426588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F0B1E0F-5DBD-E4FA-6C1C-B6509518C401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BEC4C6-DE89-7514-E896-C48D6078E01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C67D34-1BD1-4678-50EF-50A636C912C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34FF66-D443-F1CB-79EB-A0252F7F47E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8BB95D-D5FB-E8FF-1831-8574B234CF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DD30A6-074B-71E7-1871-B175BD2DB9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2A22120-5789-0707-EB03-1880CDEB2D22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41DB3EF-5682-2460-FB4D-7F9AF229496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27C5A73-4C0B-9CEB-9E32-EEF1CC2D1E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EA1546-0728-B4E4-F37D-87AB09FD6F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0AABE0-E440-2F76-CA81-DC8887AF0B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8988" y="1444780"/>
            <a:ext cx="893141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96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6C73EED-A83D-E96C-EA8E-BDBB0AAC0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7F316FF-ED1F-6765-0B32-ECC12E6A3E3E}"/>
              </a:ext>
            </a:extLst>
          </p:cNvPr>
          <p:cNvGrpSpPr/>
          <p:nvPr/>
        </p:nvGrpSpPr>
        <p:grpSpPr>
          <a:xfrm>
            <a:off x="578541" y="573915"/>
            <a:ext cx="11034918" cy="5371292"/>
            <a:chOff x="1227083" y="675833"/>
            <a:chExt cx="10162697" cy="5898322"/>
          </a:xfrm>
        </p:grpSpPr>
        <p:sp>
          <p:nvSpPr>
            <p:cNvPr id="4" name="矩形 7">
              <a:extLst>
                <a:ext uri="{FF2B5EF4-FFF2-40B4-BE49-F238E27FC236}">
                  <a16:creationId xmlns:a16="http://schemas.microsoft.com/office/drawing/2014/main" id="{CF5EA56C-D2E7-5D8C-5980-07561EC64EC2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CBE5A216-F727-CB4E-0F03-88C46A5662F5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10">
            <a:extLst>
              <a:ext uri="{FF2B5EF4-FFF2-40B4-BE49-F238E27FC236}">
                <a16:creationId xmlns:a16="http://schemas.microsoft.com/office/drawing/2014/main" id="{33F285B1-2091-4B61-CA7A-FAE1E196D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945417"/>
            <a:ext cx="3454400" cy="19995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27B63AA-D3DE-46EF-4B85-291F573438BC}"/>
              </a:ext>
            </a:extLst>
          </p:cNvPr>
          <p:cNvGrpSpPr/>
          <p:nvPr/>
        </p:nvGrpSpPr>
        <p:grpSpPr>
          <a:xfrm>
            <a:off x="3336833" y="379160"/>
            <a:ext cx="5788770" cy="769441"/>
            <a:chOff x="3271336" y="4118121"/>
            <a:chExt cx="3107713" cy="769441"/>
          </a:xfrm>
        </p:grpSpPr>
        <p:sp>
          <p:nvSpPr>
            <p:cNvPr id="8" name="矩形: 圆角 44">
              <a:extLst>
                <a:ext uri="{FF2B5EF4-FFF2-40B4-BE49-F238E27FC236}">
                  <a16:creationId xmlns:a16="http://schemas.microsoft.com/office/drawing/2014/main" id="{FC2E02B4-93B2-1757-F13F-0C5F700FA484}"/>
                </a:ext>
              </a:extLst>
            </p:cNvPr>
            <p:cNvSpPr/>
            <p:nvPr/>
          </p:nvSpPr>
          <p:spPr>
            <a:xfrm>
              <a:off x="3271336" y="4186067"/>
              <a:ext cx="3044883" cy="665495"/>
            </a:xfrm>
            <a:prstGeom prst="roundRect">
              <a:avLst>
                <a:gd name="adj" fmla="val 50000"/>
              </a:avLst>
            </a:prstGeom>
            <a:solidFill>
              <a:srgbClr val="ECF2D2"/>
            </a:solidFill>
            <a:ln>
              <a:noFill/>
            </a:ln>
            <a:effectLst>
              <a:outerShdw blurRad="50800" dist="38100" dir="2700000" algn="tl" rotWithShape="0">
                <a:srgbClr val="39725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26">
              <a:extLst>
                <a:ext uri="{FF2B5EF4-FFF2-40B4-BE49-F238E27FC236}">
                  <a16:creationId xmlns:a16="http://schemas.microsoft.com/office/drawing/2014/main" id="{DDFE419D-22C6-BBE7-6E0D-F738FDFB3DFF}"/>
                </a:ext>
              </a:extLst>
            </p:cNvPr>
            <p:cNvSpPr txBox="1"/>
            <p:nvPr/>
          </p:nvSpPr>
          <p:spPr>
            <a:xfrm>
              <a:off x="3382328" y="4118121"/>
              <a:ext cx="29967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01ADAB57-6339-2D03-F905-68D99AB3FFD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57973E-6DCC-7507-C443-BCE4B5638BB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009C36-F894-8393-4B15-6F8F288CA7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188DE-BB98-9F4C-582C-92518DE7C1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F3C39A-5BAF-F054-163A-9E31BA7C49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1A22B7-678F-0D13-FB2F-636B8C4C37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7D666C4-3577-F135-9E21-DA339BCCB259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D57B6F5-39E5-7DF6-4FE9-10C7AF043B28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DFC7CB-2862-9974-CEC7-29D66822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566932-296C-5AEE-3984-FD8C5C5DF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87D385-8197-FB57-D05D-AE3E0F0868DC}"/>
              </a:ext>
            </a:extLst>
          </p:cNvPr>
          <p:cNvSpPr txBox="1"/>
          <p:nvPr/>
        </p:nvSpPr>
        <p:spPr>
          <a:xfrm>
            <a:off x="116958" y="1513928"/>
            <a:ext cx="119261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600" b="1" kern="0" dirty="0">
                <a:solidFill>
                  <a:prstClr val="black"/>
                </a:solidFill>
                <a:latin typeface="Bahnschrift Condensed" panose="020B0502040204020203" pitchFamily="34" charset="0"/>
              </a:rPr>
              <a:t>- Xác định được số lớn nhất hoặc số bé nhất trong một nhóm có không quá 4 số (trong phạm vi 100 000).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600" b="1" kern="0" dirty="0">
                <a:solidFill>
                  <a:prstClr val="black"/>
                </a:solidFill>
                <a:latin typeface="Bahnschrift Condensed" panose="020B0502040204020203" pitchFamily="34" charset="0"/>
              </a:rPr>
              <a:t>- Thực hiện được việc sắp xếp các số theo thứ tự trong một nhóm có không quá 4 số (trong phạm vi 100 000).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600" b="1" kern="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99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005" y="2028778"/>
            <a:ext cx="3597910" cy="41560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281C74-F9E7-1D7D-0AB9-523EBCE80F2B}"/>
              </a:ext>
            </a:extLst>
          </p:cNvPr>
          <p:cNvGrpSpPr/>
          <p:nvPr/>
        </p:nvGrpSpPr>
        <p:grpSpPr>
          <a:xfrm>
            <a:off x="542935" y="971952"/>
            <a:ext cx="5553065" cy="1464714"/>
            <a:chOff x="2217886" y="3109501"/>
            <a:chExt cx="5288569" cy="27279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48EF69-B449-6A5D-5184-A30ED8E56CD1}"/>
                </a:ext>
              </a:extLst>
            </p:cNvPr>
            <p:cNvSpPr txBox="1"/>
            <p:nvPr/>
          </p:nvSpPr>
          <p:spPr>
            <a:xfrm>
              <a:off x="2217886" y="3109501"/>
              <a:ext cx="5288569" cy="269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srgbClr val="25634A"/>
                    </a:outerShdw>
                  </a:effectLst>
                  <a:latin typeface="#9Slide07 SVNZiclets" panose="02000603000000000000" pitchFamily="2" charset="0"/>
                </a:rPr>
                <a:t>DẶN DÒ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6114F0-90A2-1280-860F-9CF245DF8F6E}"/>
                </a:ext>
              </a:extLst>
            </p:cNvPr>
            <p:cNvSpPr txBox="1"/>
            <p:nvPr/>
          </p:nvSpPr>
          <p:spPr>
            <a:xfrm>
              <a:off x="2495894" y="3143330"/>
              <a:ext cx="4732552" cy="269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gradFill>
                    <a:gsLst>
                      <a:gs pos="32000">
                        <a:srgbClr val="90A630"/>
                      </a:gs>
                      <a:gs pos="60000">
                        <a:srgbClr val="A5BF37"/>
                      </a:gs>
                    </a:gsLst>
                    <a:lin ang="5400000" scaled="1"/>
                  </a:gradFill>
                  <a:latin typeface="#9Slide07 SVNZiclets" panose="02000603000000000000" pitchFamily="2" charset="0"/>
                </a:rPr>
                <a:t>DẶN DÒ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B68B4A-85BC-A983-423F-5A8E6AA9C89D}"/>
              </a:ext>
            </a:extLst>
          </p:cNvPr>
          <p:cNvGrpSpPr/>
          <p:nvPr/>
        </p:nvGrpSpPr>
        <p:grpSpPr>
          <a:xfrm>
            <a:off x="5284015" y="1265404"/>
            <a:ext cx="5803900" cy="4602480"/>
            <a:chOff x="5284015" y="1265404"/>
            <a:chExt cx="5803900" cy="4602480"/>
          </a:xfrm>
        </p:grpSpPr>
        <p:pic>
          <p:nvPicPr>
            <p:cNvPr id="5" name="图片 4" descr="5b30162743781782b2672bfe1ba762b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4015" y="1265404"/>
              <a:ext cx="5803900" cy="46024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60E91F-DFB5-684D-8D3B-7CC8C5104739}"/>
                </a:ext>
              </a:extLst>
            </p:cNvPr>
            <p:cNvSpPr txBox="1"/>
            <p:nvPr/>
          </p:nvSpPr>
          <p:spPr>
            <a:xfrm>
              <a:off x="5544563" y="2709671"/>
              <a:ext cx="52828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cũ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24B4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800" b="1" kern="0" dirty="0">
                  <a:solidFill>
                    <a:srgbClr val="724B44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4800" b="1" kern="0" dirty="0" err="1">
                  <a:solidFill>
                    <a:srgbClr val="724B44"/>
                  </a:solidFill>
                  <a:latin typeface="Cambria" panose="02040503050406030204" pitchFamily="18" charset="0"/>
                </a:rPr>
                <a:t>Chuẩn</a:t>
              </a:r>
              <a:r>
                <a:rPr lang="en-US" sz="4800" b="1" kern="0" dirty="0">
                  <a:solidFill>
                    <a:srgbClr val="724B44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srgbClr val="724B44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4800" b="1" kern="0" dirty="0">
                  <a:solidFill>
                    <a:srgbClr val="724B44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srgbClr val="724B44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800" b="1" kern="0" dirty="0">
                  <a:solidFill>
                    <a:srgbClr val="724B44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srgbClr val="724B44"/>
                  </a:solidFill>
                  <a:latin typeface="Cambria" panose="02040503050406030204" pitchFamily="18" charset="0"/>
                </a:rPr>
                <a:t>mới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724B4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755369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590866" y="907790"/>
            <a:ext cx="9455449" cy="443149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740A4D-4FD1-8A00-75B4-9B8C171E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1865025"/>
            <a:ext cx="3438442" cy="507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95279-7CA7-F97C-2DC8-174B7EBD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587" y="2840952"/>
            <a:ext cx="2534761" cy="4198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FB1110-8610-77C1-3F2E-310826ACE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704" y="1167455"/>
            <a:ext cx="9004572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bg1"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grpFill/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bg1"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grpFill/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2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34489" y="832975"/>
            <a:ext cx="7938098" cy="3968401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9" y="1811357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0248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626" y="3764104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43" y="490429"/>
            <a:ext cx="2874092" cy="18263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4C7A90-A630-3613-4B97-7F8E467020D1}"/>
              </a:ext>
            </a:extLst>
          </p:cNvPr>
          <p:cNvGrpSpPr/>
          <p:nvPr/>
        </p:nvGrpSpPr>
        <p:grpSpPr>
          <a:xfrm>
            <a:off x="5877287" y="1207794"/>
            <a:ext cx="3237816" cy="910728"/>
            <a:chOff x="3189414" y="4059120"/>
            <a:chExt cx="3237816" cy="910728"/>
          </a:xfrm>
        </p:grpSpPr>
        <p:grpSp>
          <p:nvGrpSpPr>
            <p:cNvPr id="4" name="组合 46">
              <a:extLst>
                <a:ext uri="{FF2B5EF4-FFF2-40B4-BE49-F238E27FC236}">
                  <a16:creationId xmlns:a16="http://schemas.microsoft.com/office/drawing/2014/main" id="{5CC117B7-6775-330E-22BA-06B3FD1A3548}"/>
                </a:ext>
              </a:extLst>
            </p:cNvPr>
            <p:cNvGrpSpPr/>
            <p:nvPr/>
          </p:nvGrpSpPr>
          <p:grpSpPr>
            <a:xfrm>
              <a:off x="3189414" y="4059120"/>
              <a:ext cx="3237816" cy="910728"/>
              <a:chOff x="3525976" y="4059120"/>
              <a:chExt cx="5297714" cy="910728"/>
            </a:xfrm>
          </p:grpSpPr>
          <p:sp>
            <p:nvSpPr>
              <p:cNvPr id="17" name="矩形: 圆角 44">
                <a:extLst>
                  <a:ext uri="{FF2B5EF4-FFF2-40B4-BE49-F238E27FC236}">
                    <a16:creationId xmlns:a16="http://schemas.microsoft.com/office/drawing/2014/main" id="{1EE1873B-36E3-43FD-09E5-D037CF1A3EBD}"/>
                  </a:ext>
                </a:extLst>
              </p:cNvPr>
              <p:cNvSpPr/>
              <p:nvPr/>
            </p:nvSpPr>
            <p:spPr>
              <a:xfrm>
                <a:off x="3660017" y="4186067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rgbClr val="ECF2D2"/>
              </a:solidFill>
              <a:ln>
                <a:noFill/>
              </a:ln>
              <a:effectLst>
                <a:outerShdw blurRad="50800" dist="38100" dir="2700000" algn="tl" rotWithShape="0">
                  <a:srgbClr val="39725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矩形: 圆角 45">
                <a:extLst>
                  <a:ext uri="{FF2B5EF4-FFF2-40B4-BE49-F238E27FC236}">
                    <a16:creationId xmlns:a16="http://schemas.microsoft.com/office/drawing/2014/main" id="{6148DF61-B48E-BD54-4438-12A533E98D54}"/>
                  </a:ext>
                </a:extLst>
              </p:cNvPr>
              <p:cNvSpPr/>
              <p:nvPr/>
            </p:nvSpPr>
            <p:spPr>
              <a:xfrm>
                <a:off x="3525976" y="4059120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rgbClr val="90A630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文本框 26">
              <a:extLst>
                <a:ext uri="{FF2B5EF4-FFF2-40B4-BE49-F238E27FC236}">
                  <a16:creationId xmlns:a16="http://schemas.microsoft.com/office/drawing/2014/main" id="{407581A6-98FC-56D8-7541-B651F1B35FF5}"/>
                </a:ext>
              </a:extLst>
            </p:cNvPr>
            <p:cNvSpPr txBox="1"/>
            <p:nvPr/>
          </p:nvSpPr>
          <p:spPr>
            <a:xfrm>
              <a:off x="3216856" y="4117889"/>
              <a:ext cx="29967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CD5011C9-9DA0-5FAD-FB1D-88E5A8180FC7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FD555A-B325-A2AB-3A91-66274B14FFA5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8D9668-0BF5-F728-6A55-74631C02B9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C1A67-BDFF-A854-8B46-692F529372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840C0-22D0-1D14-EE96-E64783CE002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047BF1-2D8B-D4BB-CFA2-BE4AC18F972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456062A-22D6-69F1-9704-75232E37DB65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8CB345-16ED-0C86-07D0-F0E2BA96D84F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2A1296-1FBC-4BCB-4970-2D7B7EE36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E937FE-3C27-04D2-D572-22417C671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612B8B-92AC-0C6E-C818-2289F696CD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8436" y="2201755"/>
            <a:ext cx="7309738" cy="1816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78541" y="573915"/>
            <a:ext cx="11034918" cy="5371292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945417"/>
            <a:ext cx="3454400" cy="1999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4FFFEA-1BE3-AC32-D088-0092E4F77123}"/>
              </a:ext>
            </a:extLst>
          </p:cNvPr>
          <p:cNvGrpSpPr/>
          <p:nvPr/>
        </p:nvGrpSpPr>
        <p:grpSpPr>
          <a:xfrm>
            <a:off x="3336833" y="379160"/>
            <a:ext cx="5788770" cy="769441"/>
            <a:chOff x="3271336" y="4118121"/>
            <a:chExt cx="3107713" cy="769441"/>
          </a:xfrm>
        </p:grpSpPr>
        <p:sp>
          <p:nvSpPr>
            <p:cNvPr id="10" name="矩形: 圆角 44">
              <a:extLst>
                <a:ext uri="{FF2B5EF4-FFF2-40B4-BE49-F238E27FC236}">
                  <a16:creationId xmlns:a16="http://schemas.microsoft.com/office/drawing/2014/main" id="{7BCEC8AE-4ED2-858E-DD8B-E51EE7548FB7}"/>
                </a:ext>
              </a:extLst>
            </p:cNvPr>
            <p:cNvSpPr/>
            <p:nvPr/>
          </p:nvSpPr>
          <p:spPr>
            <a:xfrm>
              <a:off x="3271336" y="4186067"/>
              <a:ext cx="3044883" cy="665495"/>
            </a:xfrm>
            <a:prstGeom prst="roundRect">
              <a:avLst>
                <a:gd name="adj" fmla="val 50000"/>
              </a:avLst>
            </a:prstGeom>
            <a:solidFill>
              <a:srgbClr val="ECF2D2"/>
            </a:solidFill>
            <a:ln>
              <a:noFill/>
            </a:ln>
            <a:effectLst>
              <a:outerShdw blurRad="50800" dist="38100" dir="2700000" algn="tl" rotWithShape="0">
                <a:srgbClr val="39725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文本框 26">
              <a:extLst>
                <a:ext uri="{FF2B5EF4-FFF2-40B4-BE49-F238E27FC236}">
                  <a16:creationId xmlns:a16="http://schemas.microsoft.com/office/drawing/2014/main" id="{758622D5-3F0B-5A19-2C27-4419F37A2A99}"/>
                </a:ext>
              </a:extLst>
            </p:cNvPr>
            <p:cNvSpPr txBox="1"/>
            <p:nvPr/>
          </p:nvSpPr>
          <p:spPr>
            <a:xfrm>
              <a:off x="3382328" y="4118121"/>
              <a:ext cx="29967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AD2DDA1C-2C98-2D59-B424-75B37B0DBD0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FEA145-5F18-5FEB-2DEB-E3B5E191A6DD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B1543E-5C4C-D77C-B651-9821BD9AF5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A24FF8-28F4-486C-CC50-8084F9779B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1583A3-EA01-7248-54B0-F03537C43D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5FDD30-6BCE-9C16-9831-93BD57016F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FA22711-C579-9880-1B33-2DABB65842FE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4CB8A2-830A-93FF-DA16-9314E01C8482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D64D69-BE9A-A8F0-8BD0-9C53E2CCB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789D0E-BDBF-EF2B-6186-D2A11ACED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95C60-03C3-26C3-F848-6097CF51C049}"/>
              </a:ext>
            </a:extLst>
          </p:cNvPr>
          <p:cNvSpPr txBox="1"/>
          <p:nvPr/>
        </p:nvSpPr>
        <p:spPr>
          <a:xfrm>
            <a:off x="116958" y="1513928"/>
            <a:ext cx="119261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600" b="1" kern="0" dirty="0">
                <a:solidFill>
                  <a:prstClr val="black"/>
                </a:solidFill>
                <a:latin typeface="Bahnschrift Condensed" panose="020B0502040204020203" pitchFamily="34" charset="0"/>
              </a:rPr>
              <a:t>- Xác định được số lớn nhất hoặc số bé nhất trong một nhóm có không quá 4 số (trong phạm vi 100 000).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600" b="1" kern="0" dirty="0">
                <a:solidFill>
                  <a:prstClr val="black"/>
                </a:solidFill>
                <a:latin typeface="Bahnschrift Condensed" panose="020B0502040204020203" pitchFamily="34" charset="0"/>
              </a:rPr>
              <a:t>- Thực hiện được việc sắp xếp các số theo thứ tự trong một nhóm có không quá 4 số (trong phạm vi 100 000).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600" b="1" kern="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78 655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82396-55A2-965A-1A0D-59946CBC5D75}"/>
              </a:ext>
            </a:extLst>
          </p:cNvPr>
          <p:cNvSpPr txBox="1"/>
          <p:nvPr/>
        </p:nvSpPr>
        <p:spPr>
          <a:xfrm>
            <a:off x="666751" y="3627093"/>
            <a:ext cx="10335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a)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Sắp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trên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tự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bé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đến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b)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đông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c)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ít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B99AD-9F19-852F-69EF-40C91784E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5" y="462930"/>
            <a:ext cx="13595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78 655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82396-55A2-965A-1A0D-59946CBC5D75}"/>
              </a:ext>
            </a:extLst>
          </p:cNvPr>
          <p:cNvSpPr txBox="1"/>
          <p:nvPr/>
        </p:nvSpPr>
        <p:spPr>
          <a:xfrm>
            <a:off x="666751" y="3602779"/>
            <a:ext cx="1033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a)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Sắp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trên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tự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bé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đến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FF01B-AA04-4CCA-AA96-DA67C4B3DAD3}"/>
              </a:ext>
            </a:extLst>
          </p:cNvPr>
          <p:cNvSpPr txBox="1"/>
          <p:nvPr/>
        </p:nvSpPr>
        <p:spPr>
          <a:xfrm>
            <a:off x="1420588" y="4273501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Ta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: 73 017 &lt; 73 420 &lt; 75 400 &lt; 78 655.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7D897-EF16-F1FA-4D26-31E4599E3975}"/>
              </a:ext>
            </a:extLst>
          </p:cNvPr>
          <p:cNvGrpSpPr/>
          <p:nvPr/>
        </p:nvGrpSpPr>
        <p:grpSpPr>
          <a:xfrm>
            <a:off x="1090061" y="4944223"/>
            <a:ext cx="9903023" cy="1366848"/>
            <a:chOff x="868389" y="4919832"/>
            <a:chExt cx="9903023" cy="13668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7BA0B2-1651-356F-DE2E-43059155ED52}"/>
                </a:ext>
              </a:extLst>
            </p:cNvPr>
            <p:cNvSpPr/>
            <p:nvPr/>
          </p:nvSpPr>
          <p:spPr>
            <a:xfrm>
              <a:off x="868389" y="4919832"/>
              <a:ext cx="9903023" cy="1366848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EBFFA-57F6-FFA7-7ACE-D8DCF5E24E26}"/>
                </a:ext>
              </a:extLst>
            </p:cNvPr>
            <p:cNvSpPr txBox="1"/>
            <p:nvPr/>
          </p:nvSpPr>
          <p:spPr>
            <a:xfrm>
              <a:off x="925411" y="4990389"/>
              <a:ext cx="97889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sắp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xếp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các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số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theo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thứ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tự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từ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bé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đến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lớn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là</a:t>
              </a:r>
              <a:r>
                <a:rPr lang="en-US" sz="3600" b="1" kern="0" dirty="0">
                  <a:latin typeface="Cambria" panose="02040503050406030204" pitchFamily="18" charset="0"/>
                </a:rPr>
                <a:t>: 73 017 ; 73 420 ; 75 400 ; 78 655.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897F79C-3555-2717-9028-BEAEA5A2E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416180"/>
            <a:ext cx="13595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1081</Words>
  <Application>Microsoft Office PowerPoint</Application>
  <PresentationFormat>Widescreen</PresentationFormat>
  <Paragraphs>133</Paragraphs>
  <Slides>27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Barlow Condensed Black</vt:lpstr>
      <vt:lpstr>Cambria</vt:lpstr>
      <vt:lpstr>#9Slide07 HoneyCream</vt:lpstr>
      <vt:lpstr>Calibri</vt:lpstr>
      <vt:lpstr>Bahnschrift Condensed</vt:lpstr>
      <vt:lpstr>#9Slide03 Arima Madurai Black</vt:lpstr>
      <vt:lpstr>Vogue-ExtraBold</vt:lpstr>
      <vt:lpstr>等线</vt:lpstr>
      <vt:lpstr>HanaMinB</vt:lpstr>
      <vt:lpstr>#9Slide07 SVNZiclets</vt:lpstr>
      <vt:lpstr>Merienda One</vt:lpstr>
      <vt:lpstr>SVN-Ready</vt:lpstr>
      <vt:lpstr>DM Sans</vt:lpstr>
      <vt:lpstr>SVN-Newton</vt:lpstr>
      <vt:lpstr>Times New Roman</vt:lpstr>
      <vt:lpstr>Arial</vt:lpstr>
      <vt:lpstr>Office 主题</vt:lpstr>
      <vt:lpstr>The Fruit Box Thesis by Slidesgo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亲子阅读</dc:title>
  <dc:creator>KHuyen;KhanhHuyen</dc:creator>
  <cp:keywords>MNT;MangnonTeam</cp:keywords>
  <cp:lastModifiedBy>ADMIN88</cp:lastModifiedBy>
  <cp:revision>27</cp:revision>
  <dcterms:created xsi:type="dcterms:W3CDTF">2023-02-25T03:14:26Z</dcterms:created>
  <dcterms:modified xsi:type="dcterms:W3CDTF">2023-03-20T09:01:29Z</dcterms:modified>
</cp:coreProperties>
</file>