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5" r:id="rId2"/>
    <p:sldMasterId id="2147483707" r:id="rId3"/>
  </p:sldMasterIdLst>
  <p:notesMasterIdLst>
    <p:notesMasterId r:id="rId28"/>
  </p:notesMasterIdLst>
  <p:sldIdLst>
    <p:sldId id="273" r:id="rId4"/>
    <p:sldId id="260" r:id="rId5"/>
    <p:sldId id="333" r:id="rId6"/>
    <p:sldId id="335" r:id="rId7"/>
    <p:sldId id="334" r:id="rId8"/>
    <p:sldId id="257" r:id="rId9"/>
    <p:sldId id="271" r:id="rId10"/>
    <p:sldId id="548" r:id="rId11"/>
    <p:sldId id="562" r:id="rId12"/>
    <p:sldId id="309" r:id="rId13"/>
    <p:sldId id="573" r:id="rId14"/>
    <p:sldId id="557" r:id="rId15"/>
    <p:sldId id="558" r:id="rId16"/>
    <p:sldId id="568" r:id="rId17"/>
    <p:sldId id="574" r:id="rId18"/>
    <p:sldId id="575" r:id="rId19"/>
    <p:sldId id="567" r:id="rId20"/>
    <p:sldId id="561" r:id="rId21"/>
    <p:sldId id="569" r:id="rId22"/>
    <p:sldId id="570" r:id="rId23"/>
    <p:sldId id="564" r:id="rId24"/>
    <p:sldId id="571" r:id="rId25"/>
    <p:sldId id="572" r:id="rId26"/>
    <p:sldId id="538"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EE5"/>
    <a:srgbClr val="A42C4E"/>
    <a:srgbClr val="FD6FEC"/>
    <a:srgbClr val="CC00FF"/>
    <a:srgbClr val="FFFFFF"/>
    <a:srgbClr val="F57A0B"/>
    <a:srgbClr val="FFD347"/>
    <a:srgbClr val="E53110"/>
    <a:srgbClr val="FF467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81" autoAdjust="0"/>
  </p:normalViewPr>
  <p:slideViewPr>
    <p:cSldViewPr snapToGrid="0" showGuides="1">
      <p:cViewPr>
        <p:scale>
          <a:sx n="40" d="100"/>
          <a:sy n="40" d="100"/>
        </p:scale>
        <p:origin x="1104" y="9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23EF0-69D4-4EDE-8B03-75CD571F5536}" type="datetimeFigureOut">
              <a:rPr lang="zh-CN" altLang="en-US" smtClean="0"/>
              <a:t>2025/3/17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480C5-5184-450E-8EEB-3232A7B41EA6}" type="slidenum">
              <a:rPr lang="zh-CN" altLang="en-US" smtClean="0"/>
              <a:t>‹#›</a:t>
            </a:fld>
            <a:endParaRPr lang="zh-CN" altLang="en-US"/>
          </a:p>
        </p:txBody>
      </p:sp>
    </p:spTree>
    <p:extLst>
      <p:ext uri="{BB962C8B-B14F-4D97-AF65-F5344CB8AC3E}">
        <p14:creationId xmlns:p14="http://schemas.microsoft.com/office/powerpoint/2010/main" val="845568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60690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07645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4294430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132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702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56085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07868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3883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6281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86460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35704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29867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5665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0900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79734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263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7529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11392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2126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3755835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82000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74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081818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2486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237816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68210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57456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5630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79473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72369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p:txBody>
          <a:bodyPr/>
          <a:lstStyle/>
          <a:p>
            <a:fld id="{C5CBB71E-DD0D-449F-9555-68C53AE47418}" type="datetimeFigureOut">
              <a:rPr lang="en-US" smtClean="0"/>
              <a:t>3/17/2025</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427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E96ED1A-E3F8-8187-0BCB-1C1AF8EBB12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9023395-5BD3-4E81-3C81-CFB1AD29D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33FC4-F624-86A0-AB72-20D66B83E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A3E7B-6D36-3609-F890-AE00802DD0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CBB71E-DD0D-449F-9555-68C53AE47418}" type="datetimeFigureOut">
              <a:rPr lang="en-US" smtClean="0"/>
              <a:t>3/17/2025</a:t>
            </a:fld>
            <a:endParaRPr lang="en-US"/>
          </a:p>
        </p:txBody>
      </p:sp>
      <p:sp>
        <p:nvSpPr>
          <p:cNvPr id="5" name="Footer Placeholder 4">
            <a:extLst>
              <a:ext uri="{FF2B5EF4-FFF2-40B4-BE49-F238E27FC236}">
                <a16:creationId xmlns:a16="http://schemas.microsoft.com/office/drawing/2014/main" id="{872A939F-5424-910A-0F17-957C51E82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FA99DB-BB23-551C-EC6F-8F74A47BE4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D34DA7-9D24-47B7-A6A6-4E0ED53E683D}" type="slidenum">
              <a:rPr lang="en-US" smtClean="0"/>
              <a:t>‹#›</a:t>
            </a:fld>
            <a:endParaRPr lang="en-US"/>
          </a:p>
        </p:txBody>
      </p:sp>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54302"/>
          <a:stretch/>
        </p:blipFill>
        <p:spPr>
          <a:xfrm>
            <a:off x="0" y="-1037289"/>
            <a:ext cx="12344400" cy="7895289"/>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CF2067D-7964-61D9-F052-A6C4C21A307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2368309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58268F1-B3D6-27DD-0240-6DE09BEAF6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657D647B-41E7-6DC2-F7A5-10DEE936D6F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27811684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3287931228"/>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https://vi.wikipedia.org/wiki/Ng%C6%B0%E1%BB%9Di_Khmer" TargetMode="External"/><Relationship Id="rId2" Type="http://schemas.openxmlformats.org/officeDocument/2006/relationships/hyperlink" Target="https://vi.wikipedia.org/wiki/Campuchia" TargetMode="External"/><Relationship Id="rId1" Type="http://schemas.openxmlformats.org/officeDocument/2006/relationships/slideLayout" Target="../slideLayouts/slideLayout20.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2.xml"/><Relationship Id="rId5" Type="http://schemas.openxmlformats.org/officeDocument/2006/relationships/slideLayout" Target="../slideLayouts/slideLayout31.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slide" Target="slide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31.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slide" Target="slide12.xml"/><Relationship Id="rId12"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31.xml"/><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2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3A28A13D-EA1D-3CBD-DB35-DC5716FD3ECE}"/>
              </a:ext>
            </a:extLst>
          </p:cNvPr>
          <p:cNvPicPr>
            <a:picLocks noChangeAspect="1"/>
          </p:cNvPicPr>
          <p:nvPr/>
        </p:nvPicPr>
        <p:blipFill>
          <a:blip r:embed="rId4"/>
          <a:stretch>
            <a:fillRect/>
          </a:stretch>
        </p:blipFill>
        <p:spPr>
          <a:xfrm>
            <a:off x="1329494" y="1790769"/>
            <a:ext cx="9851990" cy="3078747"/>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4380" y="1263005"/>
            <a:ext cx="8769426" cy="5594995"/>
            <a:chOff x="4726051" y="1087906"/>
            <a:chExt cx="7057234" cy="6364151"/>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370818" cy="5497456"/>
              <a:chOff x="4905829" y="1567543"/>
              <a:chExt cx="6370818" cy="5497456"/>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370818" cy="5497456"/>
                <a:chOff x="4905829" y="1567543"/>
                <a:chExt cx="6370818" cy="5497456"/>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051731" cy="54974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719943"/>
                  <a:ext cx="6051731" cy="53450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96346" y="2032964"/>
                <a:ext cx="4858499" cy="4516126"/>
              </a:xfrm>
              <a:prstGeom prst="rect">
                <a:avLst/>
              </a:prstGeom>
              <a:noFill/>
            </p:spPr>
            <p:txBody>
              <a:bodyPr wrap="square">
                <a:spAutoFit/>
              </a:bodyPr>
              <a:lstStyle/>
              <a:p>
                <a:pPr marL="0" marR="0" algn="just">
                  <a:spcBef>
                    <a:spcPts val="0"/>
                  </a:spcBef>
                  <a:spcAft>
                    <a:spcPts val="0"/>
                  </a:spcAft>
                </a:pPr>
                <a:r>
                  <a:rPr lang="en-US" sz="3600" b="1" i="1" dirty="0">
                    <a:effectLst/>
                    <a:latin typeface="Cambria" panose="02040503050406030204" pitchFamily="18" charset="0"/>
                    <a:ea typeface="Cambria" panose="02040503050406030204" pitchFamily="18" charset="0"/>
                  </a:rPr>
                  <a:t>+ Cam-</a:t>
                </a:r>
                <a:r>
                  <a:rPr lang="en-US" sz="3600" b="1" i="1" dirty="0" err="1">
                    <a:effectLst/>
                    <a:latin typeface="Cambria" panose="02040503050406030204" pitchFamily="18" charset="0"/>
                    <a:ea typeface="Cambria" panose="02040503050406030204" pitchFamily="18" charset="0"/>
                  </a:rPr>
                  <a:t>pu</a:t>
                </a:r>
                <a:r>
                  <a:rPr lang="en-US" sz="3600" b="1" i="1" dirty="0">
                    <a:effectLst/>
                    <a:latin typeface="Cambria" panose="02040503050406030204" pitchFamily="18" charset="0"/>
                    <a:ea typeface="Cambria" panose="02040503050406030204" pitchFamily="18" charset="0"/>
                  </a:rPr>
                  <a:t>-chia </a:t>
                </a:r>
                <a:r>
                  <a:rPr lang="en-US" sz="3600" b="1" i="1" dirty="0" err="1">
                    <a:effectLst/>
                    <a:latin typeface="Cambria" panose="02040503050406030204" pitchFamily="18" charset="0"/>
                    <a:ea typeface="Cambria" panose="02040503050406030204" pitchFamily="18" charset="0"/>
                  </a:rPr>
                  <a:t>có</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dân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khoảng</a:t>
                </a:r>
                <a:r>
                  <a:rPr lang="en-US" sz="3600" b="1" i="1" dirty="0">
                    <a:effectLst/>
                    <a:latin typeface="Cambria" panose="02040503050406030204" pitchFamily="18" charset="0"/>
                    <a:ea typeface="Cambria" panose="02040503050406030204" pitchFamily="18" charset="0"/>
                  </a:rPr>
                  <a:t> 16,5 </a:t>
                </a:r>
                <a:r>
                  <a:rPr lang="en-US" sz="3600" b="1" i="1" dirty="0" err="1">
                    <a:effectLst/>
                    <a:latin typeface="Cambria" panose="02040503050406030204" pitchFamily="18" charset="0"/>
                    <a:ea typeface="Cambria" panose="02040503050406030204" pitchFamily="18" charset="0"/>
                  </a:rPr>
                  <a:t>triệu</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người</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năm</a:t>
                </a:r>
                <a:r>
                  <a:rPr lang="en-US" sz="3600" b="1" i="1" dirty="0">
                    <a:effectLst/>
                    <a:latin typeface="Cambria" panose="02040503050406030204" pitchFamily="18" charset="0"/>
                    <a:ea typeface="Cambria" panose="02040503050406030204" pitchFamily="18" charset="0"/>
                  </a:rPr>
                  <a:t> 2021).</a:t>
                </a:r>
                <a:endParaRPr lang="en-US" sz="36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Dân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tộc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chủ</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yếu</a:t>
                </a:r>
                <a:r>
                  <a:rPr lang="en-US" sz="3600" b="1" i="1" dirty="0">
                    <a:effectLst/>
                    <a:latin typeface="Cambria" panose="02040503050406030204" pitchFamily="18" charset="0"/>
                    <a:ea typeface="Cambria" panose="02040503050406030204" pitchFamily="18" charset="0"/>
                  </a:rPr>
                  <a:t> ở Cam-</a:t>
                </a:r>
                <a:r>
                  <a:rPr lang="en-US" sz="3600" b="1" i="1" dirty="0" err="1">
                    <a:effectLst/>
                    <a:latin typeface="Cambria" panose="02040503050406030204" pitchFamily="18" charset="0"/>
                    <a:ea typeface="Cambria" panose="02040503050406030204" pitchFamily="18" charset="0"/>
                  </a:rPr>
                  <a:t>pu</a:t>
                </a:r>
                <a:r>
                  <a:rPr lang="en-US" sz="3600" b="1" i="1" dirty="0">
                    <a:effectLst/>
                    <a:latin typeface="Cambria" panose="02040503050406030204" pitchFamily="18" charset="0"/>
                    <a:ea typeface="Cambria" panose="02040503050406030204" pitchFamily="18" charset="0"/>
                  </a:rPr>
                  <a:t>-chia </a:t>
                </a:r>
                <a:r>
                  <a:rPr lang="en-US" sz="3600" b="1" i="1" dirty="0" err="1">
                    <a:effectLst/>
                    <a:latin typeface="Cambria" panose="02040503050406030204" pitchFamily="18" charset="0"/>
                    <a:ea typeface="Cambria" panose="02040503050406030204" pitchFamily="18" charset="0"/>
                  </a:rPr>
                  <a:t>là</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người</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Khơ</a:t>
                </a:r>
                <a:r>
                  <a:rPr lang="en-US" sz="3600" b="1" i="1" dirty="0">
                    <a:effectLst/>
                    <a:latin typeface="Cambria" panose="02040503050406030204" pitchFamily="18" charset="0"/>
                    <a:ea typeface="Cambria" panose="02040503050406030204" pitchFamily="18" charset="0"/>
                  </a:rPr>
                  <a:t>-me.</a:t>
                </a:r>
                <a:endParaRPr lang="en-US" sz="36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Phần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lớn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dân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sống</a:t>
                </a:r>
                <a:r>
                  <a:rPr lang="en-US" sz="3600" b="1" i="1" dirty="0">
                    <a:effectLst/>
                    <a:latin typeface="Cambria" panose="02040503050406030204" pitchFamily="18" charset="0"/>
                    <a:ea typeface="Cambria" panose="02040503050406030204" pitchFamily="18" charset="0"/>
                  </a:rPr>
                  <a:t> ở </a:t>
                </a:r>
                <a:r>
                  <a:rPr lang="en-US" sz="3600" b="1" i="1" dirty="0" err="1">
                    <a:effectLst/>
                    <a:latin typeface="Cambria" panose="02040503050406030204" pitchFamily="18" charset="0"/>
                    <a:ea typeface="Cambria" panose="02040503050406030204" pitchFamily="18" charset="0"/>
                  </a:rPr>
                  <a:t>nông</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thôn</a:t>
                </a:r>
                <a:r>
                  <a:rPr lang="en-US" sz="3600" b="1" i="1" dirty="0">
                    <a:effectLst/>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814315" y="6470565"/>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578029"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CF66748-8307-08A4-B7EF-83338B9C6890}"/>
              </a:ext>
            </a:extLst>
          </p:cNvPr>
          <p:cNvPicPr>
            <a:picLocks noChangeAspect="1"/>
          </p:cNvPicPr>
          <p:nvPr/>
        </p:nvPicPr>
        <p:blipFill>
          <a:blip r:embed="rId6"/>
          <a:stretch>
            <a:fillRect/>
          </a:stretch>
        </p:blipFill>
        <p:spPr>
          <a:xfrm>
            <a:off x="1331348" y="150265"/>
            <a:ext cx="9419136" cy="938865"/>
          </a:xfrm>
          <a:prstGeom prst="rect">
            <a:avLst/>
          </a:prstGeom>
        </p:spPr>
      </p:pic>
    </p:spTree>
    <p:extLst>
      <p:ext uri="{BB962C8B-B14F-4D97-AF65-F5344CB8AC3E}">
        <p14:creationId xmlns:p14="http://schemas.microsoft.com/office/powerpoint/2010/main" val="667427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24500" y="2681585"/>
            <a:ext cx="6096000" cy="2400657"/>
          </a:xfrm>
          <a:prstGeom prst="rect">
            <a:avLst/>
          </a:prstGeom>
        </p:spPr>
        <p:txBody>
          <a:bodyPr>
            <a:spAutoFit/>
          </a:bodyPr>
          <a:lstStyle/>
          <a:p>
            <a:r>
              <a:rPr lang="vi-VN" sz="3000" dirty="0">
                <a:solidFill>
                  <a:srgbClr val="202122"/>
                </a:solidFill>
              </a:rPr>
              <a:t>Dân tộc lớn nhất ở </a:t>
            </a:r>
            <a:r>
              <a:rPr lang="vi-VN" sz="3000" dirty="0">
                <a:hlinkClick r:id="rId2" tooltip="Campuchia"/>
              </a:rPr>
              <a:t>Campuchia</a:t>
            </a:r>
            <a:r>
              <a:rPr lang="vi-VN" sz="3000" dirty="0">
                <a:solidFill>
                  <a:srgbClr val="202122"/>
                </a:solidFill>
              </a:rPr>
              <a:t> là người </a:t>
            </a:r>
            <a:r>
              <a:rPr lang="vi-VN" sz="3000" dirty="0">
                <a:hlinkClick r:id="rId3" tooltip="Người Khmer"/>
              </a:rPr>
              <a:t>Khmer</a:t>
            </a:r>
            <a:r>
              <a:rPr lang="vi-VN" sz="3000" dirty="0">
                <a:solidFill>
                  <a:srgbClr val="202122"/>
                </a:solidFill>
              </a:rPr>
              <a:t>, chiếm khoảng </a:t>
            </a:r>
            <a:r>
              <a:rPr lang="vi-VN" sz="3000" dirty="0" smtClean="0">
                <a:solidFill>
                  <a:srgbClr val="202122"/>
                </a:solidFill>
              </a:rPr>
              <a:t>9</a:t>
            </a:r>
            <a:r>
              <a:rPr lang="en-US" sz="3000" dirty="0" smtClean="0">
                <a:solidFill>
                  <a:srgbClr val="202122"/>
                </a:solidFill>
              </a:rPr>
              <a:t>7</a:t>
            </a:r>
            <a:r>
              <a:rPr lang="vi-VN" sz="3000" dirty="0" smtClean="0">
                <a:solidFill>
                  <a:srgbClr val="202122"/>
                </a:solidFill>
              </a:rPr>
              <a:t>% </a:t>
            </a:r>
            <a:r>
              <a:rPr lang="vi-VN" sz="3000" dirty="0">
                <a:solidFill>
                  <a:srgbClr val="202122"/>
                </a:solidFill>
              </a:rPr>
              <a:t>tổng dân số, họ chủ yếu sinh sống ở tiểu vùng đất thấp sông Mekong và đồng bằng trung tâm.</a:t>
            </a:r>
            <a:endParaRPr lang="en-US" sz="3000" dirty="0"/>
          </a:p>
        </p:txBody>
      </p:sp>
      <p:pic>
        <p:nvPicPr>
          <p:cNvPr id="2050" name="Picture 2" descr="Độc đáo trang phục truyền thống của người Khmer - Thời trang - Việt Giải Tr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525" y="342900"/>
            <a:ext cx="4797425" cy="6211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3001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509965" y="346850"/>
            <a:ext cx="11465369" cy="6109034"/>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6821C036-0F87-CADF-4138-10F649E16DF2}"/>
              </a:ext>
            </a:extLst>
          </p:cNvPr>
          <p:cNvGrpSpPr/>
          <p:nvPr/>
        </p:nvGrpSpPr>
        <p:grpSpPr>
          <a:xfrm>
            <a:off x="412743" y="527246"/>
            <a:ext cx="6803305" cy="6124435"/>
            <a:chOff x="412743" y="527246"/>
            <a:chExt cx="7352190" cy="6124435"/>
          </a:xfrm>
        </p:grpSpPr>
        <p:grpSp>
          <p:nvGrpSpPr>
            <p:cNvPr id="9" name="Google Shape;960;p37">
              <a:extLst>
                <a:ext uri="{FF2B5EF4-FFF2-40B4-BE49-F238E27FC236}">
                  <a16:creationId xmlns:a16="http://schemas.microsoft.com/office/drawing/2014/main" id="{CCB4A127-977A-7224-0803-20B0571DE181}"/>
                </a:ext>
              </a:extLst>
            </p:cNvPr>
            <p:cNvGrpSpPr/>
            <p:nvPr/>
          </p:nvGrpSpPr>
          <p:grpSpPr>
            <a:xfrm rot="-197789">
              <a:off x="412743" y="527246"/>
              <a:ext cx="7352190" cy="6124435"/>
              <a:chOff x="1136457" y="603850"/>
              <a:chExt cx="6695528" cy="4592124"/>
            </a:xfrm>
          </p:grpSpPr>
          <p:sp>
            <p:nvSpPr>
              <p:cNvPr id="10" name="Google Shape;961;p37">
                <a:extLst>
                  <a:ext uri="{FF2B5EF4-FFF2-40B4-BE49-F238E27FC236}">
                    <a16:creationId xmlns:a16="http://schemas.microsoft.com/office/drawing/2014/main" id="{BB628F20-90B0-201A-672D-3A2738E4962A}"/>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lumMod val="20000"/>
                  <a:lumOff val="80000"/>
                </a:schemeClr>
              </a:solidFill>
              <a:ln>
                <a:solidFill>
                  <a:schemeClr val="accent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Google Shape;962;p37">
                <a:extLst>
                  <a:ext uri="{FF2B5EF4-FFF2-40B4-BE49-F238E27FC236}">
                    <a16:creationId xmlns:a16="http://schemas.microsoft.com/office/drawing/2014/main" id="{8B9ED4A6-D389-EC01-4EAC-8BB7D05005C8}"/>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 name="TextBox 13">
              <a:extLst>
                <a:ext uri="{FF2B5EF4-FFF2-40B4-BE49-F238E27FC236}">
                  <a16:creationId xmlns:a16="http://schemas.microsoft.com/office/drawing/2014/main" id="{8CE9F08B-034D-1B64-FAFF-AB9856EABC5A}"/>
                </a:ext>
              </a:extLst>
            </p:cNvPr>
            <p:cNvSpPr txBox="1"/>
            <p:nvPr/>
          </p:nvSpPr>
          <p:spPr>
            <a:xfrm>
              <a:off x="1366118" y="1526275"/>
              <a:ext cx="614879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Hoạt động 2</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Tìm hiểu về một số công trình tiêu biểu của Cam-pu-chia</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026" name="Picture 2" descr="Góc Mô Hình Shop: MÔ HÌNH GIẤY Angkor Wat : 112.000 VNĐ">
            <a:extLst>
              <a:ext uri="{FF2B5EF4-FFF2-40B4-BE49-F238E27FC236}">
                <a16:creationId xmlns:a16="http://schemas.microsoft.com/office/drawing/2014/main" id="{AB04CCE9-EA2C-4BB0-660B-70207BBE60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0948" y="1740664"/>
            <a:ext cx="4623741" cy="328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278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8FCDE642-2564-9FF2-CDC7-67F7BE33C5A4}"/>
              </a:ext>
            </a:extLst>
          </p:cNvPr>
          <p:cNvGrpSpPr/>
          <p:nvPr/>
        </p:nvGrpSpPr>
        <p:grpSpPr>
          <a:xfrm>
            <a:off x="337458" y="-1"/>
            <a:ext cx="11484428" cy="1976691"/>
            <a:chOff x="442452" y="1258528"/>
            <a:chExt cx="2989006" cy="1538582"/>
          </a:xfrm>
        </p:grpSpPr>
        <p:sp>
          <p:nvSpPr>
            <p:cNvPr id="4" name="Speech Bubble: Rectangle with Corners Rounded 3">
              <a:extLst>
                <a:ext uri="{FF2B5EF4-FFF2-40B4-BE49-F238E27FC236}">
                  <a16:creationId xmlns:a16="http://schemas.microsoft.com/office/drawing/2014/main" id="{B970981B-3982-9211-650D-D2152F6F3C57}"/>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E264C0E-63F6-CD92-43CC-0A0B2D073523}"/>
                </a:ext>
              </a:extLst>
            </p:cNvPr>
            <p:cNvSpPr txBox="1"/>
            <p:nvPr/>
          </p:nvSpPr>
          <p:spPr>
            <a:xfrm>
              <a:off x="482117" y="1360591"/>
              <a:ext cx="2915343" cy="131758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Đọc thông tin và quan sát các hình từ 3 đến 5, em hãy:</a:t>
              </a:r>
            </a:p>
            <a:p>
              <a:pPr algn="just"/>
              <a:r>
                <a:rPr lang="vi-VN" sz="3600" b="0" i="0" dirty="0">
                  <a:solidFill>
                    <a:srgbClr val="000000"/>
                  </a:solidFill>
                  <a:effectLst/>
                  <a:latin typeface="Cambria" panose="02040503050406030204" pitchFamily="18" charset="0"/>
                  <a:ea typeface="Cambria" panose="02040503050406030204" pitchFamily="18" charset="0"/>
                </a:rPr>
                <a:t>- Kể tên một số công trình tiêu biểu của Cam-pu-chia.</a:t>
              </a:r>
            </a:p>
            <a:p>
              <a:pPr algn="just"/>
              <a:r>
                <a:rPr lang="vi-VN" sz="3600" b="0" i="0" dirty="0">
                  <a:solidFill>
                    <a:srgbClr val="000000"/>
                  </a:solidFill>
                  <a:effectLst/>
                  <a:latin typeface="Cambria" panose="02040503050406030204" pitchFamily="18" charset="0"/>
                  <a:ea typeface="Cambria" panose="02040503050406030204" pitchFamily="18" charset="0"/>
                </a:rPr>
                <a:t>- Mô tả một công trình mà em ấn tượng nhất.</a:t>
              </a:r>
            </a:p>
          </p:txBody>
        </p:sp>
      </p:grpSp>
      <p:pic>
        <p:nvPicPr>
          <p:cNvPr id="8" name="Picture 7">
            <a:extLst>
              <a:ext uri="{FF2B5EF4-FFF2-40B4-BE49-F238E27FC236}">
                <a16:creationId xmlns:a16="http://schemas.microsoft.com/office/drawing/2014/main" id="{5542C6F6-550C-2D22-A7E2-2F76ADCF776B}"/>
              </a:ext>
            </a:extLst>
          </p:cNvPr>
          <p:cNvPicPr>
            <a:picLocks noChangeAspect="1"/>
          </p:cNvPicPr>
          <p:nvPr/>
        </p:nvPicPr>
        <p:blipFill>
          <a:blip r:embed="rId2"/>
          <a:stretch>
            <a:fillRect/>
          </a:stretch>
        </p:blipFill>
        <p:spPr>
          <a:xfrm>
            <a:off x="608682" y="2234072"/>
            <a:ext cx="4205689" cy="2666106"/>
          </a:xfrm>
          <a:prstGeom prst="rect">
            <a:avLst/>
          </a:prstGeom>
        </p:spPr>
      </p:pic>
      <p:pic>
        <p:nvPicPr>
          <p:cNvPr id="10" name="Picture 9">
            <a:extLst>
              <a:ext uri="{FF2B5EF4-FFF2-40B4-BE49-F238E27FC236}">
                <a16:creationId xmlns:a16="http://schemas.microsoft.com/office/drawing/2014/main" id="{DE09A296-3498-E291-8214-2A108840EF2F}"/>
              </a:ext>
            </a:extLst>
          </p:cNvPr>
          <p:cNvPicPr>
            <a:picLocks noChangeAspect="1"/>
          </p:cNvPicPr>
          <p:nvPr/>
        </p:nvPicPr>
        <p:blipFill>
          <a:blip r:embed="rId3"/>
          <a:stretch>
            <a:fillRect/>
          </a:stretch>
        </p:blipFill>
        <p:spPr>
          <a:xfrm>
            <a:off x="4783961" y="2274581"/>
            <a:ext cx="3572445" cy="2683009"/>
          </a:xfrm>
          <a:prstGeom prst="rect">
            <a:avLst/>
          </a:prstGeom>
        </p:spPr>
      </p:pic>
      <p:pic>
        <p:nvPicPr>
          <p:cNvPr id="12" name="Picture 11">
            <a:extLst>
              <a:ext uri="{FF2B5EF4-FFF2-40B4-BE49-F238E27FC236}">
                <a16:creationId xmlns:a16="http://schemas.microsoft.com/office/drawing/2014/main" id="{F1128B8E-BEE4-1897-F15B-260B63BB9C25}"/>
              </a:ext>
            </a:extLst>
          </p:cNvPr>
          <p:cNvPicPr>
            <a:picLocks noChangeAspect="1"/>
          </p:cNvPicPr>
          <p:nvPr/>
        </p:nvPicPr>
        <p:blipFill>
          <a:blip r:embed="rId4"/>
          <a:stretch>
            <a:fillRect/>
          </a:stretch>
        </p:blipFill>
        <p:spPr>
          <a:xfrm>
            <a:off x="8475013" y="2083278"/>
            <a:ext cx="3438525" cy="4410075"/>
          </a:xfrm>
          <a:prstGeom prst="rect">
            <a:avLst/>
          </a:prstGeom>
        </p:spPr>
      </p:pic>
    </p:spTree>
    <p:extLst>
      <p:ext uri="{BB962C8B-B14F-4D97-AF65-F5344CB8AC3E}">
        <p14:creationId xmlns:p14="http://schemas.microsoft.com/office/powerpoint/2010/main" val="766355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297455"/>
            <a:ext cx="11304270" cy="638528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3336D3A8-2AD5-B78A-8271-3D5A86D24DCB}"/>
              </a:ext>
            </a:extLst>
          </p:cNvPr>
          <p:cNvSpPr txBox="1"/>
          <p:nvPr/>
        </p:nvSpPr>
        <p:spPr>
          <a:xfrm>
            <a:off x="563455" y="1266497"/>
            <a:ext cx="6125378" cy="4401205"/>
          </a:xfrm>
          <a:prstGeom prst="rect">
            <a:avLst/>
          </a:prstGeom>
          <a:noFill/>
        </p:spPr>
        <p:txBody>
          <a:bodyPr wrap="square" rtlCol="0">
            <a:spAutoFit/>
          </a:bodyPr>
          <a:lstStyle/>
          <a:p>
            <a:pPr algn="just"/>
            <a:r>
              <a:rPr lang="vi-VN" sz="2800" b="0" i="0" dirty="0" smtClean="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Là quần thể đền tháp được xây dựng gồm 3 tầng với những ngọn tháp lớn, kết nối với nhau bởi những dãy hành lang dài, xung quanh là hào nước.</a:t>
            </a:r>
          </a:p>
          <a:p>
            <a:pPr algn="just"/>
            <a:r>
              <a:rPr lang="vi-VN" sz="2800" b="0" i="0" dirty="0">
                <a:solidFill>
                  <a:srgbClr val="000000"/>
                </a:solidFill>
                <a:effectLst/>
                <a:latin typeface="Cambria" panose="02040503050406030204" pitchFamily="18" charset="0"/>
                <a:ea typeface="Cambria" panose="02040503050406030204" pitchFamily="18" charset="0"/>
              </a:rPr>
              <a:t>+ Trung tâm đền gồm tổ hợp 5 ngọn tháp.</a:t>
            </a:r>
          </a:p>
          <a:p>
            <a:pPr algn="just"/>
            <a:r>
              <a:rPr lang="vi-VN" sz="2800" b="0" i="0" dirty="0">
                <a:solidFill>
                  <a:srgbClr val="000000"/>
                </a:solidFill>
                <a:effectLst/>
                <a:latin typeface="Cambria" panose="02040503050406030204" pitchFamily="18" charset="0"/>
                <a:ea typeface="Cambria" panose="02040503050406030204" pitchFamily="18" charset="0"/>
              </a:rPr>
              <a:t>+ Toàn bộ công trình được xây bằng đá, những khối đá được đẽo gọt vuông vức và xếp chồng khít lên nhau mà không cần chất kết dính nào.</a:t>
            </a:r>
          </a:p>
        </p:txBody>
      </p:sp>
      <p:pic>
        <p:nvPicPr>
          <p:cNvPr id="2050" name="Picture 2" descr="Angkor Wat: Hành trình khám phá “trái tim” của Campuchia">
            <a:extLst>
              <a:ext uri="{FF2B5EF4-FFF2-40B4-BE49-F238E27FC236}">
                <a16:creationId xmlns:a16="http://schemas.microsoft.com/office/drawing/2014/main" id="{FFA52B2D-1E81-E74E-22D7-BA5A0CEAB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423" y="1652529"/>
            <a:ext cx="4871292" cy="36534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67853" y="5565353"/>
            <a:ext cx="2293385" cy="615553"/>
          </a:xfrm>
          <a:prstGeom prst="rect">
            <a:avLst/>
          </a:prstGeom>
        </p:spPr>
        <p:txBody>
          <a:bodyPr wrap="none">
            <a:spAutoFit/>
          </a:bodyPr>
          <a:lstStyle/>
          <a:p>
            <a:pPr algn="just"/>
            <a:r>
              <a:rPr lang="vi-VN" sz="3400" b="1" dirty="0" smtClean="0">
                <a:solidFill>
                  <a:srgbClr val="000000"/>
                </a:solidFill>
                <a:latin typeface="Cambria" panose="02040503050406030204" pitchFamily="18" charset="0"/>
                <a:ea typeface="Cambria" panose="02040503050406030204" pitchFamily="18" charset="0"/>
              </a:rPr>
              <a:t>Ăng-co Vát</a:t>
            </a:r>
            <a:endParaRPr lang="vi-VN" sz="34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9206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gkor Thom - Kinh đô vĩ đại cuối cùng của đế chế Angk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25" y="457200"/>
            <a:ext cx="52197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6525" y="466398"/>
            <a:ext cx="6096000" cy="5509200"/>
          </a:xfrm>
          <a:prstGeom prst="rect">
            <a:avLst/>
          </a:prstGeom>
        </p:spPr>
        <p:txBody>
          <a:bodyPr>
            <a:spAutoFit/>
          </a:bodyPr>
          <a:lstStyle/>
          <a:p>
            <a:pPr algn="just"/>
            <a:r>
              <a:rPr lang="en-US" sz="2200" dirty="0" smtClean="0"/>
              <a:t>- </a:t>
            </a:r>
            <a:r>
              <a:rPr lang="vi-VN" sz="2200" dirty="0" smtClean="0"/>
              <a:t>Angkor </a:t>
            </a:r>
            <a:r>
              <a:rPr lang="vi-VN" sz="2200" dirty="0"/>
              <a:t>Thom được xây dựng vào cuối thế kỷ 12 dưới thời vua Jayavarman VII, là kinh đô cuối cùng và lớn nhất của Đế chế Khmer. Thành phố này từng là trung tâm chính trị, tôn giáo và quân sự của vương quốc.</a:t>
            </a:r>
          </a:p>
          <a:p>
            <a:pPr algn="just"/>
            <a:r>
              <a:rPr lang="en-US" sz="2200" dirty="0" smtClean="0"/>
              <a:t>- </a:t>
            </a:r>
            <a:r>
              <a:rPr lang="vi-VN" sz="2200" dirty="0" smtClean="0"/>
              <a:t>Angkor </a:t>
            </a:r>
            <a:r>
              <a:rPr lang="vi-VN" sz="2200" dirty="0"/>
              <a:t>Thom có quy mô hoành tráng với diện tích khoảng 9 km², bao quanh bởi tường thành cao và hào nước bảo vệ. Cổng thành nổi bật với những bức tượng thần hộ pháp và quỷ đối diện nhau, cùng với hình tượng khuôn mặt khổng lồ của vua Jayavarman VII trên cổng. Trung tâm của Angkor Thom là đền Bayon, nổi tiếng với 216 gương mặt cười bí ẩn được chạm khắc trên đá.</a:t>
            </a:r>
          </a:p>
          <a:p>
            <a:pPr algn="just"/>
            <a:r>
              <a:rPr lang="en-US" sz="2200" dirty="0" smtClean="0"/>
              <a:t>-</a:t>
            </a:r>
            <a:r>
              <a:rPr lang="vi-VN" sz="2200" dirty="0" smtClean="0"/>
              <a:t> </a:t>
            </a:r>
            <a:r>
              <a:rPr lang="vi-VN" sz="2200" dirty="0"/>
              <a:t>UNESCO công nhận là Di sản Thế giới vào năm 1992. </a:t>
            </a:r>
          </a:p>
        </p:txBody>
      </p:sp>
      <p:sp>
        <p:nvSpPr>
          <p:cNvPr id="6" name="Rectangle 5"/>
          <p:cNvSpPr/>
          <p:nvPr/>
        </p:nvSpPr>
        <p:spPr>
          <a:xfrm>
            <a:off x="7558217" y="5713988"/>
            <a:ext cx="3638945" cy="523220"/>
          </a:xfrm>
          <a:prstGeom prst="rect">
            <a:avLst/>
          </a:prstGeom>
        </p:spPr>
        <p:txBody>
          <a:bodyPr wrap="none">
            <a:spAutoFit/>
          </a:bodyPr>
          <a:lstStyle/>
          <a:p>
            <a:r>
              <a:rPr lang="en-US" sz="2800" b="1" dirty="0" err="1" smtClean="0">
                <a:solidFill>
                  <a:srgbClr val="002060"/>
                </a:solidFill>
              </a:rPr>
              <a:t>Mặt</a:t>
            </a:r>
            <a:r>
              <a:rPr lang="en-US" sz="2800" b="1" dirty="0" smtClean="0">
                <a:solidFill>
                  <a:srgbClr val="002060"/>
                </a:solidFill>
              </a:rPr>
              <a:t> </a:t>
            </a:r>
            <a:r>
              <a:rPr lang="en-US" sz="2800" b="1" dirty="0" err="1" smtClean="0">
                <a:solidFill>
                  <a:srgbClr val="002060"/>
                </a:solidFill>
              </a:rPr>
              <a:t>chính</a:t>
            </a:r>
            <a:r>
              <a:rPr lang="en-US" sz="2800" b="1" dirty="0" smtClean="0">
                <a:solidFill>
                  <a:srgbClr val="002060"/>
                </a:solidFill>
              </a:rPr>
              <a:t> </a:t>
            </a:r>
            <a:r>
              <a:rPr lang="en-US" sz="2800" b="1" dirty="0" err="1" smtClean="0">
                <a:solidFill>
                  <a:srgbClr val="002060"/>
                </a:solidFill>
              </a:rPr>
              <a:t>đền</a:t>
            </a:r>
            <a:r>
              <a:rPr lang="en-US" sz="2800" b="1" dirty="0" smtClean="0">
                <a:solidFill>
                  <a:srgbClr val="002060"/>
                </a:solidFill>
              </a:rPr>
              <a:t> Bay - on</a:t>
            </a:r>
            <a:endParaRPr lang="en-US" sz="2800" b="1" dirty="0">
              <a:solidFill>
                <a:srgbClr val="002060"/>
              </a:solidFill>
            </a:endParaRPr>
          </a:p>
        </p:txBody>
      </p:sp>
    </p:spTree>
    <p:extLst>
      <p:ext uri="{BB962C8B-B14F-4D97-AF65-F5344CB8AC3E}">
        <p14:creationId xmlns:p14="http://schemas.microsoft.com/office/powerpoint/2010/main" val="9776556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ượng đài Hữu nghị Việt Nam - Campuchia | địa điểm du l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1" y="211594"/>
            <a:ext cx="4975224" cy="59606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87401" y="1219894"/>
            <a:ext cx="55372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2800" b="1" i="0" u="none" strike="noStrike" cap="none" normalizeH="0" baseline="0" dirty="0" err="1" smtClean="0">
                <a:ln>
                  <a:noFill/>
                </a:ln>
                <a:solidFill>
                  <a:schemeClr val="tx1"/>
                </a:solidFill>
                <a:effectLst/>
                <a:latin typeface="Arial" panose="020B0604020202020204" pitchFamily="34" charset="0"/>
              </a:rPr>
              <a:t>Biểu</a:t>
            </a:r>
            <a:r>
              <a:rPr kumimoji="0" lang="en-US" altLang="en-US" sz="2800" b="1" i="0" u="none" strike="noStrike" cap="none" normalizeH="0" baseline="0" dirty="0" smtClean="0">
                <a:ln>
                  <a:noFill/>
                </a:ln>
                <a:solidFill>
                  <a:schemeClr val="tx1"/>
                </a:solidFill>
                <a:effectLst/>
                <a:latin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rPr>
              <a:t>tượng</a:t>
            </a:r>
            <a:r>
              <a:rPr kumimoji="0" lang="en-US" altLang="en-US" sz="2800" b="1" i="0" u="none" strike="noStrike" cap="none" normalizeH="0" baseline="0" dirty="0" smtClean="0">
                <a:ln>
                  <a:noFill/>
                </a:ln>
                <a:solidFill>
                  <a:schemeClr val="tx1"/>
                </a:solidFill>
                <a:effectLst/>
                <a:latin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rPr>
              <a:t>của</a:t>
            </a:r>
            <a:r>
              <a:rPr kumimoji="0" lang="en-US" altLang="en-US" sz="2800" b="1" i="0" u="none" strike="noStrike" cap="none" normalizeH="0" baseline="0" dirty="0" smtClean="0">
                <a:ln>
                  <a:noFill/>
                </a:ln>
                <a:solidFill>
                  <a:schemeClr val="tx1"/>
                </a:solidFill>
                <a:effectLst/>
                <a:latin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rPr>
              <a:t>tình</a:t>
            </a:r>
            <a:r>
              <a:rPr kumimoji="0" lang="en-US" altLang="en-US" sz="2800" b="1" i="0" u="none" strike="noStrike" cap="none" normalizeH="0" baseline="0" dirty="0" smtClean="0">
                <a:ln>
                  <a:noFill/>
                </a:ln>
                <a:solidFill>
                  <a:schemeClr val="tx1"/>
                </a:solidFill>
                <a:effectLst/>
                <a:latin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rPr>
              <a:t>hữu</a:t>
            </a:r>
            <a:r>
              <a:rPr kumimoji="0" lang="en-US" altLang="en-US" sz="2800" b="1" i="0" u="none" strike="noStrike" cap="none" normalizeH="0" baseline="0" dirty="0" smtClean="0">
                <a:ln>
                  <a:noFill/>
                </a:ln>
                <a:solidFill>
                  <a:schemeClr val="tx1"/>
                </a:solidFill>
                <a:effectLst/>
                <a:latin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rPr>
              <a:t>nghị</a:t>
            </a:r>
            <a:r>
              <a:rPr kumimoji="0" lang="en-US" altLang="en-US" sz="2800" b="1" i="0" u="none" strike="noStrike" cap="none" normalizeH="0" baseline="0" dirty="0" smtClean="0">
                <a:ln>
                  <a:noFill/>
                </a:ln>
                <a:solidFill>
                  <a:schemeClr val="tx1"/>
                </a:solidFill>
                <a:effectLst/>
                <a:latin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rPr>
              <a:t>Việt</a:t>
            </a:r>
            <a:r>
              <a:rPr kumimoji="0" lang="en-US" altLang="en-US" sz="2800" b="1" i="0" u="none" strike="noStrike" cap="none" normalizeH="0" baseline="0" dirty="0" smtClean="0">
                <a:ln>
                  <a:noFill/>
                </a:ln>
                <a:solidFill>
                  <a:schemeClr val="tx1"/>
                </a:solidFill>
                <a:effectLst/>
                <a:latin typeface="Arial" panose="020B0604020202020204" pitchFamily="34" charset="0"/>
              </a:rPr>
              <a:t> Nam – Cam-</a:t>
            </a:r>
            <a:r>
              <a:rPr kumimoji="0" lang="en-US" altLang="en-US" sz="2800" b="1" i="0" u="none" strike="noStrike" cap="none" normalizeH="0" baseline="0" dirty="0" err="1" smtClean="0">
                <a:ln>
                  <a:noFill/>
                </a:ln>
                <a:solidFill>
                  <a:schemeClr val="tx1"/>
                </a:solidFill>
                <a:effectLst/>
                <a:latin typeface="Arial" panose="020B0604020202020204" pitchFamily="34" charset="0"/>
              </a:rPr>
              <a:t>pu</a:t>
            </a:r>
            <a:r>
              <a:rPr kumimoji="0" lang="en-US" altLang="en-US" sz="2800" b="1" i="0" u="none" strike="noStrike" cap="none" normalizeH="0" baseline="0" dirty="0" smtClean="0">
                <a:ln>
                  <a:noFill/>
                </a:ln>
                <a:solidFill>
                  <a:schemeClr val="tx1"/>
                </a:solidFill>
                <a:effectLst/>
                <a:latin typeface="Arial" panose="020B0604020202020204" pitchFamily="34" charset="0"/>
              </a:rPr>
              <a:t>-chia</a:t>
            </a:r>
            <a:r>
              <a:rPr kumimoji="0" lang="en-US" altLang="en-US" sz="2800" b="0" i="0" u="none" strike="noStrike" cap="none" normalizeH="0" baseline="0" dirty="0" smtClean="0">
                <a:ln>
                  <a:noFill/>
                </a:ln>
                <a:solidFill>
                  <a:schemeClr val="tx1"/>
                </a:solidFill>
                <a:effectLst/>
                <a:latin typeface="Arial" panose="020B0604020202020204" pitchFamily="34" charset="0"/>
              </a:rPr>
              <a:t/>
            </a:r>
            <a:br>
              <a:rPr kumimoji="0" lang="en-US" altLang="en-US" sz="2800" b="0" i="0" u="none" strike="noStrike" cap="none" normalizeH="0" baseline="0" dirty="0" smtClean="0">
                <a:ln>
                  <a:noFill/>
                </a:ln>
                <a:solidFill>
                  <a:schemeClr val="tx1"/>
                </a:solidFill>
                <a:effectLst/>
                <a:latin typeface="Arial" panose="020B0604020202020204" pitchFamily="34" charset="0"/>
              </a:rPr>
            </a:br>
            <a:r>
              <a:rPr kumimoji="0" lang="en-US" altLang="en-US" sz="2800" b="0" i="0" u="none" strike="noStrike" cap="none" normalizeH="0" baseline="0" dirty="0" err="1" smtClean="0">
                <a:ln>
                  <a:noFill/>
                </a:ln>
                <a:solidFill>
                  <a:schemeClr val="tx1"/>
                </a:solidFill>
                <a:effectLst/>
                <a:latin typeface="Arial" panose="020B0604020202020204" pitchFamily="34" charset="0"/>
              </a:rPr>
              <a:t>Tượng</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đài</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được</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xây</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dựng</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để</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tưởng</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nhớ</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sự</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giúp</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đỡ</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của</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quân</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tình</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nguyện</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Việt</a:t>
            </a:r>
            <a:r>
              <a:rPr kumimoji="0" lang="en-US" altLang="en-US" sz="2800" b="0" i="0" u="none" strike="noStrike" cap="none" normalizeH="0" baseline="0" dirty="0" smtClean="0">
                <a:ln>
                  <a:noFill/>
                </a:ln>
                <a:solidFill>
                  <a:schemeClr val="tx1"/>
                </a:solidFill>
                <a:effectLst/>
                <a:latin typeface="Arial" panose="020B0604020202020204" pitchFamily="34" charset="0"/>
              </a:rPr>
              <a:t> Nam </a:t>
            </a:r>
            <a:r>
              <a:rPr kumimoji="0" lang="en-US" altLang="en-US" sz="2800" b="0" i="0" u="none" strike="noStrike" cap="none" normalizeH="0" baseline="0" dirty="0" err="1" smtClean="0">
                <a:ln>
                  <a:noFill/>
                </a:ln>
                <a:solidFill>
                  <a:schemeClr val="tx1"/>
                </a:solidFill>
                <a:effectLst/>
                <a:latin typeface="Arial" panose="020B0604020202020204" pitchFamily="34" charset="0"/>
              </a:rPr>
              <a:t>trong</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việc</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giải</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phóng</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Campuchia</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khỏi</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chế</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độ</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diệt</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chủng</a:t>
            </a:r>
            <a:r>
              <a:rPr kumimoji="0" lang="en-US" altLang="en-US" sz="2800" b="0" i="0" u="none" strike="noStrike" cap="none" normalizeH="0" baseline="0" dirty="0" smtClean="0">
                <a:ln>
                  <a:noFill/>
                </a:ln>
                <a:solidFill>
                  <a:schemeClr val="tx1"/>
                </a:solidFill>
                <a:effectLst/>
                <a:latin typeface="Arial" panose="020B0604020202020204" pitchFamily="34" charset="0"/>
              </a:rPr>
              <a:t> Khmer </a:t>
            </a:r>
            <a:r>
              <a:rPr kumimoji="0" lang="en-US" altLang="en-US" sz="2800" b="0" i="0" u="none" strike="noStrike" cap="none" normalizeH="0" baseline="0" dirty="0" err="1" smtClean="0">
                <a:ln>
                  <a:noFill/>
                </a:ln>
                <a:solidFill>
                  <a:schemeClr val="tx1"/>
                </a:solidFill>
                <a:effectLst/>
                <a:latin typeface="Arial" panose="020B0604020202020204" pitchFamily="34" charset="0"/>
              </a:rPr>
              <a:t>Đỏ</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vào</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năm</a:t>
            </a:r>
            <a:r>
              <a:rPr kumimoji="0" lang="en-US" altLang="en-US" sz="2800" b="0" i="0" u="none" strike="noStrike" cap="none" normalizeH="0" baseline="0" dirty="0" smtClean="0">
                <a:ln>
                  <a:noFill/>
                </a:ln>
                <a:solidFill>
                  <a:schemeClr val="tx1"/>
                </a:solidFill>
                <a:effectLst/>
                <a:latin typeface="Arial" panose="020B0604020202020204" pitchFamily="34" charset="0"/>
              </a:rPr>
              <a:t> 1979. </a:t>
            </a:r>
            <a:r>
              <a:rPr kumimoji="0" lang="en-US" altLang="en-US" sz="2800" b="0" i="0" u="none" strike="noStrike" cap="none" normalizeH="0" baseline="0" dirty="0" err="1" smtClean="0">
                <a:ln>
                  <a:noFill/>
                </a:ln>
                <a:solidFill>
                  <a:schemeClr val="tx1"/>
                </a:solidFill>
                <a:effectLst/>
                <a:latin typeface="Arial" panose="020B0604020202020204" pitchFamily="34" charset="0"/>
              </a:rPr>
              <a:t>Đây</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là</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biểu</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tượng</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của</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tình</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đoàn</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kết</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hữu</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nghị</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và</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hợp</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tác</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giữa</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hai</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dân</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tộc</a:t>
            </a:r>
            <a:r>
              <a:rPr lang="en-US" altLang="en-US" sz="2800" dirty="0">
                <a:latin typeface="Arial" panose="020B0604020202020204" pitchFamily="34" charset="0"/>
              </a:rPr>
              <a:t>.</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2"/>
          <p:cNvSpPr/>
          <p:nvPr/>
        </p:nvSpPr>
        <p:spPr>
          <a:xfrm>
            <a:off x="5924551" y="6229350"/>
            <a:ext cx="6151043" cy="430887"/>
          </a:xfrm>
          <a:prstGeom prst="rect">
            <a:avLst/>
          </a:prstGeom>
        </p:spPr>
        <p:txBody>
          <a:bodyPr wrap="none">
            <a:spAutoFit/>
          </a:bodyPr>
          <a:lstStyle/>
          <a:p>
            <a:r>
              <a:rPr lang="en-US" sz="2200" b="1" dirty="0" err="1">
                <a:solidFill>
                  <a:srgbClr val="002060"/>
                </a:solidFill>
                <a:latin typeface="Arial" panose="020B0604020202020204" pitchFamily="34" charset="0"/>
                <a:cs typeface="Arial" panose="020B0604020202020204" pitchFamily="34" charset="0"/>
              </a:rPr>
              <a:t>Tượng</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đài</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hữu</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nghị</a:t>
            </a:r>
            <a:r>
              <a:rPr lang="en-US" sz="2200" b="1" dirty="0">
                <a:solidFill>
                  <a:srgbClr val="002060"/>
                </a:solidFill>
                <a:latin typeface="Arial" panose="020B0604020202020204" pitchFamily="34" charset="0"/>
                <a:cs typeface="Arial" panose="020B0604020202020204" pitchFamily="34" charset="0"/>
              </a:rPr>
              <a:t> </a:t>
            </a:r>
            <a:r>
              <a:rPr lang="en-US" sz="2200" b="1" dirty="0" err="1" smtClean="0">
                <a:solidFill>
                  <a:srgbClr val="002060"/>
                </a:solidFill>
                <a:latin typeface="Arial" panose="020B0604020202020204" pitchFamily="34" charset="0"/>
                <a:cs typeface="Arial" panose="020B0604020202020204" pitchFamily="34" charset="0"/>
              </a:rPr>
              <a:t>Việt</a:t>
            </a:r>
            <a:r>
              <a:rPr lang="en-US" sz="2200" b="1" dirty="0" smtClean="0">
                <a:solidFill>
                  <a:srgbClr val="002060"/>
                </a:solidFill>
                <a:latin typeface="Arial" panose="020B0604020202020204" pitchFamily="34" charset="0"/>
                <a:cs typeface="Arial" panose="020B0604020202020204" pitchFamily="34" charset="0"/>
              </a:rPr>
              <a:t> Nam </a:t>
            </a:r>
            <a:r>
              <a:rPr lang="en-US" sz="2200" b="1" dirty="0">
                <a:solidFill>
                  <a:srgbClr val="002060"/>
                </a:solidFill>
                <a:latin typeface="Arial" panose="020B0604020202020204" pitchFamily="34" charset="0"/>
                <a:cs typeface="Arial" panose="020B0604020202020204" pitchFamily="34" charset="0"/>
              </a:rPr>
              <a:t>– Cam-</a:t>
            </a:r>
            <a:r>
              <a:rPr lang="en-US" sz="2200" b="1" dirty="0" err="1">
                <a:solidFill>
                  <a:srgbClr val="002060"/>
                </a:solidFill>
                <a:latin typeface="Arial" panose="020B0604020202020204" pitchFamily="34" charset="0"/>
                <a:cs typeface="Arial" panose="020B0604020202020204" pitchFamily="34" charset="0"/>
              </a:rPr>
              <a:t>pu</a:t>
            </a:r>
            <a:r>
              <a:rPr lang="en-US" sz="2200" b="1" dirty="0">
                <a:solidFill>
                  <a:srgbClr val="002060"/>
                </a:solidFill>
                <a:latin typeface="Arial" panose="020B0604020202020204" pitchFamily="34" charset="0"/>
                <a:cs typeface="Arial" panose="020B0604020202020204" pitchFamily="34" charset="0"/>
              </a:rPr>
              <a:t>-chia</a:t>
            </a:r>
            <a:endParaRPr lang="en-US" sz="22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5535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4380" y="1263005"/>
            <a:ext cx="8769426" cy="5594995"/>
            <a:chOff x="4726051" y="1087906"/>
            <a:chExt cx="7057234" cy="6364151"/>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370818" cy="5497456"/>
              <a:chOff x="4905829" y="1567543"/>
              <a:chExt cx="6370818" cy="5497456"/>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370818" cy="5497456"/>
                <a:chOff x="4905829" y="1567543"/>
                <a:chExt cx="6370818" cy="5497456"/>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051731" cy="54974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719943"/>
                  <a:ext cx="6051731" cy="53450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96346" y="2032964"/>
                <a:ext cx="4858499" cy="45161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công trình kiến trúc độc đáo tiêu biểu ở Cam-pu-chia như </a:t>
                </a:r>
                <a:r>
                  <a:rPr lang="en-US" sz="3600" b="1" i="1" dirty="0">
                    <a:solidFill>
                      <a:prstClr val="black"/>
                    </a:solidFill>
                    <a:latin typeface="Cambria" panose="02040503050406030204" pitchFamily="18" charset="0"/>
                    <a:ea typeface="Cambria" panose="02040503050406030204" pitchFamily="18" charset="0"/>
                  </a:rPr>
                  <a:t>Ă</a:t>
                </a: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ng-co Vát (Angkor Wat), Ăng-co Thom (Angkor Thom), chùa Bạc, Tượng đài hữu nghị Việt Nam-Cam-pu-chia,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814315" y="6470565"/>
              <a:ext cx="968970" cy="981492"/>
            </a:xfrm>
            <a:prstGeom prst="rect">
              <a:avLst/>
            </a:prstGeom>
          </p:spPr>
        </p:pic>
      </p:grpSp>
      <p:pic>
        <p:nvPicPr>
          <p:cNvPr id="4" name="Picture 10" descr="Free vector happy cute girl with stationery logo cartoon character illustration">
            <a:extLst>
              <a:ext uri="{FF2B5EF4-FFF2-40B4-BE49-F238E27FC236}">
                <a16:creationId xmlns:a16="http://schemas.microsoft.com/office/drawing/2014/main" id="{653140E1-50A3-CBEE-B5C2-4D34160A994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5527" y1="83800" x2="56709" y2="85800"/>
                        <a14:foregroundMark x1="38179" y1="76400" x2="45847" y2="78800"/>
                        <a14:foregroundMark x1="39936" y1="81600" x2="47764" y2="79200"/>
                        <a14:foregroundMark x1="47764" y1="79200" x2="47923" y2="79000"/>
                        <a14:foregroundMark x1="62460" y1="78400" x2="50479" y2="83000"/>
                      </a14:backgroundRemoval>
                    </a14:imgEffect>
                  </a14:imgLayer>
                </a14:imgProps>
              </a:ext>
              <a:ext uri="{28A0092B-C50C-407E-A947-70E740481C1C}">
                <a14:useLocalDpi xmlns:a14="http://schemas.microsoft.com/office/drawing/2010/main" val="0"/>
              </a:ext>
            </a:extLst>
          </a:blip>
          <a:srcRect l="23490" t="33930"/>
          <a:stretch/>
        </p:blipFill>
        <p:spPr bwMode="auto">
          <a:xfrm>
            <a:off x="127877" y="3229268"/>
            <a:ext cx="5473238" cy="377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875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6" name="Picture 5">
            <a:extLst>
              <a:ext uri="{FF2B5EF4-FFF2-40B4-BE49-F238E27FC236}">
                <a16:creationId xmlns:a16="http://schemas.microsoft.com/office/drawing/2014/main" id="{3245F247-D18D-62FA-C0EA-2C4F4DD51FDD}"/>
              </a:ext>
            </a:extLst>
          </p:cNvPr>
          <p:cNvPicPr>
            <a:picLocks noChangeAspect="1"/>
          </p:cNvPicPr>
          <p:nvPr/>
        </p:nvPicPr>
        <p:blipFill>
          <a:blip r:embed="rId4"/>
          <a:stretch>
            <a:fillRect/>
          </a:stretch>
        </p:blipFill>
        <p:spPr>
          <a:xfrm>
            <a:off x="1389480" y="1889626"/>
            <a:ext cx="9413040" cy="3078747"/>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A1F930-7311-CACC-5742-EF399DF6A2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3833656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8FCDE642-2564-9FF2-CDC7-67F7BE33C5A4}"/>
              </a:ext>
            </a:extLst>
          </p:cNvPr>
          <p:cNvGrpSpPr/>
          <p:nvPr/>
        </p:nvGrpSpPr>
        <p:grpSpPr>
          <a:xfrm>
            <a:off x="337458" y="0"/>
            <a:ext cx="11484428" cy="1454228"/>
            <a:chOff x="442452" y="1258528"/>
            <a:chExt cx="2989006" cy="1538582"/>
          </a:xfrm>
        </p:grpSpPr>
        <p:sp>
          <p:nvSpPr>
            <p:cNvPr id="4" name="Speech Bubble: Rectangle with Corners Rounded 3">
              <a:extLst>
                <a:ext uri="{FF2B5EF4-FFF2-40B4-BE49-F238E27FC236}">
                  <a16:creationId xmlns:a16="http://schemas.microsoft.com/office/drawing/2014/main" id="{B970981B-3982-9211-650D-D2152F6F3C57}"/>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E264C0E-63F6-CD92-43CC-0A0B2D073523}"/>
                </a:ext>
              </a:extLst>
            </p:cNvPr>
            <p:cNvSpPr txBox="1"/>
            <p:nvPr/>
          </p:nvSpPr>
          <p:spPr>
            <a:xfrm>
              <a:off x="482117" y="1360591"/>
              <a:ext cx="2915343" cy="10301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Giới thiệu một công trình kiến trúc tiêu biểu của Cam-pu-chia</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aphicFrame>
        <p:nvGraphicFramePr>
          <p:cNvPr id="6" name="Table 5">
            <a:extLst>
              <a:ext uri="{FF2B5EF4-FFF2-40B4-BE49-F238E27FC236}">
                <a16:creationId xmlns:a16="http://schemas.microsoft.com/office/drawing/2014/main" id="{7A9283A0-1DCE-F651-D5C1-1266589345DD}"/>
              </a:ext>
            </a:extLst>
          </p:cNvPr>
          <p:cNvGraphicFramePr>
            <a:graphicFrameLocks noGrp="1"/>
          </p:cNvGraphicFramePr>
          <p:nvPr>
            <p:extLst>
              <p:ext uri="{D42A27DB-BD31-4B8C-83A1-F6EECF244321}">
                <p14:modId xmlns:p14="http://schemas.microsoft.com/office/powerpoint/2010/main" val="1279913823"/>
              </p:ext>
            </p:extLst>
          </p:nvPr>
        </p:nvGraphicFramePr>
        <p:xfrm>
          <a:off x="820144" y="2030672"/>
          <a:ext cx="10747566" cy="4425211"/>
        </p:xfrm>
        <a:graphic>
          <a:graphicData uri="http://schemas.openxmlformats.org/drawingml/2006/table">
            <a:tbl>
              <a:tblPr firstRow="1" bandRow="1">
                <a:tableStyleId>{5C22544A-7EE6-4342-B048-85BDC9FD1C3A}</a:tableStyleId>
              </a:tblPr>
              <a:tblGrid>
                <a:gridCol w="3582522">
                  <a:extLst>
                    <a:ext uri="{9D8B030D-6E8A-4147-A177-3AD203B41FA5}">
                      <a16:colId xmlns:a16="http://schemas.microsoft.com/office/drawing/2014/main" val="241142098"/>
                    </a:ext>
                  </a:extLst>
                </a:gridCol>
                <a:gridCol w="3582522">
                  <a:extLst>
                    <a:ext uri="{9D8B030D-6E8A-4147-A177-3AD203B41FA5}">
                      <a16:colId xmlns:a16="http://schemas.microsoft.com/office/drawing/2014/main" val="2566909427"/>
                    </a:ext>
                  </a:extLst>
                </a:gridCol>
                <a:gridCol w="3582522">
                  <a:extLst>
                    <a:ext uri="{9D8B030D-6E8A-4147-A177-3AD203B41FA5}">
                      <a16:colId xmlns:a16="http://schemas.microsoft.com/office/drawing/2014/main" val="2296570499"/>
                    </a:ext>
                  </a:extLst>
                </a:gridCol>
              </a:tblGrid>
              <a:tr h="1120750">
                <a:tc>
                  <a:txBody>
                    <a:bodyPr/>
                    <a:lstStyle/>
                    <a:p>
                      <a:pPr algn="ctr"/>
                      <a:r>
                        <a:rPr lang="en-US" sz="3200" dirty="0" err="1">
                          <a:latin typeface="Cambria" panose="02040503050406030204" pitchFamily="18" charset="0"/>
                          <a:ea typeface="Cambria" panose="02040503050406030204" pitchFamily="18" charset="0"/>
                        </a:rPr>
                        <a:t>Tên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sắc</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682292"/>
                  </a:ext>
                </a:extLst>
              </a:tr>
              <a:tr h="1101487">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9281262"/>
                  </a:ext>
                </a:extLst>
              </a:tr>
              <a:tr h="1101487">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606404"/>
                  </a:ext>
                </a:extLst>
              </a:tr>
              <a:tr h="1101487">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3389872"/>
                  </a:ext>
                </a:extLst>
              </a:tr>
            </a:tbl>
          </a:graphicData>
        </a:graphic>
      </p:graphicFrame>
    </p:spTree>
    <p:extLst>
      <p:ext uri="{BB962C8B-B14F-4D97-AF65-F5344CB8AC3E}">
        <p14:creationId xmlns:p14="http://schemas.microsoft.com/office/powerpoint/2010/main" val="951342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7A9283A0-1DCE-F651-D5C1-1266589345DD}"/>
              </a:ext>
            </a:extLst>
          </p:cNvPr>
          <p:cNvGraphicFramePr>
            <a:graphicFrameLocks noGrp="1"/>
          </p:cNvGraphicFramePr>
          <p:nvPr>
            <p:extLst>
              <p:ext uri="{D42A27DB-BD31-4B8C-83A1-F6EECF244321}">
                <p14:modId xmlns:p14="http://schemas.microsoft.com/office/powerpoint/2010/main" val="1319857139"/>
              </p:ext>
            </p:extLst>
          </p:nvPr>
        </p:nvGraphicFramePr>
        <p:xfrm>
          <a:off x="1" y="0"/>
          <a:ext cx="12360924" cy="6841475"/>
        </p:xfrm>
        <a:graphic>
          <a:graphicData uri="http://schemas.openxmlformats.org/drawingml/2006/table">
            <a:tbl>
              <a:tblPr firstRow="1" bandRow="1">
                <a:tableStyleId>{5C22544A-7EE6-4342-B048-85BDC9FD1C3A}</a:tableStyleId>
              </a:tblPr>
              <a:tblGrid>
                <a:gridCol w="2423710">
                  <a:extLst>
                    <a:ext uri="{9D8B030D-6E8A-4147-A177-3AD203B41FA5}">
                      <a16:colId xmlns:a16="http://schemas.microsoft.com/office/drawing/2014/main" val="241142098"/>
                    </a:ext>
                  </a:extLst>
                </a:gridCol>
                <a:gridCol w="2038120">
                  <a:extLst>
                    <a:ext uri="{9D8B030D-6E8A-4147-A177-3AD203B41FA5}">
                      <a16:colId xmlns:a16="http://schemas.microsoft.com/office/drawing/2014/main" val="2566909427"/>
                    </a:ext>
                  </a:extLst>
                </a:gridCol>
                <a:gridCol w="7899094">
                  <a:extLst>
                    <a:ext uri="{9D8B030D-6E8A-4147-A177-3AD203B41FA5}">
                      <a16:colId xmlns:a16="http://schemas.microsoft.com/office/drawing/2014/main" val="2296570499"/>
                    </a:ext>
                  </a:extLst>
                </a:gridCol>
              </a:tblGrid>
              <a:tr h="1084340">
                <a:tc>
                  <a:txBody>
                    <a:bodyPr/>
                    <a:lstStyle/>
                    <a:p>
                      <a:pPr algn="ctr"/>
                      <a:r>
                        <a:rPr lang="en-US" sz="3200" dirty="0" err="1">
                          <a:latin typeface="Cambria" panose="02040503050406030204" pitchFamily="18" charset="0"/>
                          <a:ea typeface="Cambria" panose="02040503050406030204" pitchFamily="18" charset="0"/>
                        </a:rPr>
                        <a:t>Tên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sắc</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682292"/>
                  </a:ext>
                </a:extLst>
              </a:tr>
              <a:tr h="2319872">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9281262"/>
                  </a:ext>
                </a:extLst>
              </a:tr>
              <a:tr h="1787251">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606404"/>
                  </a:ext>
                </a:extLst>
              </a:tr>
              <a:tr h="1650012">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3389872"/>
                  </a:ext>
                </a:extLst>
              </a:tr>
            </a:tbl>
          </a:graphicData>
        </a:graphic>
      </p:graphicFrame>
      <p:sp>
        <p:nvSpPr>
          <p:cNvPr id="8" name="TextBox 7">
            <a:extLst>
              <a:ext uri="{FF2B5EF4-FFF2-40B4-BE49-F238E27FC236}">
                <a16:creationId xmlns:a16="http://schemas.microsoft.com/office/drawing/2014/main" id="{5C7ACD0C-1B2D-02EC-3DC2-72029DD155A0}"/>
              </a:ext>
            </a:extLst>
          </p:cNvPr>
          <p:cNvSpPr txBox="1"/>
          <p:nvPr/>
        </p:nvSpPr>
        <p:spPr>
          <a:xfrm>
            <a:off x="132203" y="1498294"/>
            <a:ext cx="2478795"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Ăng</a:t>
            </a:r>
            <a:r>
              <a:rPr lang="en-US" sz="3600" dirty="0">
                <a:solidFill>
                  <a:srgbClr val="FF0000"/>
                </a:solidFill>
                <a:latin typeface="Cambria" panose="02040503050406030204" pitchFamily="18" charset="0"/>
                <a:ea typeface="Cambria" panose="02040503050406030204" pitchFamily="18" charset="0"/>
              </a:rPr>
              <a:t>-co-</a:t>
            </a:r>
            <a:r>
              <a:rPr lang="en-US" sz="3600" dirty="0" err="1">
                <a:solidFill>
                  <a:srgbClr val="FF0000"/>
                </a:solidFill>
                <a:latin typeface="Cambria" panose="02040503050406030204" pitchFamily="18" charset="0"/>
                <a:ea typeface="Cambria" panose="02040503050406030204" pitchFamily="18" charset="0"/>
              </a:rPr>
              <a:t>vát</a:t>
            </a:r>
            <a:endParaRPr lang="en-US" sz="3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4268BBD-D741-0B6E-6BC4-5612D3565644}"/>
              </a:ext>
            </a:extLst>
          </p:cNvPr>
          <p:cNvSpPr txBox="1"/>
          <p:nvPr/>
        </p:nvSpPr>
        <p:spPr>
          <a:xfrm>
            <a:off x="2401677" y="1322025"/>
            <a:ext cx="2049137" cy="1200329"/>
          </a:xfrm>
          <a:prstGeom prst="rect">
            <a:avLst/>
          </a:prstGeom>
          <a:noFill/>
        </p:spPr>
        <p:txBody>
          <a:bodyPr wrap="square" rtlCol="0">
            <a:spAutoFit/>
          </a:bodyPr>
          <a:lstStyle/>
          <a:p>
            <a:pPr algn="ctr"/>
            <a:r>
              <a:rPr lang="en-US" sz="3600" dirty="0" err="1">
                <a:solidFill>
                  <a:srgbClr val="002060"/>
                </a:solidFill>
                <a:latin typeface="Cambria" panose="02040503050406030204" pitchFamily="18" charset="0"/>
                <a:ea typeface="Cambria" panose="02040503050406030204" pitchFamily="18" charset="0"/>
              </a:rPr>
              <a:t>Đầu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thế</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kỉ</a:t>
            </a:r>
            <a:r>
              <a:rPr lang="en-US" sz="3600" dirty="0">
                <a:solidFill>
                  <a:srgbClr val="002060"/>
                </a:solidFill>
                <a:latin typeface="Cambria" panose="02040503050406030204" pitchFamily="18" charset="0"/>
                <a:ea typeface="Cambria" panose="02040503050406030204" pitchFamily="18" charset="0"/>
              </a:rPr>
              <a:t> XII</a:t>
            </a:r>
          </a:p>
        </p:txBody>
      </p:sp>
      <p:sp>
        <p:nvSpPr>
          <p:cNvPr id="10" name="TextBox 9">
            <a:extLst>
              <a:ext uri="{FF2B5EF4-FFF2-40B4-BE49-F238E27FC236}">
                <a16:creationId xmlns:a16="http://schemas.microsoft.com/office/drawing/2014/main" id="{004F1329-16CD-C265-89B4-CD44973BD675}"/>
              </a:ext>
            </a:extLst>
          </p:cNvPr>
          <p:cNvSpPr txBox="1"/>
          <p:nvPr/>
        </p:nvSpPr>
        <p:spPr>
          <a:xfrm>
            <a:off x="4560983" y="1178805"/>
            <a:ext cx="7744858" cy="2554545"/>
          </a:xfrm>
          <a:prstGeom prst="rect">
            <a:avLst/>
          </a:prstGeom>
          <a:noFill/>
        </p:spPr>
        <p:txBody>
          <a:bodyPr wrap="square" rtlCol="0">
            <a:spAutoFit/>
          </a:bodyPr>
          <a:lstStyle/>
          <a:p>
            <a:pPr algn="just"/>
            <a:r>
              <a:rPr lang="vi-VN" sz="2000" dirty="0">
                <a:solidFill>
                  <a:srgbClr val="002060"/>
                </a:solidFill>
                <a:latin typeface="Cambria" panose="02040503050406030204" pitchFamily="18" charset="0"/>
                <a:ea typeface="Cambria" panose="02040503050406030204" pitchFamily="18" charset="0"/>
              </a:rPr>
              <a:t>Khu đền chính gồm ba tầng với những ngọn tháp lớn, kết nối với nhau bởi những dãy hành lang dài, xung quanh là hào nước.</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T</a:t>
            </a:r>
            <a:r>
              <a:rPr lang="vi-VN" sz="2000" dirty="0">
                <a:solidFill>
                  <a:srgbClr val="002060"/>
                </a:solidFill>
                <a:latin typeface="Cambria" panose="02040503050406030204" pitchFamily="18" charset="0"/>
                <a:ea typeface="Cambria" panose="02040503050406030204" pitchFamily="18" charset="0"/>
              </a:rPr>
              <a:t>rung tâm ngôi đền là tổ hợp năm ngọn tháp, tháp ở giữa cao tới 65 m và bốn tháp ở bốn góc. Toàn bộ công trình được xây bằng đá. Những khối đá được đẽo gọt vuông vức và xếp chồng khít lên nhau mà không cần bất cứ chất kết dính nào. Ăng-co Vát trở thành biểu tượng của đất nước Cam-pu-chia.</a:t>
            </a:r>
          </a:p>
          <a:p>
            <a:pPr algn="just"/>
            <a:endParaRPr lang="en-US" sz="2000"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BD0ED9E-2557-63A8-2693-0242C721A7E7}"/>
              </a:ext>
            </a:extLst>
          </p:cNvPr>
          <p:cNvSpPr txBox="1"/>
          <p:nvPr/>
        </p:nvSpPr>
        <p:spPr>
          <a:xfrm>
            <a:off x="-77118" y="3459297"/>
            <a:ext cx="2478795"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Ăng</a:t>
            </a:r>
            <a:r>
              <a:rPr lang="en-US" sz="3600" dirty="0">
                <a:solidFill>
                  <a:srgbClr val="FF0000"/>
                </a:solidFill>
                <a:latin typeface="Cambria" panose="02040503050406030204" pitchFamily="18" charset="0"/>
                <a:ea typeface="Cambria" panose="02040503050406030204" pitchFamily="18" charset="0"/>
              </a:rPr>
              <a:t>-co Thom</a:t>
            </a:r>
          </a:p>
        </p:txBody>
      </p:sp>
      <p:sp>
        <p:nvSpPr>
          <p:cNvPr id="12" name="TextBox 11">
            <a:extLst>
              <a:ext uri="{FF2B5EF4-FFF2-40B4-BE49-F238E27FC236}">
                <a16:creationId xmlns:a16="http://schemas.microsoft.com/office/drawing/2014/main" id="{7253DBC4-3F80-7528-B03F-C0FF691AD174}"/>
              </a:ext>
            </a:extLst>
          </p:cNvPr>
          <p:cNvSpPr txBox="1"/>
          <p:nvPr/>
        </p:nvSpPr>
        <p:spPr>
          <a:xfrm>
            <a:off x="2434728" y="3547432"/>
            <a:ext cx="2049137" cy="1200329"/>
          </a:xfrm>
          <a:prstGeom prst="rect">
            <a:avLst/>
          </a:prstGeom>
          <a:noFill/>
        </p:spPr>
        <p:txBody>
          <a:bodyPr wrap="square" rtlCol="0">
            <a:spAutoFit/>
          </a:bodyPr>
          <a:lstStyle/>
          <a:p>
            <a:pPr algn="ctr"/>
            <a:r>
              <a:rPr lang="en-US" sz="3600" dirty="0" err="1">
                <a:solidFill>
                  <a:srgbClr val="002060"/>
                </a:solidFill>
                <a:latin typeface="Cambria" panose="02040503050406030204" pitchFamily="18" charset="0"/>
                <a:ea typeface="Cambria" panose="02040503050406030204" pitchFamily="18" charset="0"/>
              </a:rPr>
              <a:t>Từ</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thế</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kỉ</a:t>
            </a:r>
            <a:r>
              <a:rPr lang="en-US" sz="3600" dirty="0">
                <a:solidFill>
                  <a:srgbClr val="002060"/>
                </a:solidFill>
                <a:latin typeface="Cambria" panose="02040503050406030204" pitchFamily="18" charset="0"/>
                <a:ea typeface="Cambria" panose="02040503050406030204" pitchFamily="18" charset="0"/>
              </a:rPr>
              <a:t> XII</a:t>
            </a:r>
          </a:p>
        </p:txBody>
      </p:sp>
      <p:sp>
        <p:nvSpPr>
          <p:cNvPr id="13" name="TextBox 12">
            <a:extLst>
              <a:ext uri="{FF2B5EF4-FFF2-40B4-BE49-F238E27FC236}">
                <a16:creationId xmlns:a16="http://schemas.microsoft.com/office/drawing/2014/main" id="{A7CFB9EC-7BE6-6AAF-8834-D4C2439505D5}"/>
              </a:ext>
            </a:extLst>
          </p:cNvPr>
          <p:cNvSpPr txBox="1"/>
          <p:nvPr/>
        </p:nvSpPr>
        <p:spPr>
          <a:xfrm>
            <a:off x="4461830" y="3547432"/>
            <a:ext cx="7730169" cy="1631216"/>
          </a:xfrm>
          <a:prstGeom prst="rect">
            <a:avLst/>
          </a:prstGeom>
          <a:noFill/>
        </p:spPr>
        <p:txBody>
          <a:bodyPr wrap="square" rtlCol="0">
            <a:spAutoFit/>
          </a:bodyPr>
          <a:lstStyle/>
          <a:p>
            <a:pPr algn="just"/>
            <a:r>
              <a:rPr lang="vi-VN" sz="2000" dirty="0">
                <a:solidFill>
                  <a:srgbClr val="002060"/>
                </a:solidFill>
                <a:latin typeface="Cambria" panose="02040503050406030204" pitchFamily="18" charset="0"/>
                <a:ea typeface="Cambria" panose="02040503050406030204" pitchFamily="18" charset="0"/>
              </a:rPr>
              <a:t>- Là kinh đô cuối cùng của đế quốc Khơ-me (Khmer), thuộc thành phố Xiêm Riệp ngày nay.</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Khu thành có hình vuông với diện tích gần 9 km, được bao quanh bởi bốn bức tường đá ong cao tới 9 m và năm cửa ra vào. Dọc hai bên đường dẫn vào thành là các tượng thần bằng đá.</a:t>
            </a:r>
          </a:p>
        </p:txBody>
      </p:sp>
      <p:sp>
        <p:nvSpPr>
          <p:cNvPr id="14" name="TextBox 13">
            <a:extLst>
              <a:ext uri="{FF2B5EF4-FFF2-40B4-BE49-F238E27FC236}">
                <a16:creationId xmlns:a16="http://schemas.microsoft.com/office/drawing/2014/main" id="{BADEB339-F29B-72E6-7FC6-F89875A30015}"/>
              </a:ext>
            </a:extLst>
          </p:cNvPr>
          <p:cNvSpPr txBox="1"/>
          <p:nvPr/>
        </p:nvSpPr>
        <p:spPr>
          <a:xfrm>
            <a:off x="0" y="5244030"/>
            <a:ext cx="2478795" cy="1200329"/>
          </a:xfrm>
          <a:prstGeom prst="rect">
            <a:avLst/>
          </a:prstGeom>
          <a:noFill/>
        </p:spPr>
        <p:txBody>
          <a:bodyPr wrap="square" rtlCol="0">
            <a:spAutoFit/>
          </a:bodyPr>
          <a:lstStyle/>
          <a:p>
            <a:pPr algn="ctr"/>
            <a:r>
              <a:rPr lang="en-US" sz="2400" dirty="0" err="1">
                <a:solidFill>
                  <a:srgbClr val="FF0000"/>
                </a:solidFill>
                <a:latin typeface="Cambria" panose="02040503050406030204" pitchFamily="18" charset="0"/>
                <a:ea typeface="Cambria" panose="02040503050406030204" pitchFamily="18" charset="0"/>
              </a:rPr>
              <a:t>Tượng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đài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hữu</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nghị</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Việt</a:t>
            </a:r>
            <a:r>
              <a:rPr lang="en-US" sz="2400" dirty="0">
                <a:solidFill>
                  <a:srgbClr val="FF0000"/>
                </a:solidFill>
                <a:latin typeface="Cambria" panose="02040503050406030204" pitchFamily="18" charset="0"/>
                <a:ea typeface="Cambria" panose="02040503050406030204" pitchFamily="18" charset="0"/>
              </a:rPr>
              <a:t> Nam – Cam-</a:t>
            </a:r>
            <a:r>
              <a:rPr lang="en-US" sz="2400" dirty="0" err="1">
                <a:solidFill>
                  <a:srgbClr val="FF0000"/>
                </a:solidFill>
                <a:latin typeface="Cambria" panose="02040503050406030204" pitchFamily="18" charset="0"/>
                <a:ea typeface="Cambria" panose="02040503050406030204" pitchFamily="18" charset="0"/>
              </a:rPr>
              <a:t>pu</a:t>
            </a:r>
            <a:r>
              <a:rPr lang="en-US" sz="2400" dirty="0">
                <a:solidFill>
                  <a:srgbClr val="FF0000"/>
                </a:solidFill>
                <a:latin typeface="Cambria" panose="02040503050406030204" pitchFamily="18" charset="0"/>
                <a:ea typeface="Cambria" panose="02040503050406030204" pitchFamily="18" charset="0"/>
              </a:rPr>
              <a:t>-chia</a:t>
            </a:r>
          </a:p>
        </p:txBody>
      </p:sp>
      <p:sp>
        <p:nvSpPr>
          <p:cNvPr id="15" name="TextBox 14">
            <a:extLst>
              <a:ext uri="{FF2B5EF4-FFF2-40B4-BE49-F238E27FC236}">
                <a16:creationId xmlns:a16="http://schemas.microsoft.com/office/drawing/2014/main" id="{5B1EAE2F-6FFA-287F-82AF-66536A2FB2FE}"/>
              </a:ext>
            </a:extLst>
          </p:cNvPr>
          <p:cNvSpPr txBox="1"/>
          <p:nvPr/>
        </p:nvSpPr>
        <p:spPr>
          <a:xfrm>
            <a:off x="2511846" y="5332165"/>
            <a:ext cx="2049137" cy="1200329"/>
          </a:xfrm>
          <a:prstGeom prst="rect">
            <a:avLst/>
          </a:prstGeom>
          <a:noFill/>
        </p:spPr>
        <p:txBody>
          <a:bodyPr wrap="square" rtlCol="0">
            <a:spAutoFit/>
          </a:bodyPr>
          <a:lstStyle/>
          <a:p>
            <a:pPr algn="ct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1970</a:t>
            </a:r>
          </a:p>
        </p:txBody>
      </p:sp>
      <p:sp>
        <p:nvSpPr>
          <p:cNvPr id="16" name="TextBox 15">
            <a:extLst>
              <a:ext uri="{FF2B5EF4-FFF2-40B4-BE49-F238E27FC236}">
                <a16:creationId xmlns:a16="http://schemas.microsoft.com/office/drawing/2014/main" id="{C50B88A3-5180-EA55-B829-7DFA40C9FE42}"/>
              </a:ext>
            </a:extLst>
          </p:cNvPr>
          <p:cNvSpPr txBox="1"/>
          <p:nvPr/>
        </p:nvSpPr>
        <p:spPr>
          <a:xfrm>
            <a:off x="4538948" y="5332165"/>
            <a:ext cx="7730169" cy="1323439"/>
          </a:xfrm>
          <a:prstGeom prst="rect">
            <a:avLst/>
          </a:prstGeom>
          <a:noFill/>
        </p:spPr>
        <p:txBody>
          <a:bodyPr wrap="square" rtlCol="0">
            <a:spAutoFit/>
          </a:bodyPr>
          <a:lstStyle/>
          <a:p>
            <a:pPr algn="just"/>
            <a:r>
              <a:rPr lang="vi-VN" sz="2000" dirty="0">
                <a:solidFill>
                  <a:srgbClr val="002060"/>
                </a:solidFill>
                <a:latin typeface="Cambria" panose="02040503050406030204" pitchFamily="18" charset="0"/>
                <a:ea typeface="Cambria" panose="02040503050406030204" pitchFamily="18" charset="0"/>
              </a:rPr>
              <a:t>Điểm nổi bật nhất của tượng đài là khối đá tạc hình hai người chiến sĩ Cam-pu-chia và Việt Nam đứng bảo vệ một người phụ nữ bế con nhỏ trên tay. Phần chóp của tượng đài được mạ đồng màu vàng nổi bật giữa bầu trời.</a:t>
            </a:r>
          </a:p>
        </p:txBody>
      </p:sp>
    </p:spTree>
    <p:extLst>
      <p:ext uri="{BB962C8B-B14F-4D97-AF65-F5344CB8AC3E}">
        <p14:creationId xmlns:p14="http://schemas.microsoft.com/office/powerpoint/2010/main" val="472244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41233DB5-7AEC-3324-032F-22D49C2EC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215266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id="{4DA9D2CC-D29D-3FC9-ED0E-A8827DA265E4}"/>
              </a:ext>
            </a:extLst>
          </p:cNvPr>
          <p:cNvSpPr txBox="1"/>
          <p:nvPr/>
        </p:nvSpPr>
        <p:spPr>
          <a:xfrm>
            <a:off x="154237" y="1894902"/>
            <a:ext cx="8758410" cy="3046988"/>
          </a:xfrm>
          <a:prstGeom prst="rect">
            <a:avLst/>
          </a:prstGeom>
          <a:noFill/>
        </p:spPr>
        <p:txBody>
          <a:bodyPr wrap="square" rtlCol="0">
            <a:spAutoFit/>
          </a:bodyPr>
          <a:lstStyle/>
          <a:p>
            <a:pPr lvl="0" algn="ctr"/>
            <a:r>
              <a:rPr lang="vi-VN" sz="4800" b="1" dirty="0">
                <a:solidFill>
                  <a:prstClr val="black"/>
                </a:solidFill>
                <a:latin typeface="Cambria" panose="02040503050406030204" pitchFamily="18" charset="0"/>
                <a:ea typeface="Cambria" panose="02040503050406030204" pitchFamily="18" charset="0"/>
              </a:rPr>
              <a:t>2. Sưu tầm tranh, ảnh, tư liệu viết về một số công trình tiêu biểu khác của Cam-pu-chia và chia sẻ với bạn.</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751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C269F3E3-D689-640B-929C-35803735EC1B}"/>
              </a:ext>
            </a:extLst>
          </p:cNvPr>
          <p:cNvSpPr txBox="1"/>
          <p:nvPr/>
        </p:nvSpPr>
        <p:spPr>
          <a:xfrm>
            <a:off x="782195" y="176270"/>
            <a:ext cx="6213513" cy="649408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 Cung điện Hoàng Gia</a:t>
            </a:r>
          </a:p>
          <a:p>
            <a:pPr algn="just"/>
            <a:r>
              <a:rPr lang="vi-VN" sz="3200" dirty="0">
                <a:latin typeface="Cambria" panose="02040503050406030204" pitchFamily="18" charset="0"/>
                <a:ea typeface="Cambria" panose="02040503050406030204" pitchFamily="18" charset="0"/>
              </a:rPr>
              <a:t>+ Là nơi mà Quốc Vương và các thành viên trong hoàng tộc cùng sinh hoạt và làm các nghi lễ quan trọng</a:t>
            </a:r>
          </a:p>
          <a:p>
            <a:pPr algn="just"/>
            <a:r>
              <a:rPr lang="vi-VN" sz="3200" dirty="0">
                <a:latin typeface="Cambria" panose="02040503050406030204" pitchFamily="18" charset="0"/>
                <a:ea typeface="Cambria" panose="02040503050406030204" pitchFamily="18" charset="0"/>
              </a:rPr>
              <a:t>+ Cung điện được trang trí công phu với những hoa văn rất tinh xảo kèm theo đó là những vườn hoa rực rỡ. Có nhiều công trình lộng lẫy tọa lạc ngay trong cung điện Hoàng gia như: chùa Bạc, phòng khánh tiết, cung điện đồng, điện nghỉ yên tĩnh,…</a:t>
            </a:r>
            <a:endParaRPr lang="en-US" sz="3200" dirty="0">
              <a:latin typeface="Cambria" panose="02040503050406030204" pitchFamily="18" charset="0"/>
              <a:ea typeface="Cambria" panose="02040503050406030204" pitchFamily="18" charset="0"/>
            </a:endParaRPr>
          </a:p>
        </p:txBody>
      </p:sp>
      <p:pic>
        <p:nvPicPr>
          <p:cNvPr id="3074" name="Picture 2" descr="Khám phá vẻ đẹp Cung điện Hoàng Gia Campuchia">
            <a:extLst>
              <a:ext uri="{FF2B5EF4-FFF2-40B4-BE49-F238E27FC236}">
                <a16:creationId xmlns:a16="http://schemas.microsoft.com/office/drawing/2014/main" id="{184A224D-98BA-72C9-6823-257FB5CB8B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81063">
            <a:off x="7202579" y="506775"/>
            <a:ext cx="4680948" cy="2633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Cung Điện Hoàng Gia - Viên Ngọc Quý Của Đất Nước Campuchia">
            <a:extLst>
              <a:ext uri="{FF2B5EF4-FFF2-40B4-BE49-F238E27FC236}">
                <a16:creationId xmlns:a16="http://schemas.microsoft.com/office/drawing/2014/main" id="{AADC09B5-F67C-7C92-D6D5-C3CE91106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1044">
            <a:off x="7424053" y="3404213"/>
            <a:ext cx="4405653" cy="2477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77921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E7AFF-09A8-E548-644D-549FCC8848DA}"/>
              </a:ext>
            </a:extLst>
          </p:cNvPr>
          <p:cNvPicPr>
            <a:picLocks noChangeAspect="1"/>
          </p:cNvPicPr>
          <p:nvPr/>
        </p:nvPicPr>
        <p:blipFill>
          <a:blip r:embed="rId2"/>
          <a:stretch>
            <a:fillRect/>
          </a:stretch>
        </p:blipFill>
        <p:spPr>
          <a:xfrm>
            <a:off x="620583" y="1575411"/>
            <a:ext cx="11045344" cy="400263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Đồng</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bằng</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Trung du</a:t>
            </a: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Núi</a:t>
            </a:r>
            <a:r>
              <a:rPr kumimoji="0" lang="en-US" sz="36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36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cao</a:t>
            </a:r>
            <a:endParaRPr kumimoji="0" lang="en-US" sz="36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Sông</a:t>
            </a:r>
            <a:r>
              <a:rPr kumimoji="0" lang="en-US" sz="4267"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4267"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suối</a:t>
            </a:r>
            <a:endParaRPr kumimoji="0" lang="en-US" sz="4267"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969770"/>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Địa</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hình</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chủ</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yếu</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của</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Cam-</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pu</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-chia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là</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a:t>
            </a:r>
            <a:endParaRPr kumimoji="0" lang="en-US" sz="60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10077" y="3852536"/>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Hồ</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nước</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ngọt</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lớn</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nhất</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Đông</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Nam Á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là</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a:t>
            </a:r>
            <a:endParaRPr kumimoji="0" lang="en-US" sz="60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Bi-</a:t>
            </a:r>
            <a:r>
              <a:rPr lang="en-US" sz="3200" kern="0" noProof="0" dirty="0" err="1">
                <a:ln w="0"/>
                <a:solidFill>
                  <a:srgbClr val="000000"/>
                </a:solidFill>
                <a:effectLst>
                  <a:outerShdw blurRad="38100" dist="19050" dir="2700000" algn="tl" rotWithShape="0">
                    <a:srgbClr val="191919">
                      <a:alpha val="40000"/>
                    </a:srgbClr>
                  </a:outerShdw>
                </a:effectLst>
                <a:latin typeface="Arial"/>
                <a:cs typeface="Arial"/>
                <a:sym typeface="Arial"/>
              </a:rPr>
              <a:t>wa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Bai ca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95172" y="4095704"/>
            <a:ext cx="304281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Tôn-</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lê</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Sáp</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Vic-to-</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ri</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07164" y="3495240"/>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Năm</a:t>
            </a:r>
            <a:r>
              <a:rPr kumimoji="0" lang="en-US" sz="48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2021, Cam-</a:t>
            </a:r>
            <a:r>
              <a:rPr kumimoji="0" lang="en-US" sz="48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pu</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-chia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có</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số</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dân</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là</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bao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nhiêu</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a:t>
            </a:r>
            <a:endParaRPr kumimoji="0" lang="en-US" sz="48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612660" y="4036805"/>
            <a:ext cx="3525791"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14,5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580482" y="5528822"/>
            <a:ext cx="3415229"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17,5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74558" y="4036764"/>
            <a:ext cx="3449259"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15,5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262419" y="5521664"/>
            <a:ext cx="3327832" cy="1107996"/>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Khoảng</a:t>
            </a:r>
            <a:r>
              <a:rPr kumimoji="0" lang="en-US" sz="3200" b="1" i="0" u="none" strike="noStrike" kern="0" cap="none" spc="0" normalizeH="0" noProof="0" dirty="0">
                <a:ln>
                  <a:noFill/>
                </a:ln>
                <a:solidFill>
                  <a:srgbClr val="000000"/>
                </a:solidFill>
                <a:effectLst/>
                <a:uLnTx/>
                <a:uFillTx/>
                <a:latin typeface="Arial"/>
                <a:ea typeface="+mn-ea"/>
                <a:cs typeface="Arial"/>
                <a:sym typeface="Arial"/>
              </a:rPr>
              <a:t> 16,5 </a:t>
            </a:r>
            <a:r>
              <a:rPr kumimoji="0" lang="en-US" sz="3200" b="1" i="0" u="none" strike="noStrike" kern="0" cap="none" spc="0" normalizeH="0" noProof="0" dirty="0" err="1">
                <a:ln>
                  <a:noFill/>
                </a:ln>
                <a:solidFill>
                  <a:srgbClr val="000000"/>
                </a:solidFill>
                <a:effectLst/>
                <a:uLnTx/>
                <a:uFillTx/>
                <a:latin typeface="Arial"/>
                <a:ea typeface="+mn-ea"/>
                <a:cs typeface="Arial"/>
                <a:sym typeface="Arial"/>
              </a:rPr>
              <a:t>triệu</a:t>
            </a:r>
            <a:r>
              <a:rPr kumimoji="0" lang="en-US" sz="3200" b="1" i="0" u="none" strike="noStrike" kern="0" cap="none" spc="0" normalizeH="0" noProof="0" dirty="0">
                <a:ln>
                  <a:noFill/>
                </a:ln>
                <a:solidFill>
                  <a:srgbClr val="000000"/>
                </a:solidFill>
                <a:effectLst/>
                <a:uLnTx/>
                <a:uFillTx/>
                <a:latin typeface="Arial"/>
                <a:ea typeface="+mn-ea"/>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mn-ea"/>
                <a:cs typeface="Arial"/>
                <a:sym typeface="Arial"/>
              </a:rPr>
              <a:t>dân</a:t>
            </a:r>
            <a:endParaRPr kumimoji="0" lang="en-US" sz="3200" b="1"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biểu trưng riêng của đất nước Campuchia | Ẩm thực Campuch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8849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013604CA-6D14-74FC-07CC-74CFA07A5BF0}"/>
              </a:ext>
            </a:extLst>
          </p:cNvPr>
          <p:cNvSpPr/>
          <p:nvPr/>
        </p:nvSpPr>
        <p:spPr>
          <a:xfrm>
            <a:off x="2031747" y="83952"/>
            <a:ext cx="8608389" cy="2619977"/>
          </a:xfrm>
          <a:prstGeom prst="roundRect">
            <a:avLst/>
          </a:prstGeom>
          <a:solidFill>
            <a:srgbClr val="FFFFFF">
              <a:alpha val="74902"/>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F8962C-1554-6B25-BAEC-C4DAEAFAFF17}"/>
              </a:ext>
            </a:extLst>
          </p:cNvPr>
          <p:cNvPicPr>
            <a:picLocks noChangeAspect="1"/>
          </p:cNvPicPr>
          <p:nvPr/>
        </p:nvPicPr>
        <p:blipFill>
          <a:blip r:embed="rId3"/>
          <a:stretch>
            <a:fillRect/>
          </a:stretch>
        </p:blipFill>
        <p:spPr>
          <a:xfrm>
            <a:off x="2624963" y="-69864"/>
            <a:ext cx="6589090" cy="257718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8A80BC65-2068-32EC-E433-4528D04CEC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pic>
        <p:nvPicPr>
          <p:cNvPr id="7" name="Picture 6">
            <a:extLst>
              <a:ext uri="{FF2B5EF4-FFF2-40B4-BE49-F238E27FC236}">
                <a16:creationId xmlns:a16="http://schemas.microsoft.com/office/drawing/2014/main" id="{B34CA0EF-77DE-1198-7DA8-2A89B1C7A078}"/>
              </a:ext>
            </a:extLst>
          </p:cNvPr>
          <p:cNvPicPr>
            <a:picLocks noChangeAspect="1"/>
          </p:cNvPicPr>
          <p:nvPr/>
        </p:nvPicPr>
        <p:blipFill>
          <a:blip r:embed="rId5"/>
          <a:stretch>
            <a:fillRect/>
          </a:stretch>
        </p:blipFill>
        <p:spPr>
          <a:xfrm>
            <a:off x="8171042" y="857445"/>
            <a:ext cx="2469094" cy="1072989"/>
          </a:xfrm>
          <a:prstGeom prst="rect">
            <a:avLst/>
          </a:prstGeom>
        </p:spPr>
      </p:pic>
      <p:sp>
        <p:nvSpPr>
          <p:cNvPr id="5" name="Title 4"/>
          <p:cNvSpPr>
            <a:spLocks noGrp="1"/>
          </p:cNvSpPr>
          <p:nvPr>
            <p:ph type="title"/>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509965" y="346850"/>
            <a:ext cx="11465369" cy="6109034"/>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6821C036-0F87-CADF-4138-10F649E16DF2}"/>
              </a:ext>
            </a:extLst>
          </p:cNvPr>
          <p:cNvGrpSpPr/>
          <p:nvPr/>
        </p:nvGrpSpPr>
        <p:grpSpPr>
          <a:xfrm>
            <a:off x="412743" y="527246"/>
            <a:ext cx="7352190" cy="6124435"/>
            <a:chOff x="412743" y="527246"/>
            <a:chExt cx="7352190" cy="6124435"/>
          </a:xfrm>
        </p:grpSpPr>
        <p:grpSp>
          <p:nvGrpSpPr>
            <p:cNvPr id="9" name="Google Shape;960;p37">
              <a:extLst>
                <a:ext uri="{FF2B5EF4-FFF2-40B4-BE49-F238E27FC236}">
                  <a16:creationId xmlns:a16="http://schemas.microsoft.com/office/drawing/2014/main" id="{CCB4A127-977A-7224-0803-20B0571DE181}"/>
                </a:ext>
              </a:extLst>
            </p:cNvPr>
            <p:cNvGrpSpPr/>
            <p:nvPr/>
          </p:nvGrpSpPr>
          <p:grpSpPr>
            <a:xfrm rot="-197789">
              <a:off x="412743" y="527246"/>
              <a:ext cx="7352190" cy="6124435"/>
              <a:chOff x="1136457" y="603850"/>
              <a:chExt cx="6695528" cy="4592124"/>
            </a:xfrm>
          </p:grpSpPr>
          <p:sp>
            <p:nvSpPr>
              <p:cNvPr id="10" name="Google Shape;961;p37">
                <a:extLst>
                  <a:ext uri="{FF2B5EF4-FFF2-40B4-BE49-F238E27FC236}">
                    <a16:creationId xmlns:a16="http://schemas.microsoft.com/office/drawing/2014/main" id="{BB628F20-90B0-201A-672D-3A2738E4962A}"/>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lumMod val="20000"/>
                  <a:lumOff val="80000"/>
                </a:schemeClr>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2;p37">
                <a:extLst>
                  <a:ext uri="{FF2B5EF4-FFF2-40B4-BE49-F238E27FC236}">
                    <a16:creationId xmlns:a16="http://schemas.microsoft.com/office/drawing/2014/main" id="{8B9ED4A6-D389-EC01-4EAC-8BB7D05005C8}"/>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8CE9F08B-034D-1B64-FAFF-AB9856EABC5A}"/>
                </a:ext>
              </a:extLst>
            </p:cNvPr>
            <p:cNvSpPr txBox="1"/>
            <p:nvPr/>
          </p:nvSpPr>
          <p:spPr>
            <a:xfrm>
              <a:off x="1366118" y="1526275"/>
              <a:ext cx="5946507" cy="3046988"/>
            </a:xfrm>
            <a:prstGeom prst="rect">
              <a:avLst/>
            </a:prstGeom>
            <a:noFill/>
          </p:spPr>
          <p:txBody>
            <a:bodyPr wrap="square" rtlCol="0">
              <a:spAutoFit/>
            </a:bodyPr>
            <a:lstStyle/>
            <a:p>
              <a:pPr algn="ctr"/>
              <a:r>
                <a:rPr lang="vi-VN" sz="4800" b="1" dirty="0">
                  <a:solidFill>
                    <a:srgbClr val="FF0000"/>
                  </a:solidFill>
                  <a:latin typeface="Cambria" panose="02040503050406030204" pitchFamily="18" charset="0"/>
                  <a:ea typeface="Cambria" panose="02040503050406030204" pitchFamily="18" charset="0"/>
                </a:rPr>
                <a:t>Hoạt động 1: Tìm hiểu về đặc điểm tự nhiên và dân cư của Cam-pu-chia</a:t>
              </a:r>
              <a:endParaRPr lang="en-US" sz="4800" b="1" dirty="0">
                <a:solidFill>
                  <a:srgbClr val="FF0000"/>
                </a:solidFill>
                <a:latin typeface="Cambria" panose="02040503050406030204" pitchFamily="18" charset="0"/>
                <a:ea typeface="Cambria" panose="02040503050406030204" pitchFamily="18" charset="0"/>
              </a:endParaRPr>
            </a:p>
          </p:txBody>
        </p:sp>
      </p:grpSp>
      <p:pic>
        <p:nvPicPr>
          <p:cNvPr id="1026" name="Picture 2" descr="DANH SÁCH CÁC CẢNG BIỂN TẠI CAMPUCHIA (CAMBODIA)">
            <a:extLst>
              <a:ext uri="{FF2B5EF4-FFF2-40B4-BE49-F238E27FC236}">
                <a16:creationId xmlns:a16="http://schemas.microsoft.com/office/drawing/2014/main" id="{E00C7B08-5656-4DB3-47DB-E5A48D6D9D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7914" y="2102307"/>
            <a:ext cx="5379005" cy="4304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label with white text and a black background&#10;&#10;Description automatically generated">
            <a:extLst>
              <a:ext uri="{FF2B5EF4-FFF2-40B4-BE49-F238E27FC236}">
                <a16:creationId xmlns:a16="http://schemas.microsoft.com/office/drawing/2014/main" id="{8022139E-2AA5-929C-3885-F8B2482C6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291653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id="{4DA9D2CC-D29D-3FC9-ED0E-A8827DA265E4}"/>
              </a:ext>
            </a:extLst>
          </p:cNvPr>
          <p:cNvSpPr txBox="1"/>
          <p:nvPr/>
        </p:nvSpPr>
        <p:spPr>
          <a:xfrm>
            <a:off x="154237" y="1894902"/>
            <a:ext cx="8758410" cy="2585323"/>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Đọc thông tin</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mục</a:t>
            </a:r>
            <a:r>
              <a:rPr lang="en-US" sz="5400" b="1" dirty="0">
                <a:latin typeface="Cambria" panose="02040503050406030204" pitchFamily="18" charset="0"/>
                <a:ea typeface="Cambria" panose="02040503050406030204" pitchFamily="18" charset="0"/>
              </a:rPr>
              <a:t> 2: </a:t>
            </a:r>
            <a:endParaRPr lang="en-US" sz="5400" b="1" dirty="0" smtClean="0">
              <a:latin typeface="Cambria" panose="02040503050406030204" pitchFamily="18" charset="0"/>
              <a:ea typeface="Cambria" panose="02040503050406030204" pitchFamily="18" charset="0"/>
            </a:endParaRPr>
          </a:p>
          <a:p>
            <a:pPr algn="ctr"/>
            <a:r>
              <a:rPr lang="vi-VN" sz="5400" dirty="0" smtClean="0">
                <a:latin typeface="Cambria" panose="02040503050406030204" pitchFamily="18" charset="0"/>
                <a:ea typeface="Cambria" panose="02040503050406030204" pitchFamily="18" charset="0"/>
              </a:rPr>
              <a:t>Em </a:t>
            </a:r>
            <a:r>
              <a:rPr lang="vi-VN" sz="5400" dirty="0">
                <a:latin typeface="Cambria" panose="02040503050406030204" pitchFamily="18" charset="0"/>
                <a:ea typeface="Cambria" panose="02040503050406030204" pitchFamily="18" charset="0"/>
              </a:rPr>
              <a:t>hãy nêu một số đặc điểm dân cư của Cam-pu-chia.</a:t>
            </a:r>
          </a:p>
        </p:txBody>
      </p:sp>
    </p:spTree>
    <p:extLst>
      <p:ext uri="{BB962C8B-B14F-4D97-AF65-F5344CB8AC3E}">
        <p14:creationId xmlns:p14="http://schemas.microsoft.com/office/powerpoint/2010/main" val="3435134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7153</TotalTime>
  <Words>880</Words>
  <Application>Microsoft Office PowerPoint</Application>
  <PresentationFormat>Widescreen</PresentationFormat>
  <Paragraphs>71</Paragraphs>
  <Slides>24</Slides>
  <Notes>1</Notes>
  <HiddenSlides>0</HiddenSlides>
  <MMClips>12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微软雅黑</vt:lpstr>
      <vt:lpstr>Aptos</vt:lpstr>
      <vt:lpstr>Aptos Display</vt:lpstr>
      <vt:lpstr>Arial</vt:lpstr>
      <vt:lpstr>Bebas Neue</vt:lpstr>
      <vt:lpstr>Calibri</vt:lpstr>
      <vt:lpstr>Cambria</vt:lpstr>
      <vt:lpstr>Chau Philomene One</vt:lpstr>
      <vt:lpstr>等线</vt:lpstr>
      <vt:lpstr>Oi</vt:lpstr>
      <vt:lpstr>Signika Negative</vt:lpstr>
      <vt:lpstr>Times New Roman</vt:lpstr>
      <vt:lpstr>Custom Design</vt:lpstr>
      <vt:lpstr>Office 主题</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subject>9Slide.vn</dc:subject>
  <dc:creator>Huong Thao - 0972115126</dc:creator>
  <cp:keywords>www.jpppt.com</cp:keywords>
  <dc:description>9Slide.vn</dc:description>
  <cp:lastModifiedBy>Lenovo</cp:lastModifiedBy>
  <cp:revision>162</cp:revision>
  <dcterms:created xsi:type="dcterms:W3CDTF">2019-07-14T13:31:00Z</dcterms:created>
  <dcterms:modified xsi:type="dcterms:W3CDTF">2025-03-17T06:20:23Z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