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62" r:id="rId3"/>
    <p:sldId id="258" r:id="rId4"/>
    <p:sldId id="256" r:id="rId5"/>
    <p:sldId id="266" r:id="rId6"/>
    <p:sldId id="264" r:id="rId7"/>
    <p:sldId id="257" r:id="rId8"/>
    <p:sldId id="260" r:id="rId9"/>
    <p:sldId id="259" r:id="rId10"/>
    <p:sldId id="267" r:id="rId11"/>
    <p:sldId id="268" r:id="rId12"/>
    <p:sldId id="269" r:id="rId13"/>
    <p:sldId id="270" r:id="rId14"/>
    <p:sldId id="271" r:id="rId15"/>
    <p:sldId id="272" r:id="rId16"/>
    <p:sldId id="273" r:id="rId17"/>
    <p:sldId id="274" r:id="rId18"/>
    <p:sldId id="275" r:id="rId19"/>
    <p:sldId id="276" r:id="rId20"/>
    <p:sldId id="265" r:id="rId21"/>
    <p:sldId id="279" r:id="rId22"/>
    <p:sldId id="280" r:id="rId23"/>
    <p:sldId id="281" r:id="rId24"/>
    <p:sldId id="350" r:id="rId25"/>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3292" autoAdjust="0"/>
  </p:normalViewPr>
  <p:slideViewPr>
    <p:cSldViewPr>
      <p:cViewPr varScale="1">
        <p:scale>
          <a:sx n="37" d="100"/>
          <a:sy n="37" d="100"/>
        </p:scale>
        <p:origin x="125" y="36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15B8E-4B5D-4584-98EE-1CC9FEB46289}" type="datetimeFigureOut">
              <a:rPr lang="en-US" smtClean="0"/>
              <a:t>3/17/2025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0E5F3-0F76-4965-83E9-2424851F57D5}" type="slidenum">
              <a:rPr lang="en-US" smtClean="0"/>
              <a:t>‹#›</a:t>
            </a:fld>
            <a:endParaRPr lang="en-US"/>
          </a:p>
        </p:txBody>
      </p:sp>
    </p:spTree>
    <p:extLst>
      <p:ext uri="{BB962C8B-B14F-4D97-AF65-F5344CB8AC3E}">
        <p14:creationId xmlns:p14="http://schemas.microsoft.com/office/powerpoint/2010/main" val="392692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sz="1200" b="1" dirty="0" smtClean="0">
                <a:solidFill>
                  <a:srgbClr val="FF0000"/>
                </a:solidFill>
                <a:latin typeface="Cambria" panose="02040503050406030204" pitchFamily="18" charset="0"/>
                <a:ea typeface="Cambria" panose="02040503050406030204" pitchFamily="18" charset="0"/>
              </a:rPr>
              <a:t>Một số việc </a:t>
            </a:r>
            <a:r>
              <a:rPr lang="en-US" sz="1200" b="1" dirty="0" smtClean="0">
                <a:solidFill>
                  <a:srgbClr val="FF0000"/>
                </a:solidFill>
                <a:latin typeface="Cambria" panose="02040503050406030204" pitchFamily="18" charset="0"/>
                <a:ea typeface="Cambria" panose="02040503050406030204" pitchFamily="18" charset="0"/>
              </a:rPr>
              <a:t>k</a:t>
            </a:r>
            <a:r>
              <a:rPr lang="vi-VN" sz="1200" b="1" dirty="0" smtClean="0">
                <a:solidFill>
                  <a:srgbClr val="FF0000"/>
                </a:solidFill>
                <a:latin typeface="Cambria" panose="02040503050406030204" pitchFamily="18" charset="0"/>
                <a:ea typeface="Cambria" panose="02040503050406030204" pitchFamily="18" charset="0"/>
              </a:rPr>
              <a:t>hác để chăm sóc, bảo vệ sức khoẻ thể chất và tinh thần tuổi dậy thì</a:t>
            </a:r>
            <a:r>
              <a:rPr lang="en-US" sz="1200" b="1" dirty="0" smtClean="0">
                <a:solidFill>
                  <a:srgbClr val="FF0000"/>
                </a:solidFill>
                <a:latin typeface="Cambria" panose="02040503050406030204" pitchFamily="18" charset="0"/>
                <a:ea typeface="Cambria" panose="02040503050406030204" pitchFamily="18" charset="0"/>
              </a:rPr>
              <a:t>:</a:t>
            </a:r>
          </a:p>
          <a:p>
            <a:pPr algn="just"/>
            <a:r>
              <a:rPr lang="en-US" sz="1200" dirty="0" smtClean="0">
                <a:solidFill>
                  <a:srgbClr val="FF0000"/>
                </a:solidFill>
                <a:latin typeface="Cambria" panose="02040503050406030204" pitchFamily="18" charset="0"/>
                <a:ea typeface="Cambria" panose="02040503050406030204" pitchFamily="18" charset="0"/>
              </a:rPr>
              <a:t>T</a:t>
            </a:r>
            <a:r>
              <a:rPr lang="vi-VN" sz="1200" dirty="0" smtClean="0">
                <a:solidFill>
                  <a:srgbClr val="FF0000"/>
                </a:solidFill>
                <a:latin typeface="Cambria" panose="02040503050406030204" pitchFamily="18" charset="0"/>
                <a:ea typeface="Cambria" panose="02040503050406030204" pitchFamily="18" charset="0"/>
              </a:rPr>
              <a:t>ập thể dục, vận động giữa giờ, làm việc nhà, quét nhà, lau dọn nhà cửa, tưới cây, ăn hết suất ăn theo quy định, uống đủ nước, vệ sinh cơ quan sinh dục hằng ngày, khám sức khỏe đầu năm, khám răng định kỳ, ngủ trưa đầy đủ, tham gia hoạt động giải trí lành mạnh</a:t>
            </a:r>
            <a:r>
              <a:rPr lang="en-US" sz="1200" dirty="0" smtClean="0">
                <a:solidFill>
                  <a:srgbClr val="FF0000"/>
                </a:solidFill>
                <a:latin typeface="Cambria" panose="02040503050406030204" pitchFamily="18" charset="0"/>
                <a:ea typeface="Cambria" panose="02040503050406030204" pitchFamily="18" charset="0"/>
              </a:rPr>
              <a:t>…</a:t>
            </a:r>
          </a:p>
          <a:p>
            <a:endParaRPr lang="en-US" dirty="0"/>
          </a:p>
        </p:txBody>
      </p:sp>
      <p:sp>
        <p:nvSpPr>
          <p:cNvPr id="4" name="Slide Number Placeholder 3"/>
          <p:cNvSpPr>
            <a:spLocks noGrp="1"/>
          </p:cNvSpPr>
          <p:nvPr>
            <p:ph type="sldNum" sz="quarter" idx="10"/>
          </p:nvPr>
        </p:nvSpPr>
        <p:spPr/>
        <p:txBody>
          <a:bodyPr/>
          <a:lstStyle/>
          <a:p>
            <a:fld id="{62B0E5F3-0F76-4965-83E9-2424851F57D5}" type="slidenum">
              <a:rPr lang="en-US" smtClean="0"/>
              <a:t>16</a:t>
            </a:fld>
            <a:endParaRPr lang="en-US"/>
          </a:p>
        </p:txBody>
      </p:sp>
    </p:spTree>
    <p:extLst>
      <p:ext uri="{BB962C8B-B14F-4D97-AF65-F5344CB8AC3E}">
        <p14:creationId xmlns:p14="http://schemas.microsoft.com/office/powerpoint/2010/main" val="3200230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0E5F3-0F76-4965-83E9-2424851F57D5}" type="slidenum">
              <a:rPr lang="en-US" smtClean="0"/>
              <a:t>18</a:t>
            </a:fld>
            <a:endParaRPr lang="en-US"/>
          </a:p>
        </p:txBody>
      </p:sp>
    </p:spTree>
    <p:extLst>
      <p:ext uri="{BB962C8B-B14F-4D97-AF65-F5344CB8AC3E}">
        <p14:creationId xmlns:p14="http://schemas.microsoft.com/office/powerpoint/2010/main" val="2654659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0E5F3-0F76-4965-83E9-2424851F57D5}" type="slidenum">
              <a:rPr lang="en-US" smtClean="0"/>
              <a:t>19</a:t>
            </a:fld>
            <a:endParaRPr lang="en-US"/>
          </a:p>
        </p:txBody>
      </p:sp>
    </p:spTree>
    <p:extLst>
      <p:ext uri="{BB962C8B-B14F-4D97-AF65-F5344CB8AC3E}">
        <p14:creationId xmlns:p14="http://schemas.microsoft.com/office/powerpoint/2010/main" val="775129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0E5F3-0F76-4965-83E9-2424851F57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98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0E5F3-0F76-4965-83E9-2424851F57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201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665B5-3980-4777-95AA-8820A70795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2818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2465DF5-3113-4688-830F-CDED75235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000502" y="-4000502"/>
            <a:ext cx="10287000" cy="18288003"/>
          </a:xfrm>
          <a:prstGeom prst="rect">
            <a:avLst/>
          </a:prstGeom>
        </p:spPr>
      </p:pic>
    </p:spTree>
    <p:extLst>
      <p:ext uri="{BB962C8B-B14F-4D97-AF65-F5344CB8AC3E}">
        <p14:creationId xmlns:p14="http://schemas.microsoft.com/office/powerpoint/2010/main" val="2699926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69F59B8D-2E76-41FC-BC9A-9311E43E19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000502" y="-4000502"/>
            <a:ext cx="10287000" cy="18288003"/>
          </a:xfrm>
          <a:prstGeom prst="rect">
            <a:avLst/>
          </a:prstGeom>
        </p:spPr>
      </p:pic>
      <p:sp>
        <p:nvSpPr>
          <p:cNvPr id="7" name="矩形: 圆角 6">
            <a:extLst>
              <a:ext uri="{FF2B5EF4-FFF2-40B4-BE49-F238E27FC236}">
                <a16:creationId xmlns:a16="http://schemas.microsoft.com/office/drawing/2014/main" id="{FC8A23B2-6893-45E5-8C3C-52D518212B4E}"/>
              </a:ext>
            </a:extLst>
          </p:cNvPr>
          <p:cNvSpPr/>
          <p:nvPr userDrawn="1"/>
        </p:nvSpPr>
        <p:spPr>
          <a:xfrm>
            <a:off x="328613" y="300038"/>
            <a:ext cx="17630775" cy="9686925"/>
          </a:xfrm>
          <a:prstGeom prst="roundRect">
            <a:avLst>
              <a:gd name="adj" fmla="val 3098"/>
            </a:avLst>
          </a:prstGeom>
          <a:solidFill>
            <a:srgbClr val="FF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dirty="0"/>
          </a:p>
        </p:txBody>
      </p:sp>
    </p:spTree>
    <p:extLst>
      <p:ext uri="{BB962C8B-B14F-4D97-AF65-F5344CB8AC3E}">
        <p14:creationId xmlns:p14="http://schemas.microsoft.com/office/powerpoint/2010/main" val="2542120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53BF5E-A465-41F6-9480-EA94242A95D8}"/>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a:extLst>
              <a:ext uri="{FF2B5EF4-FFF2-40B4-BE49-F238E27FC236}">
                <a16:creationId xmlns:a16="http://schemas.microsoft.com/office/drawing/2014/main" id="{8E69FBEB-9771-428E-8AFA-73CD3A4F240D}"/>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66D2476-05AF-4D91-85C7-F35A1B86B913}"/>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2025/3/17</a:t>
            </a:fld>
            <a:endParaRPr lang="zh-CN" altLang="en-US"/>
          </a:p>
        </p:txBody>
      </p:sp>
      <p:sp>
        <p:nvSpPr>
          <p:cNvPr id="5" name="页脚占位符 4">
            <a:extLst>
              <a:ext uri="{FF2B5EF4-FFF2-40B4-BE49-F238E27FC236}">
                <a16:creationId xmlns:a16="http://schemas.microsoft.com/office/drawing/2014/main" id="{8FBD3A81-6763-4FC8-9AD6-812BDEC98348}"/>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8D0C8CC-779B-4D18-9BA6-CEAE2569C14C}"/>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405763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E0D862-6A0B-481D-B717-8D9400B98A69}"/>
              </a:ext>
            </a:extLst>
          </p:cNvPr>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B1C84FC-A8AD-4A6A-9B83-0DDE9477CD2E}"/>
              </a:ext>
            </a:extLst>
          </p:cNvPr>
          <p:cNvSpPr>
            <a:spLocks noGrp="1"/>
          </p:cNvSpPr>
          <p:nvPr>
            <p:ph sz="half" idx="1"/>
          </p:nvPr>
        </p:nvSpPr>
        <p:spPr>
          <a:xfrm>
            <a:off x="1257300" y="2738438"/>
            <a:ext cx="7772400" cy="6527007"/>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105C18F-B328-4139-8E00-EF74A2DF30CD}"/>
              </a:ext>
            </a:extLst>
          </p:cNvPr>
          <p:cNvSpPr>
            <a:spLocks noGrp="1"/>
          </p:cNvSpPr>
          <p:nvPr>
            <p:ph sz="half" idx="2"/>
          </p:nvPr>
        </p:nvSpPr>
        <p:spPr>
          <a:xfrm>
            <a:off x="9258300" y="2738438"/>
            <a:ext cx="7772400" cy="6527007"/>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3EC34E8-F2D5-4298-96ED-3B51AE51F713}"/>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2025/3/17</a:t>
            </a:fld>
            <a:endParaRPr lang="zh-CN" altLang="en-US"/>
          </a:p>
        </p:txBody>
      </p:sp>
      <p:sp>
        <p:nvSpPr>
          <p:cNvPr id="6" name="页脚占位符 5">
            <a:extLst>
              <a:ext uri="{FF2B5EF4-FFF2-40B4-BE49-F238E27FC236}">
                <a16:creationId xmlns:a16="http://schemas.microsoft.com/office/drawing/2014/main" id="{804AF534-9271-40EC-ABFC-6ECDD9D5E617}"/>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AB22CA0-5A7C-4FD5-A979-4DE80BC8B89A}"/>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014189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142E0C-1BF6-4006-8A7D-0BB73A51AFB1}"/>
              </a:ext>
            </a:extLst>
          </p:cNvPr>
          <p:cNvSpPr>
            <a:spLocks noGrp="1"/>
          </p:cNvSpPr>
          <p:nvPr>
            <p:ph type="title"/>
          </p:nvPr>
        </p:nvSpPr>
        <p:spPr>
          <a:xfrm>
            <a:off x="1259682" y="547688"/>
            <a:ext cx="15773400" cy="1988345"/>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250A6AE-C285-4F64-BFBD-67D1806F7760}"/>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4B1A7E8-7FFA-4B29-BE50-8925BE41229C}"/>
              </a:ext>
            </a:extLst>
          </p:cNvPr>
          <p:cNvSpPr>
            <a:spLocks noGrp="1"/>
          </p:cNvSpPr>
          <p:nvPr>
            <p:ph sz="half" idx="2"/>
          </p:nvPr>
        </p:nvSpPr>
        <p:spPr>
          <a:xfrm>
            <a:off x="1259683" y="3757613"/>
            <a:ext cx="7736681" cy="5526882"/>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78E2253-52DC-41F9-9748-31799E25F5B1}"/>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9EA6C18-804B-492C-A826-B7F7C90BAF38}"/>
              </a:ext>
            </a:extLst>
          </p:cNvPr>
          <p:cNvSpPr>
            <a:spLocks noGrp="1"/>
          </p:cNvSpPr>
          <p:nvPr>
            <p:ph sz="quarter" idx="4"/>
          </p:nvPr>
        </p:nvSpPr>
        <p:spPr>
          <a:xfrm>
            <a:off x="9258300" y="3757613"/>
            <a:ext cx="7774782" cy="5526882"/>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25837A8-5454-4BA6-A97D-5A9ACAE1322D}"/>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2025/3/17</a:t>
            </a:fld>
            <a:endParaRPr lang="zh-CN" altLang="en-US"/>
          </a:p>
        </p:txBody>
      </p:sp>
      <p:sp>
        <p:nvSpPr>
          <p:cNvPr id="8" name="页脚占位符 7">
            <a:extLst>
              <a:ext uri="{FF2B5EF4-FFF2-40B4-BE49-F238E27FC236}">
                <a16:creationId xmlns:a16="http://schemas.microsoft.com/office/drawing/2014/main" id="{1826ABDF-3796-426B-B75F-0912CA5396A2}"/>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A52C5F35-153E-44FD-A14A-8C714A198832}"/>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635671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7A83C-3244-452F-88FF-64D4600C5628}"/>
              </a:ext>
            </a:extLst>
          </p:cNvPr>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29C7225-0E09-4829-9D44-48F010AF8C61}"/>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2025/3/17</a:t>
            </a:fld>
            <a:endParaRPr lang="zh-CN" altLang="en-US"/>
          </a:p>
        </p:txBody>
      </p:sp>
      <p:sp>
        <p:nvSpPr>
          <p:cNvPr id="4" name="页脚占位符 3">
            <a:extLst>
              <a:ext uri="{FF2B5EF4-FFF2-40B4-BE49-F238E27FC236}">
                <a16:creationId xmlns:a16="http://schemas.microsoft.com/office/drawing/2014/main" id="{D6254E1F-B1D4-4EEC-A105-CFFC9E088C99}"/>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93191C4C-15E5-4480-8086-B3CAE02B09E4}"/>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106523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D2C5A70-1A92-49F0-9CD0-5B0258C0D582}"/>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2025/3/17</a:t>
            </a:fld>
            <a:endParaRPr lang="zh-CN" altLang="en-US"/>
          </a:p>
        </p:txBody>
      </p:sp>
      <p:sp>
        <p:nvSpPr>
          <p:cNvPr id="3" name="页脚占位符 2">
            <a:extLst>
              <a:ext uri="{FF2B5EF4-FFF2-40B4-BE49-F238E27FC236}">
                <a16:creationId xmlns:a16="http://schemas.microsoft.com/office/drawing/2014/main" id="{7DDF09B2-6451-4290-9497-3A2A151EF4DF}"/>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07C7F8F-705D-4748-886B-409935C5B7E6}"/>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665241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B2B44F-809F-4F0B-83A9-77DD40F3C173}"/>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zh-CN" altLang="en-US"/>
              <a:t>单击此处编辑母版标题样式</a:t>
            </a:r>
          </a:p>
        </p:txBody>
      </p:sp>
      <p:sp>
        <p:nvSpPr>
          <p:cNvPr id="3" name="内容占位符 2">
            <a:extLst>
              <a:ext uri="{FF2B5EF4-FFF2-40B4-BE49-F238E27FC236}">
                <a16:creationId xmlns:a16="http://schemas.microsoft.com/office/drawing/2014/main" id="{0FC4DA64-D1C8-4453-A5A8-C58376A1B21E}"/>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155DB26-B814-4E1E-8E76-EE9CFEEE3E8D}"/>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C759BD1-FAB5-4141-8C0B-F4C42013E016}"/>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2025/3/17</a:t>
            </a:fld>
            <a:endParaRPr lang="zh-CN" altLang="en-US"/>
          </a:p>
        </p:txBody>
      </p:sp>
      <p:sp>
        <p:nvSpPr>
          <p:cNvPr id="6" name="页脚占位符 5">
            <a:extLst>
              <a:ext uri="{FF2B5EF4-FFF2-40B4-BE49-F238E27FC236}">
                <a16:creationId xmlns:a16="http://schemas.microsoft.com/office/drawing/2014/main" id="{E9284AC4-6259-41B5-AD3F-1D8CA9CD47E0}"/>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DF8D830-2FF3-4C1D-90D3-FEDF094854F4}"/>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270713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886BBA-8A98-4FF4-BE6F-D3B649950025}"/>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zh-CN" altLang="en-US"/>
              <a:t>单击此处编辑母版标题样式</a:t>
            </a:r>
          </a:p>
        </p:txBody>
      </p:sp>
      <p:sp>
        <p:nvSpPr>
          <p:cNvPr id="3" name="图片占位符 2">
            <a:extLst>
              <a:ext uri="{FF2B5EF4-FFF2-40B4-BE49-F238E27FC236}">
                <a16:creationId xmlns:a16="http://schemas.microsoft.com/office/drawing/2014/main" id="{4B90D06F-E71C-46AC-9BD0-DFB77DE8CB0A}"/>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4" name="文本占位符 3">
            <a:extLst>
              <a:ext uri="{FF2B5EF4-FFF2-40B4-BE49-F238E27FC236}">
                <a16:creationId xmlns:a16="http://schemas.microsoft.com/office/drawing/2014/main" id="{8F7D3841-1DC6-41F1-B30A-6B8F198BFAD2}"/>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C954574-96AE-43E8-A568-9F8A93026132}"/>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2025/3/17</a:t>
            </a:fld>
            <a:endParaRPr lang="zh-CN" altLang="en-US"/>
          </a:p>
        </p:txBody>
      </p:sp>
      <p:sp>
        <p:nvSpPr>
          <p:cNvPr id="6" name="页脚占位符 5">
            <a:extLst>
              <a:ext uri="{FF2B5EF4-FFF2-40B4-BE49-F238E27FC236}">
                <a16:creationId xmlns:a16="http://schemas.microsoft.com/office/drawing/2014/main" id="{5D1351A1-3BDC-4852-BC93-3627251BEE79}"/>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73C37DC-8F1D-4BA2-9A9D-B93FB801A613}"/>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3576536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1A8A74-021B-4229-A153-B649B0913CE3}"/>
              </a:ext>
            </a:extLst>
          </p:cNvPr>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2458212-FCC6-49EE-A126-B8F8743DBCFE}"/>
              </a:ext>
            </a:extLst>
          </p:cNvPr>
          <p:cNvSpPr>
            <a:spLocks noGrp="1"/>
          </p:cNvSpPr>
          <p:nvPr>
            <p:ph type="body" orient="vert" idx="1"/>
          </p:nvPr>
        </p:nvSpPr>
        <p:spPr>
          <a:xfrm>
            <a:off x="1257300" y="2738438"/>
            <a:ext cx="15773400" cy="6527007"/>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1E334A2-151B-4DE9-A75A-ED338695ED51}"/>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2025/3/17</a:t>
            </a:fld>
            <a:endParaRPr lang="zh-CN" altLang="en-US"/>
          </a:p>
        </p:txBody>
      </p:sp>
      <p:sp>
        <p:nvSpPr>
          <p:cNvPr id="5" name="页脚占位符 4">
            <a:extLst>
              <a:ext uri="{FF2B5EF4-FFF2-40B4-BE49-F238E27FC236}">
                <a16:creationId xmlns:a16="http://schemas.microsoft.com/office/drawing/2014/main" id="{B5DCAD16-ED91-4109-84AC-78F0C65FF86F}"/>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83C38EA-0105-481E-8CB4-FE7EE26475E9}"/>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3382533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35B7B9F-DB27-4C83-B578-6A2A67043C77}"/>
              </a:ext>
            </a:extLst>
          </p:cNvPr>
          <p:cNvSpPr>
            <a:spLocks noGrp="1"/>
          </p:cNvSpPr>
          <p:nvPr>
            <p:ph type="title" orient="vert"/>
          </p:nvPr>
        </p:nvSpPr>
        <p:spPr>
          <a:xfrm>
            <a:off x="13087350" y="547688"/>
            <a:ext cx="3943350" cy="8717757"/>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BC52642-F7C1-470D-92D3-431164858BFE}"/>
              </a:ext>
            </a:extLst>
          </p:cNvPr>
          <p:cNvSpPr>
            <a:spLocks noGrp="1"/>
          </p:cNvSpPr>
          <p:nvPr>
            <p:ph type="body" orient="vert" idx="1"/>
          </p:nvPr>
        </p:nvSpPr>
        <p:spPr>
          <a:xfrm>
            <a:off x="1257300" y="547688"/>
            <a:ext cx="11601450" cy="8717757"/>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9C4FB6-B2CA-490C-90E1-5081A62A6A5C}"/>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2025/3/17</a:t>
            </a:fld>
            <a:endParaRPr lang="zh-CN" altLang="en-US"/>
          </a:p>
        </p:txBody>
      </p:sp>
      <p:sp>
        <p:nvSpPr>
          <p:cNvPr id="5" name="页脚占位符 4">
            <a:extLst>
              <a:ext uri="{FF2B5EF4-FFF2-40B4-BE49-F238E27FC236}">
                <a16:creationId xmlns:a16="http://schemas.microsoft.com/office/drawing/2014/main" id="{67F71ED3-3BF4-4E88-8863-31F11F6B7580}"/>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806FE0F-9DD3-47B7-80B9-66026B0DF579}"/>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4287573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CE6037F5-993C-F308-3CF1-420D074E576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0832" y="13116"/>
            <a:ext cx="2310984" cy="231098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B9EA362E-2BC4-A075-D31C-9335E18480A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0832" y="13116"/>
            <a:ext cx="2310984" cy="2310984"/>
          </a:xfrm>
          <a:prstGeom prst="rect">
            <a:avLst/>
          </a:prstGeom>
        </p:spPr>
      </p:pic>
    </p:spTree>
    <p:extLst>
      <p:ext uri="{BB962C8B-B14F-4D97-AF65-F5344CB8AC3E}">
        <p14:creationId xmlns:p14="http://schemas.microsoft.com/office/powerpoint/2010/main" val="1192984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9.png"/><Relationship Id="rId2" Type="http://schemas.openxmlformats.org/officeDocument/2006/relationships/image" Target="../media/image3.png"/><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2.svg"/><Relationship Id="rId5" Type="http://schemas.openxmlformats.org/officeDocument/2006/relationships/image" Target="../media/image5.png"/><Relationship Id="rId15" Type="http://schemas.openxmlformats.org/officeDocument/2006/relationships/image" Target="../media/image16.svg"/><Relationship Id="rId10" Type="http://schemas.openxmlformats.org/officeDocument/2006/relationships/image" Target="../media/image8.png"/><Relationship Id="rId4" Type="http://schemas.openxmlformats.org/officeDocument/2006/relationships/image" Target="../media/image5.svg"/><Relationship Id="rId9" Type="http://schemas.openxmlformats.org/officeDocument/2006/relationships/image" Target="../media/image10.svg"/><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66.sv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9.png"/><Relationship Id="rId2" Type="http://schemas.openxmlformats.org/officeDocument/2006/relationships/image" Target="../media/image3.png"/><Relationship Id="rId16"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2.svg"/><Relationship Id="rId5" Type="http://schemas.openxmlformats.org/officeDocument/2006/relationships/image" Target="../media/image5.png"/><Relationship Id="rId15" Type="http://schemas.openxmlformats.org/officeDocument/2006/relationships/image" Target="../media/image16.svg"/><Relationship Id="rId10" Type="http://schemas.openxmlformats.org/officeDocument/2006/relationships/image" Target="../media/image8.png"/><Relationship Id="rId4" Type="http://schemas.openxmlformats.org/officeDocument/2006/relationships/image" Target="../media/image5.svg"/><Relationship Id="rId9" Type="http://schemas.openxmlformats.org/officeDocument/2006/relationships/image" Target="../media/image10.svg"/><Relationship Id="rId1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9.png"/><Relationship Id="rId18" Type="http://schemas.openxmlformats.org/officeDocument/2006/relationships/image" Target="../media/image30.svg"/><Relationship Id="rId3" Type="http://schemas.openxmlformats.org/officeDocument/2006/relationships/image" Target="../media/image19.svg"/><Relationship Id="rId7" Type="http://schemas.openxmlformats.org/officeDocument/2006/relationships/image" Target="../media/image21.svg"/><Relationship Id="rId12" Type="http://schemas.openxmlformats.org/officeDocument/2006/relationships/image" Target="../media/image26.svg"/><Relationship Id="rId17" Type="http://schemas.openxmlformats.org/officeDocument/2006/relationships/image" Target="../media/image18.png"/><Relationship Id="rId2" Type="http://schemas.openxmlformats.org/officeDocument/2006/relationships/image" Target="../media/image12.png"/><Relationship Id="rId16"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12.svg"/><Relationship Id="rId15" Type="http://schemas.openxmlformats.org/officeDocument/2006/relationships/image" Target="../media/image17.pn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23.sv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4.svg"/><Relationship Id="rId3" Type="http://schemas.openxmlformats.org/officeDocument/2006/relationships/image" Target="../media/image27.png"/><Relationship Id="rId7" Type="http://schemas.openxmlformats.org/officeDocument/2006/relationships/image" Target="../media/image47.svg"/><Relationship Id="rId12" Type="http://schemas.openxmlformats.org/officeDocument/2006/relationships/image" Target="../media/image9.png"/><Relationship Id="rId17" Type="http://schemas.openxmlformats.org/officeDocument/2006/relationships/image" Target="../media/image51.svg"/><Relationship Id="rId2" Type="http://schemas.openxmlformats.org/officeDocument/2006/relationships/image" Target="../media/image3.png"/><Relationship Id="rId16" Type="http://schemas.openxmlformats.org/officeDocument/2006/relationships/image" Target="../media/image30.png"/><Relationship Id="rId1" Type="http://schemas.openxmlformats.org/officeDocument/2006/relationships/slideLayout" Target="../slideLayouts/slideLayout7.xml"/><Relationship Id="rId11" Type="http://schemas.openxmlformats.org/officeDocument/2006/relationships/image" Target="../media/image12.svg"/><Relationship Id="rId15" Type="http://schemas.openxmlformats.org/officeDocument/2006/relationships/image" Target="../media/image49.svg"/><Relationship Id="rId4" Type="http://schemas.openxmlformats.org/officeDocument/2006/relationships/image" Target="../media/image28.png"/><Relationship Id="rId1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2.svg"/><Relationship Id="rId18" Type="http://schemas.openxmlformats.org/officeDocument/2006/relationships/image" Target="../media/image24.png"/><Relationship Id="rId3" Type="http://schemas.openxmlformats.org/officeDocument/2006/relationships/image" Target="../media/image32.svg"/><Relationship Id="rId7" Type="http://schemas.openxmlformats.org/officeDocument/2006/relationships/image" Target="../media/image9.png"/><Relationship Id="rId12" Type="http://schemas.openxmlformats.org/officeDocument/2006/relationships/image" Target="../media/image8.png"/><Relationship Id="rId17" Type="http://schemas.openxmlformats.org/officeDocument/2006/relationships/image" Target="../media/image39.svg"/><Relationship Id="rId2" Type="http://schemas.openxmlformats.org/officeDocument/2006/relationships/image" Target="../media/image19.png"/><Relationship Id="rId16" Type="http://schemas.openxmlformats.org/officeDocument/2006/relationships/image" Target="../media/image23.png"/><Relationship Id="rId20"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svg"/><Relationship Id="rId11" Type="http://schemas.openxmlformats.org/officeDocument/2006/relationships/image" Target="../media/image37.svg"/><Relationship Id="rId5" Type="http://schemas.openxmlformats.org/officeDocument/2006/relationships/image" Target="../media/image20.png"/><Relationship Id="rId15" Type="http://schemas.openxmlformats.org/officeDocument/2006/relationships/image" Target="../media/image28.svg"/><Relationship Id="rId10" Type="http://schemas.openxmlformats.org/officeDocument/2006/relationships/image" Target="../media/image22.png"/><Relationship Id="rId19" Type="http://schemas.openxmlformats.org/officeDocument/2006/relationships/image" Target="../media/image25.png"/><Relationship Id="rId4" Type="http://schemas.openxmlformats.org/officeDocument/2006/relationships/image" Target="../media/image3.png"/><Relationship Id="rId9" Type="http://schemas.openxmlformats.org/officeDocument/2006/relationships/image" Target="../media/image21.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9.png"/><Relationship Id="rId2" Type="http://schemas.openxmlformats.org/officeDocument/2006/relationships/image" Target="../media/image3.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2.svg"/><Relationship Id="rId5" Type="http://schemas.openxmlformats.org/officeDocument/2006/relationships/image" Target="../media/image5.png"/><Relationship Id="rId15" Type="http://schemas.openxmlformats.org/officeDocument/2006/relationships/image" Target="../media/image16.svg"/><Relationship Id="rId10" Type="http://schemas.openxmlformats.org/officeDocument/2006/relationships/image" Target="../media/image8.png"/><Relationship Id="rId4" Type="http://schemas.openxmlformats.org/officeDocument/2006/relationships/image" Target="../media/image5.svg"/><Relationship Id="rId9" Type="http://schemas.openxmlformats.org/officeDocument/2006/relationships/image" Target="../media/image10.svg"/><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4.svg"/><Relationship Id="rId3" Type="http://schemas.openxmlformats.org/officeDocument/2006/relationships/image" Target="../media/image27.png"/><Relationship Id="rId7" Type="http://schemas.openxmlformats.org/officeDocument/2006/relationships/image" Target="../media/image47.svg"/><Relationship Id="rId12" Type="http://schemas.openxmlformats.org/officeDocument/2006/relationships/image" Target="../media/image9.png"/><Relationship Id="rId17" Type="http://schemas.openxmlformats.org/officeDocument/2006/relationships/image" Target="../media/image51.svg"/><Relationship Id="rId2" Type="http://schemas.openxmlformats.org/officeDocument/2006/relationships/image" Target="../media/image3.png"/><Relationship Id="rId16" Type="http://schemas.openxmlformats.org/officeDocument/2006/relationships/image" Target="../media/image30.png"/><Relationship Id="rId1" Type="http://schemas.openxmlformats.org/officeDocument/2006/relationships/slideLayout" Target="../slideLayouts/slideLayout7.xml"/><Relationship Id="rId11" Type="http://schemas.openxmlformats.org/officeDocument/2006/relationships/image" Target="../media/image12.svg"/><Relationship Id="rId15" Type="http://schemas.openxmlformats.org/officeDocument/2006/relationships/image" Target="../media/image49.svg"/><Relationship Id="rId4" Type="http://schemas.openxmlformats.org/officeDocument/2006/relationships/image" Target="../media/image28.png"/><Relationship Id="rId14"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14816" y="9453176"/>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endParaRPr lang="en-US"/>
          </a:p>
        </p:txBody>
      </p:sp>
      <p:sp>
        <p:nvSpPr>
          <p:cNvPr id="3" name="Freeform 3"/>
          <p:cNvSpPr/>
          <p:nvPr/>
        </p:nvSpPr>
        <p:spPr>
          <a:xfrm rot="-659505">
            <a:off x="3849231" y="1704520"/>
            <a:ext cx="10589537" cy="8167181"/>
          </a:xfrm>
          <a:custGeom>
            <a:avLst/>
            <a:gdLst/>
            <a:ahLst/>
            <a:cxnLst/>
            <a:rect l="l" t="t" r="r" b="b"/>
            <a:pathLst>
              <a:path w="10589537" h="8167181">
                <a:moveTo>
                  <a:pt x="0" y="0"/>
                </a:moveTo>
                <a:lnTo>
                  <a:pt x="10589538" y="0"/>
                </a:lnTo>
                <a:lnTo>
                  <a:pt x="10589538" y="8167181"/>
                </a:lnTo>
                <a:lnTo>
                  <a:pt x="0" y="816718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4" name="Freeform 4"/>
          <p:cNvSpPr/>
          <p:nvPr/>
        </p:nvSpPr>
        <p:spPr>
          <a:xfrm flipH="1">
            <a:off x="1514501" y="3588920"/>
            <a:ext cx="5539319" cy="6282781"/>
          </a:xfrm>
          <a:custGeom>
            <a:avLst/>
            <a:gdLst/>
            <a:ahLst/>
            <a:cxnLst/>
            <a:rect l="l" t="t" r="r" b="b"/>
            <a:pathLst>
              <a:path w="5539319" h="6282781">
                <a:moveTo>
                  <a:pt x="5539319" y="0"/>
                </a:moveTo>
                <a:lnTo>
                  <a:pt x="0" y="0"/>
                </a:lnTo>
                <a:lnTo>
                  <a:pt x="0" y="6282781"/>
                </a:lnTo>
                <a:lnTo>
                  <a:pt x="5539319" y="6282781"/>
                </a:lnTo>
                <a:lnTo>
                  <a:pt x="5539319" y="0"/>
                </a:lnTo>
                <a:close/>
              </a:path>
            </a:pathLst>
          </a:custGeom>
          <a:blipFill>
            <a:blip r:embed="rId5"/>
            <a:stretch>
              <a:fillRect/>
            </a:stretch>
          </a:blipFill>
        </p:spPr>
        <p:txBody>
          <a:bodyPr/>
          <a:lstStyle/>
          <a:p>
            <a:endParaRPr lang="en-US"/>
          </a:p>
        </p:txBody>
      </p:sp>
      <p:sp>
        <p:nvSpPr>
          <p:cNvPr id="5" name="Freeform 5"/>
          <p:cNvSpPr/>
          <p:nvPr/>
        </p:nvSpPr>
        <p:spPr>
          <a:xfrm>
            <a:off x="12654535" y="6730310"/>
            <a:ext cx="2842487" cy="2722865"/>
          </a:xfrm>
          <a:custGeom>
            <a:avLst/>
            <a:gdLst/>
            <a:ahLst/>
            <a:cxnLst/>
            <a:rect l="l" t="t" r="r" b="b"/>
            <a:pathLst>
              <a:path w="2842487" h="2722865">
                <a:moveTo>
                  <a:pt x="0" y="0"/>
                </a:moveTo>
                <a:lnTo>
                  <a:pt x="2842486" y="0"/>
                </a:lnTo>
                <a:lnTo>
                  <a:pt x="2842486" y="2722866"/>
                </a:lnTo>
                <a:lnTo>
                  <a:pt x="0" y="272286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6" name="Freeform 6"/>
          <p:cNvSpPr/>
          <p:nvPr/>
        </p:nvSpPr>
        <p:spPr>
          <a:xfrm>
            <a:off x="13108613" y="10287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7" name="Freeform 7"/>
          <p:cNvSpPr/>
          <p:nvPr/>
        </p:nvSpPr>
        <p:spPr>
          <a:xfrm rot="-2491790">
            <a:off x="-1717112" y="264845"/>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xmlns="" r:embed="rId11"/>
                </a:ext>
              </a:extLst>
            </a:blip>
            <a:stretch>
              <a:fillRect/>
            </a:stretch>
          </a:blipFill>
          <a:ln cap="sq">
            <a:noFill/>
            <a:prstDash val="solid"/>
            <a:miter/>
          </a:ln>
        </p:spPr>
        <p:txBody>
          <a:bodyPr/>
          <a:lstStyle/>
          <a:p>
            <a:endParaRPr lang="en-US"/>
          </a:p>
        </p:txBody>
      </p:sp>
      <p:sp>
        <p:nvSpPr>
          <p:cNvPr id="8" name="Freeform 8"/>
          <p:cNvSpPr/>
          <p:nvPr/>
        </p:nvSpPr>
        <p:spPr>
          <a:xfrm rot="-8637828">
            <a:off x="14744100" y="3785476"/>
            <a:ext cx="5030401" cy="1646313"/>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2">
              <a:alphaModFix amt="56000"/>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1" name="Freeform 11"/>
          <p:cNvSpPr/>
          <p:nvPr/>
        </p:nvSpPr>
        <p:spPr>
          <a:xfrm rot="-1309066">
            <a:off x="14888202" y="4555379"/>
            <a:ext cx="1996707" cy="1176242"/>
          </a:xfrm>
          <a:custGeom>
            <a:avLst/>
            <a:gdLst/>
            <a:ahLst/>
            <a:cxnLst/>
            <a:rect l="l" t="t" r="r" b="b"/>
            <a:pathLst>
              <a:path w="1996707" h="1176242">
                <a:moveTo>
                  <a:pt x="0" y="0"/>
                </a:moveTo>
                <a:lnTo>
                  <a:pt x="1996706" y="0"/>
                </a:lnTo>
                <a:lnTo>
                  <a:pt x="1996706" y="1176242"/>
                </a:lnTo>
                <a:lnTo>
                  <a:pt x="0" y="117624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pic>
        <p:nvPicPr>
          <p:cNvPr id="13" name="Picture 12" descr="A close up of a text&#10;&#10;Description automatically generated">
            <a:extLst>
              <a:ext uri="{FF2B5EF4-FFF2-40B4-BE49-F238E27FC236}">
                <a16:creationId xmlns:a16="http://schemas.microsoft.com/office/drawing/2014/main" id="{119D5CDE-BC90-FD69-02C7-678C72F83B0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410200" y="4000500"/>
            <a:ext cx="8196498" cy="28540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534400" y="3924300"/>
            <a:ext cx="8686800" cy="2910990"/>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lnSpc>
                <a:spcPct val="120000"/>
              </a:lnSpc>
            </a:pPr>
            <a:r>
              <a:rPr lang="en-US" sz="8000" dirty="0" err="1">
                <a:solidFill>
                  <a:prstClr val="black"/>
                </a:solidFill>
                <a:latin typeface="Cambria" panose="02040503050406030204" pitchFamily="18" charset="0"/>
                <a:ea typeface="Cambria" panose="02040503050406030204" pitchFamily="18" charset="0"/>
              </a:rPr>
              <a:t>Thay</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băng</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vệ</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sinh</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khi</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có</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kinh</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nguyệt</a:t>
            </a:r>
            <a:r>
              <a:rPr lang="en-US" sz="8000" dirty="0">
                <a:solidFill>
                  <a:prstClr val="black"/>
                </a:solidFill>
                <a:latin typeface="Cambria" panose="02040503050406030204" pitchFamily="18" charset="0"/>
                <a:ea typeface="Cambria" panose="02040503050406030204" pitchFamily="18" charset="0"/>
              </a:rPr>
              <a:t> </a:t>
            </a:r>
            <a:endParaRPr kumimoji="0" lang="en-US" sz="7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31A54CD1-EB42-C994-F80E-359541A30326}"/>
              </a:ext>
            </a:extLst>
          </p:cNvPr>
          <p:cNvPicPr>
            <a:picLocks noChangeAspect="1"/>
          </p:cNvPicPr>
          <p:nvPr/>
        </p:nvPicPr>
        <p:blipFill>
          <a:blip r:embed="rId4"/>
          <a:stretch>
            <a:fillRect/>
          </a:stretch>
        </p:blipFill>
        <p:spPr>
          <a:xfrm>
            <a:off x="457200" y="3086100"/>
            <a:ext cx="7114619" cy="4953000"/>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id="{BF9CBD70-B857-970D-15A8-3EFC7362E4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0832" y="13116"/>
            <a:ext cx="2310984" cy="2310984"/>
          </a:xfrm>
          <a:prstGeom prst="rect">
            <a:avLst/>
          </a:prstGeom>
        </p:spPr>
      </p:pic>
    </p:spTree>
    <p:extLst>
      <p:ext uri="{BB962C8B-B14F-4D97-AF65-F5344CB8AC3E}">
        <p14:creationId xmlns:p14="http://schemas.microsoft.com/office/powerpoint/2010/main" val="6811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9158816" y="3564467"/>
            <a:ext cx="8686800" cy="4388317"/>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lnSpc>
                <a:spcPct val="120000"/>
              </a:lnSpc>
            </a:pPr>
            <a:r>
              <a:rPr lang="vi-VN" sz="8000" dirty="0">
                <a:solidFill>
                  <a:prstClr val="black"/>
                </a:solidFill>
                <a:latin typeface="Cambria" panose="02040503050406030204" pitchFamily="18" charset="0"/>
                <a:ea typeface="Cambria" panose="02040503050406030204" pitchFamily="18" charset="0"/>
              </a:rPr>
              <a:t>Chia sẻ với người lớn về những thay đổi của cơ thể. </a:t>
            </a:r>
            <a:endParaRPr kumimoji="0" lang="en-US" sz="7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190F4671-198F-5F24-12FE-D58E0DFAC89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57200" y="2247900"/>
            <a:ext cx="8370679" cy="6781800"/>
          </a:xfrm>
          <a:prstGeom prst="rect">
            <a:avLst/>
          </a:prstGeom>
        </p:spPr>
      </p:pic>
    </p:spTree>
    <p:extLst>
      <p:ext uri="{BB962C8B-B14F-4D97-AF65-F5344CB8AC3E}">
        <p14:creationId xmlns:p14="http://schemas.microsoft.com/office/powerpoint/2010/main" val="25408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534400" y="4076700"/>
            <a:ext cx="9144000" cy="1567737"/>
          </a:xfrm>
          <a:prstGeom prst="rect">
            <a:avLst/>
          </a:prstGeom>
          <a:solidFill>
            <a:schemeClr val="accent4">
              <a:lumMod val="20000"/>
              <a:lumOff val="80000"/>
            </a:schemeClr>
          </a:solidFill>
          <a:ln w="38100">
            <a:solidFill>
              <a:schemeClr val="tx1"/>
            </a:solidFill>
            <a:prstDash val="dashDot"/>
          </a:ln>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8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88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thức</a:t>
            </a:r>
            <a:r>
              <a:rPr kumimoji="0" lang="en-US" sz="8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88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khuya</a:t>
            </a:r>
            <a:endParaRPr kumimoji="0" lang="en-US" sz="8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737F59DB-3A15-5E31-BF2B-4C5683780C51}"/>
              </a:ext>
            </a:extLst>
          </p:cNvPr>
          <p:cNvPicPr>
            <a:picLocks noChangeAspect="1"/>
          </p:cNvPicPr>
          <p:nvPr/>
        </p:nvPicPr>
        <p:blipFill>
          <a:blip r:embed="rId4"/>
          <a:stretch>
            <a:fillRect/>
          </a:stretch>
        </p:blipFill>
        <p:spPr>
          <a:xfrm>
            <a:off x="457200" y="2781300"/>
            <a:ext cx="7162800" cy="5142958"/>
          </a:xfrm>
          <a:prstGeom prst="rect">
            <a:avLst/>
          </a:prstGeom>
        </p:spPr>
      </p:pic>
    </p:spTree>
    <p:extLst>
      <p:ext uri="{BB962C8B-B14F-4D97-AF65-F5344CB8AC3E}">
        <p14:creationId xmlns:p14="http://schemas.microsoft.com/office/powerpoint/2010/main" val="44955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686800" y="2933700"/>
            <a:ext cx="8686800" cy="4154984"/>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r>
              <a:rPr lang="en-US" sz="8800" dirty="0">
                <a:solidFill>
                  <a:prstClr val="black"/>
                </a:solidFill>
                <a:latin typeface="Cambria" panose="02040503050406030204" pitchFamily="18" charset="0"/>
                <a:ea typeface="Cambria" panose="02040503050406030204" pitchFamily="18" charset="0"/>
              </a:rPr>
              <a:t>K</a:t>
            </a:r>
            <a:r>
              <a:rPr lang="vi-VN" sz="8800" dirty="0">
                <a:solidFill>
                  <a:prstClr val="black"/>
                </a:solidFill>
                <a:latin typeface="Cambria" panose="02040503050406030204" pitchFamily="18" charset="0"/>
                <a:ea typeface="Cambria" panose="02040503050406030204" pitchFamily="18" charset="0"/>
              </a:rPr>
              <a:t>hông tò mò đọc truyện về tình cảm nam nữ </a:t>
            </a:r>
            <a:endParaRPr kumimoji="0" lang="en-US" sz="8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5D7A72D4-CBC1-004E-A6F3-E1DD16C02A8C}"/>
              </a:ext>
            </a:extLst>
          </p:cNvPr>
          <p:cNvPicPr>
            <a:picLocks noChangeAspect="1"/>
          </p:cNvPicPr>
          <p:nvPr/>
        </p:nvPicPr>
        <p:blipFill>
          <a:blip r:embed="rId4"/>
          <a:stretch>
            <a:fillRect/>
          </a:stretch>
        </p:blipFill>
        <p:spPr>
          <a:xfrm>
            <a:off x="381000" y="2628900"/>
            <a:ext cx="7396223" cy="5486400"/>
          </a:xfrm>
          <a:prstGeom prst="rect">
            <a:avLst/>
          </a:prstGeom>
        </p:spPr>
      </p:pic>
    </p:spTree>
    <p:extLst>
      <p:ext uri="{BB962C8B-B14F-4D97-AF65-F5344CB8AC3E}">
        <p14:creationId xmlns:p14="http://schemas.microsoft.com/office/powerpoint/2010/main" val="25014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686800" y="4000500"/>
            <a:ext cx="8686800" cy="2800767"/>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r>
              <a:rPr lang="en-US" sz="8800" dirty="0">
                <a:solidFill>
                  <a:prstClr val="black"/>
                </a:solidFill>
                <a:latin typeface="Cambria" panose="02040503050406030204" pitchFamily="18" charset="0"/>
                <a:ea typeface="Cambria" panose="02040503050406030204" pitchFamily="18" charset="0"/>
              </a:rPr>
              <a:t>Chia </a:t>
            </a:r>
            <a:r>
              <a:rPr lang="en-US" sz="8800" dirty="0" err="1">
                <a:solidFill>
                  <a:prstClr val="black"/>
                </a:solidFill>
                <a:latin typeface="Cambria" panose="02040503050406030204" pitchFamily="18" charset="0"/>
                <a:ea typeface="Cambria" panose="02040503050406030204" pitchFamily="18" charset="0"/>
              </a:rPr>
              <a:t>sẻ</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động</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viên</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khi</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bạn</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buồn</a:t>
            </a:r>
            <a:endParaRPr kumimoji="0" lang="en-US" sz="8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290A6206-FA76-3729-A9F3-38C6C6B4076B}"/>
              </a:ext>
            </a:extLst>
          </p:cNvPr>
          <p:cNvPicPr>
            <a:picLocks noChangeAspect="1"/>
          </p:cNvPicPr>
          <p:nvPr/>
        </p:nvPicPr>
        <p:blipFill>
          <a:blip r:embed="rId4"/>
          <a:stretch>
            <a:fillRect/>
          </a:stretch>
        </p:blipFill>
        <p:spPr>
          <a:xfrm>
            <a:off x="304800" y="2781300"/>
            <a:ext cx="7694655" cy="5334000"/>
          </a:xfrm>
          <a:prstGeom prst="rect">
            <a:avLst/>
          </a:prstGeom>
        </p:spPr>
      </p:pic>
    </p:spTree>
    <p:extLst>
      <p:ext uri="{BB962C8B-B14F-4D97-AF65-F5344CB8AC3E}">
        <p14:creationId xmlns:p14="http://schemas.microsoft.com/office/powerpoint/2010/main" val="197459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686800" y="3619500"/>
            <a:ext cx="8686800" cy="3785652"/>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r>
              <a:rPr lang="vi-VN" sz="8000" dirty="0">
                <a:solidFill>
                  <a:prstClr val="black"/>
                </a:solidFill>
                <a:latin typeface="Cambria" panose="02040503050406030204" pitchFamily="18" charset="0"/>
                <a:ea typeface="Cambria" panose="02040503050406030204" pitchFamily="18" charset="0"/>
              </a:rPr>
              <a:t>Tham gia các hoạt động thể thao vận động cơ thể.</a:t>
            </a:r>
            <a:endParaRPr kumimoji="0" lang="en-US" sz="7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E8317A55-9476-4BBE-45A0-DD4CFC67A3A9}"/>
              </a:ext>
            </a:extLst>
          </p:cNvPr>
          <p:cNvPicPr>
            <a:picLocks noChangeAspect="1"/>
          </p:cNvPicPr>
          <p:nvPr/>
        </p:nvPicPr>
        <p:blipFill>
          <a:blip r:embed="rId4"/>
          <a:stretch>
            <a:fillRect/>
          </a:stretch>
        </p:blipFill>
        <p:spPr>
          <a:xfrm>
            <a:off x="533400" y="2933700"/>
            <a:ext cx="7201277" cy="5257800"/>
          </a:xfrm>
          <a:prstGeom prst="rect">
            <a:avLst/>
          </a:prstGeom>
        </p:spPr>
      </p:pic>
    </p:spTree>
    <p:extLst>
      <p:ext uri="{BB962C8B-B14F-4D97-AF65-F5344CB8AC3E}">
        <p14:creationId xmlns:p14="http://schemas.microsoft.com/office/powerpoint/2010/main" val="165137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id="{07CBC71C-2641-A6E0-0B3F-3DE19319DF9B}"/>
              </a:ext>
            </a:extLst>
          </p:cNvPr>
          <p:cNvSpPr/>
          <p:nvPr/>
        </p:nvSpPr>
        <p:spPr>
          <a:xfrm>
            <a:off x="266194" y="426357"/>
            <a:ext cx="17412206" cy="2145223"/>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vi-VN" sz="6000" b="1" kern="0" dirty="0">
                <a:solidFill>
                  <a:srgbClr val="244061"/>
                </a:solidFill>
                <a:latin typeface="Calibri"/>
                <a:ea typeface="Calibri"/>
                <a:cs typeface="Calibri"/>
                <a:sym typeface="Calibri"/>
              </a:rPr>
              <a:t>Nêu những việc làm khác để chăm sóc, bảo vệ sức khoẻ thể chất và tinh thần tuổi dậy thì?</a:t>
            </a:r>
            <a:endParaRPr kumimoji="0" lang="vi-VN" sz="60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sp>
        <p:nvSpPr>
          <p:cNvPr id="2" name="Freeform 4">
            <a:extLst>
              <a:ext uri="{FF2B5EF4-FFF2-40B4-BE49-F238E27FC236}">
                <a16:creationId xmlns:a16="http://schemas.microsoft.com/office/drawing/2014/main" id="{F429F77B-6796-9B9A-0B56-1DD1F5CE6AD7}"/>
              </a:ext>
            </a:extLst>
          </p:cNvPr>
          <p:cNvSpPr/>
          <p:nvPr/>
        </p:nvSpPr>
        <p:spPr>
          <a:xfrm>
            <a:off x="5867400" y="3467100"/>
            <a:ext cx="6162868" cy="6085832"/>
          </a:xfrm>
          <a:custGeom>
            <a:avLst/>
            <a:gdLst/>
            <a:ahLst/>
            <a:cxnLst/>
            <a:rect l="l" t="t" r="r" b="b"/>
            <a:pathLst>
              <a:path w="6162868" h="6085832">
                <a:moveTo>
                  <a:pt x="0" y="0"/>
                </a:moveTo>
                <a:lnTo>
                  <a:pt x="6162868" y="0"/>
                </a:lnTo>
                <a:lnTo>
                  <a:pt x="6162868" y="6085833"/>
                </a:lnTo>
                <a:lnTo>
                  <a:pt x="0" y="608583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3" name="Freeform 5">
            <a:extLst>
              <a:ext uri="{FF2B5EF4-FFF2-40B4-BE49-F238E27FC236}">
                <a16:creationId xmlns:a16="http://schemas.microsoft.com/office/drawing/2014/main" id="{9C3BF8B3-D091-9050-E8D5-0FDA33C24CC1}"/>
              </a:ext>
            </a:extLst>
          </p:cNvPr>
          <p:cNvSpPr/>
          <p:nvPr/>
        </p:nvSpPr>
        <p:spPr>
          <a:xfrm>
            <a:off x="6805144" y="4379408"/>
            <a:ext cx="4294936" cy="4468073"/>
          </a:xfrm>
          <a:custGeom>
            <a:avLst/>
            <a:gdLst/>
            <a:ahLst/>
            <a:cxnLst/>
            <a:rect l="l" t="t" r="r" b="b"/>
            <a:pathLst>
              <a:path w="4294936" h="4468073">
                <a:moveTo>
                  <a:pt x="0" y="0"/>
                </a:moveTo>
                <a:lnTo>
                  <a:pt x="4294935" y="0"/>
                </a:lnTo>
                <a:lnTo>
                  <a:pt x="4294935" y="4468073"/>
                </a:lnTo>
                <a:lnTo>
                  <a:pt x="0" y="4468073"/>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164774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14816" y="9453176"/>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659505">
            <a:off x="3849231" y="1704520"/>
            <a:ext cx="10589537" cy="8167181"/>
          </a:xfrm>
          <a:custGeom>
            <a:avLst/>
            <a:gdLst/>
            <a:ahLst/>
            <a:cxnLst/>
            <a:rect l="l" t="t" r="r" b="b"/>
            <a:pathLst>
              <a:path w="10589537" h="8167181">
                <a:moveTo>
                  <a:pt x="0" y="0"/>
                </a:moveTo>
                <a:lnTo>
                  <a:pt x="10589538" y="0"/>
                </a:lnTo>
                <a:lnTo>
                  <a:pt x="10589538" y="8167181"/>
                </a:lnTo>
                <a:lnTo>
                  <a:pt x="0" y="816718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1514501" y="3588920"/>
            <a:ext cx="5539319" cy="6282781"/>
          </a:xfrm>
          <a:custGeom>
            <a:avLst/>
            <a:gdLst/>
            <a:ahLst/>
            <a:cxnLst/>
            <a:rect l="l" t="t" r="r" b="b"/>
            <a:pathLst>
              <a:path w="5539319" h="6282781">
                <a:moveTo>
                  <a:pt x="5539319" y="0"/>
                </a:moveTo>
                <a:lnTo>
                  <a:pt x="0" y="0"/>
                </a:lnTo>
                <a:lnTo>
                  <a:pt x="0" y="6282781"/>
                </a:lnTo>
                <a:lnTo>
                  <a:pt x="5539319" y="6282781"/>
                </a:lnTo>
                <a:lnTo>
                  <a:pt x="5539319"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12654535" y="6730310"/>
            <a:ext cx="2842487" cy="2722865"/>
          </a:xfrm>
          <a:custGeom>
            <a:avLst/>
            <a:gdLst/>
            <a:ahLst/>
            <a:cxnLst/>
            <a:rect l="l" t="t" r="r" b="b"/>
            <a:pathLst>
              <a:path w="2842487" h="2722865">
                <a:moveTo>
                  <a:pt x="0" y="0"/>
                </a:moveTo>
                <a:lnTo>
                  <a:pt x="2842486" y="0"/>
                </a:lnTo>
                <a:lnTo>
                  <a:pt x="2842486" y="2722866"/>
                </a:lnTo>
                <a:lnTo>
                  <a:pt x="0" y="272286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13108613" y="10287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2491790">
            <a:off x="-1717112" y="264845"/>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8637828">
            <a:off x="14744100" y="3785476"/>
            <a:ext cx="5030401" cy="1646313"/>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2">
              <a:alphaModFix amt="56000"/>
              <a:extLst>
                <a:ext uri="{96DAC541-7B7A-43D3-8B79-37D633B846F1}">
                  <asvg:svgBlip xmlns:asvg="http://schemas.microsoft.com/office/drawing/2016/SVG/main" xmlns=""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rot="-1309066">
            <a:off x="14888202" y="4555379"/>
            <a:ext cx="1996707" cy="1176242"/>
          </a:xfrm>
          <a:custGeom>
            <a:avLst/>
            <a:gdLst/>
            <a:ahLst/>
            <a:cxnLst/>
            <a:rect l="l" t="t" r="r" b="b"/>
            <a:pathLst>
              <a:path w="1996707" h="1176242">
                <a:moveTo>
                  <a:pt x="0" y="0"/>
                </a:moveTo>
                <a:lnTo>
                  <a:pt x="1996706" y="0"/>
                </a:lnTo>
                <a:lnTo>
                  <a:pt x="1996706" y="1176242"/>
                </a:lnTo>
                <a:lnTo>
                  <a:pt x="0" y="117624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descr="A black and orange text&#10;&#10;Description automatically generated">
            <a:extLst>
              <a:ext uri="{FF2B5EF4-FFF2-40B4-BE49-F238E27FC236}">
                <a16:creationId xmlns:a16="http://schemas.microsoft.com/office/drawing/2014/main" id="{FC1D0CBB-AB26-6DFF-B549-69A920E7DF1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66800" y="3848100"/>
            <a:ext cx="16131414" cy="3889585"/>
          </a:xfrm>
          <a:prstGeom prst="rect">
            <a:avLst/>
          </a:prstGeom>
        </p:spPr>
      </p:pic>
    </p:spTree>
    <p:extLst>
      <p:ext uri="{BB962C8B-B14F-4D97-AF65-F5344CB8AC3E}">
        <p14:creationId xmlns:p14="http://schemas.microsoft.com/office/powerpoint/2010/main" val="65175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id="{07CBC71C-2641-A6E0-0B3F-3DE19319DF9B}"/>
              </a:ext>
            </a:extLst>
          </p:cNvPr>
          <p:cNvSpPr/>
          <p:nvPr/>
        </p:nvSpPr>
        <p:spPr>
          <a:xfrm>
            <a:off x="3810000" y="342900"/>
            <a:ext cx="10630406" cy="1135743"/>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dirty="0">
                <a:ln>
                  <a:noFill/>
                </a:ln>
                <a:solidFill>
                  <a:srgbClr val="244061"/>
                </a:solidFill>
                <a:effectLst/>
                <a:uLnTx/>
                <a:uFillTx/>
                <a:latin typeface="Calibri"/>
                <a:ea typeface="Calibri"/>
                <a:cs typeface="Calibri"/>
                <a:sym typeface="Calibri"/>
              </a:rPr>
              <a:t>Hoàn</a:t>
            </a:r>
            <a:r>
              <a:rPr kumimoji="0" lang="en-US" sz="6000" b="1" i="0" u="none" strike="noStrike" kern="0" cap="none" spc="0" normalizeH="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noProof="0" dirty="0" err="1">
                <a:ln>
                  <a:noFill/>
                </a:ln>
                <a:solidFill>
                  <a:srgbClr val="244061"/>
                </a:solidFill>
                <a:effectLst/>
                <a:uLnTx/>
                <a:uFillTx/>
                <a:latin typeface="Calibri"/>
                <a:ea typeface="Calibri"/>
                <a:cs typeface="Calibri"/>
                <a:sym typeface="Calibri"/>
              </a:rPr>
              <a:t>thành</a:t>
            </a:r>
            <a:r>
              <a:rPr kumimoji="0" lang="en-US" sz="6000" b="1" i="0" u="none" strike="noStrike" kern="0" cap="none" spc="0" normalizeH="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noProof="0" dirty="0" err="1">
                <a:ln>
                  <a:noFill/>
                </a:ln>
                <a:solidFill>
                  <a:srgbClr val="244061"/>
                </a:solidFill>
                <a:effectLst/>
                <a:uLnTx/>
                <a:uFillTx/>
                <a:latin typeface="Calibri"/>
                <a:ea typeface="Calibri"/>
                <a:cs typeface="Calibri"/>
                <a:sym typeface="Calibri"/>
              </a:rPr>
              <a:t>phiếu</a:t>
            </a:r>
            <a:r>
              <a:rPr kumimoji="0" lang="en-US" sz="6000" b="1" i="0" u="none" strike="noStrike" kern="0" cap="none" spc="0" normalizeH="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noProof="0" dirty="0" err="1">
                <a:ln>
                  <a:noFill/>
                </a:ln>
                <a:solidFill>
                  <a:srgbClr val="244061"/>
                </a:solidFill>
                <a:effectLst/>
                <a:uLnTx/>
                <a:uFillTx/>
                <a:latin typeface="Calibri"/>
                <a:ea typeface="Calibri"/>
                <a:cs typeface="Calibri"/>
                <a:sym typeface="Calibri"/>
              </a:rPr>
              <a:t>bài</a:t>
            </a:r>
            <a:r>
              <a:rPr kumimoji="0" lang="en-US" sz="6000" b="1" i="0" u="none" strike="noStrike" kern="0" cap="none" spc="0" normalizeH="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noProof="0" dirty="0" err="1">
                <a:ln>
                  <a:noFill/>
                </a:ln>
                <a:solidFill>
                  <a:srgbClr val="244061"/>
                </a:solidFill>
                <a:effectLst/>
                <a:uLnTx/>
                <a:uFillTx/>
                <a:latin typeface="Calibri"/>
                <a:ea typeface="Calibri"/>
                <a:cs typeface="Calibri"/>
                <a:sym typeface="Calibri"/>
              </a:rPr>
              <a:t>tập</a:t>
            </a:r>
            <a:endParaRPr kumimoji="0" lang="vi-VN" sz="60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sp>
        <p:nvSpPr>
          <p:cNvPr id="4" name="TextBox 3">
            <a:extLst>
              <a:ext uri="{FF2B5EF4-FFF2-40B4-BE49-F238E27FC236}">
                <a16:creationId xmlns:a16="http://schemas.microsoft.com/office/drawing/2014/main" id="{6F70A492-51AF-C838-915B-550243EA4B9E}"/>
              </a:ext>
            </a:extLst>
          </p:cNvPr>
          <p:cNvSpPr txBox="1"/>
          <p:nvPr/>
        </p:nvSpPr>
        <p:spPr>
          <a:xfrm>
            <a:off x="1295400" y="2171700"/>
            <a:ext cx="16383000" cy="6524863"/>
          </a:xfrm>
          <a:prstGeom prst="rect">
            <a:avLst/>
          </a:prstGeom>
          <a:noFill/>
        </p:spPr>
        <p:txBody>
          <a:bodyPr wrap="square" rtlCol="0">
            <a:spAutoFit/>
          </a:bodyPr>
          <a:lstStyle/>
          <a:p>
            <a:pPr algn="ctr"/>
            <a:r>
              <a:rPr lang="vi-VN" sz="3800" b="1" dirty="0">
                <a:latin typeface="Cambria" panose="02040503050406030204" pitchFamily="18" charset="0"/>
                <a:ea typeface="Cambria" panose="02040503050406030204" pitchFamily="18" charset="0"/>
              </a:rPr>
              <a:t>PHIẾU BÀI TẬP </a:t>
            </a:r>
            <a:endParaRPr lang="en-US" sz="3800" b="1"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Khoanh vào một ý đúng ở mỗi câu sau:</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Câu 1. Đặc điểm phát triển cơ thể tuổi dậy thì:</a:t>
            </a:r>
            <a:endParaRPr lang="en-US" sz="3800" dirty="0">
              <a:latin typeface="Cambria" panose="02040503050406030204" pitchFamily="18" charset="0"/>
              <a:ea typeface="Cambria" panose="02040503050406030204" pitchFamily="18" charset="0"/>
            </a:endParaRPr>
          </a:p>
          <a:p>
            <a:pPr marL="742950" indent="-742950">
              <a:buAutoNum type="alphaLcParenR"/>
            </a:pPr>
            <a:r>
              <a:rPr lang="vi-VN" sz="3800" dirty="0">
                <a:latin typeface="Cambria" panose="02040503050406030204" pitchFamily="18" charset="0"/>
                <a:ea typeface="Cambria" panose="02040503050406030204" pitchFamily="18" charset="0"/>
              </a:rPr>
              <a:t>Tăng nhanh về chiều cao.</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b) Phát triển nhanh về ngôn ngữ.</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 Chiều cao, cân nặng tăng chậm.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d) Mọc đủ răng sữa.</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Câu 2. Chất dinh dưỡng giúp xương vững chắc và tăng chiều cao của cơ thể</a:t>
            </a:r>
            <a:endParaRPr lang="en-US" sz="3800" dirty="0">
              <a:latin typeface="Cambria" panose="02040503050406030204" pitchFamily="18" charset="0"/>
              <a:ea typeface="Cambria" panose="02040503050406030204" pitchFamily="18" charset="0"/>
            </a:endParaRPr>
          </a:p>
          <a:p>
            <a:pPr marL="742950" indent="-742950">
              <a:buAutoNum type="alphaLcParenR"/>
            </a:pPr>
            <a:r>
              <a:rPr lang="vi-VN" sz="3800" dirty="0">
                <a:latin typeface="Cambria" panose="02040503050406030204" pitchFamily="18" charset="0"/>
                <a:ea typeface="Cambria" panose="02040503050406030204" pitchFamily="18" charset="0"/>
              </a:rPr>
              <a:t>Chất đạm và chất béo.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b) Vi-ta-min D và chất khoáng (can-xi). </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 Chất bột đường và chất đạm.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d) Chất béo và chất bột đường.</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Câu 3. Chơi môn thể thao vận động nhiều giúp:</a:t>
            </a:r>
            <a:endParaRPr lang="en-US" sz="3800" dirty="0">
              <a:latin typeface="Cambria" panose="02040503050406030204" pitchFamily="18" charset="0"/>
              <a:ea typeface="Cambria" panose="02040503050406030204" pitchFamily="18" charset="0"/>
            </a:endParaRPr>
          </a:p>
          <a:p>
            <a:pPr marL="742950" indent="-742950">
              <a:buAutoNum type="alphaLcParenR"/>
            </a:pPr>
            <a:r>
              <a:rPr lang="vi-VN" sz="3800" dirty="0">
                <a:latin typeface="Cambria" panose="02040503050406030204" pitchFamily="18" charset="0"/>
                <a:ea typeface="Cambria" panose="02040503050406030204" pitchFamily="18" charset="0"/>
              </a:rPr>
              <a:t>Phát triển trí thông minh.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b) Phát triển cơ bắp và cân nặng.</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 Phát triển chiều cao.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d) Phát triển hệ cơ và xương</a:t>
            </a:r>
            <a:endParaRPr lang="en-US" sz="3800" dirty="0">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5D41F72E-2171-444D-1B69-095CBC86D871}"/>
              </a:ext>
            </a:extLst>
          </p:cNvPr>
          <p:cNvSpPr/>
          <p:nvPr/>
        </p:nvSpPr>
        <p:spPr>
          <a:xfrm>
            <a:off x="1219200" y="4000500"/>
            <a:ext cx="838200" cy="6096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FE08318-B042-B4BC-7AB1-0932E68CBB99}"/>
              </a:ext>
            </a:extLst>
          </p:cNvPr>
          <p:cNvSpPr/>
          <p:nvPr/>
        </p:nvSpPr>
        <p:spPr>
          <a:xfrm>
            <a:off x="9220200" y="5753100"/>
            <a:ext cx="838200" cy="6096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990BDD-56C9-4C74-54AA-CE79035D00D3}"/>
              </a:ext>
            </a:extLst>
          </p:cNvPr>
          <p:cNvSpPr/>
          <p:nvPr/>
        </p:nvSpPr>
        <p:spPr>
          <a:xfrm>
            <a:off x="9753600" y="8039100"/>
            <a:ext cx="762000" cy="6858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258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3236215-F2A9-F179-BAA2-A7344FF27407}"/>
              </a:ext>
            </a:extLst>
          </p:cNvPr>
          <p:cNvGrpSpPr/>
          <p:nvPr/>
        </p:nvGrpSpPr>
        <p:grpSpPr>
          <a:xfrm>
            <a:off x="381000" y="190501"/>
            <a:ext cx="13487400" cy="2590800"/>
            <a:chOff x="453320" y="784778"/>
            <a:chExt cx="10434754" cy="1189049"/>
          </a:xfrm>
        </p:grpSpPr>
        <p:sp>
          <p:nvSpPr>
            <p:cNvPr id="15" name="Speech Bubble: Rectangle with Corners Rounded 14">
              <a:extLst>
                <a:ext uri="{FF2B5EF4-FFF2-40B4-BE49-F238E27FC236}">
                  <a16:creationId xmlns:a16="http://schemas.microsoft.com/office/drawing/2014/main" id="{CD8940E3-8529-164F-4EEC-47BD7A2E9FC9}"/>
                </a:ext>
              </a:extLst>
            </p:cNvPr>
            <p:cNvSpPr/>
            <p:nvPr/>
          </p:nvSpPr>
          <p:spPr>
            <a:xfrm>
              <a:off x="453320" y="784778"/>
              <a:ext cx="10434754" cy="1189049"/>
            </a:xfrm>
            <a:prstGeom prst="wedgeRoundRectCallout">
              <a:avLst>
                <a:gd name="adj1" fmla="val -35699"/>
                <a:gd name="adj2" fmla="val 66169"/>
                <a:gd name="adj3" fmla="val 16667"/>
              </a:avLst>
            </a:prstGeom>
            <a:solidFill>
              <a:schemeClr val="accent2">
                <a:lumMod val="20000"/>
                <a:lumOff val="8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TextBox 15">
              <a:extLst>
                <a:ext uri="{FF2B5EF4-FFF2-40B4-BE49-F238E27FC236}">
                  <a16:creationId xmlns:a16="http://schemas.microsoft.com/office/drawing/2014/main" id="{371CDE99-9796-E7CF-2850-7B7FCAE0B036}"/>
                </a:ext>
              </a:extLst>
            </p:cNvPr>
            <p:cNvSpPr txBox="1"/>
            <p:nvPr/>
          </p:nvSpPr>
          <p:spPr>
            <a:xfrm>
              <a:off x="630180" y="784778"/>
              <a:ext cx="10160182" cy="9437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Vì sao tuổi dậy thì cần tăng cường vận động kết hợp với chế độ ăn uống hợp lí và sử dụng thực phẩm giàu can-xi?</a:t>
              </a:r>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grpSp>
        <p:nvGrpSpPr>
          <p:cNvPr id="17" name="Group 16">
            <a:extLst>
              <a:ext uri="{FF2B5EF4-FFF2-40B4-BE49-F238E27FC236}">
                <a16:creationId xmlns:a16="http://schemas.microsoft.com/office/drawing/2014/main" id="{03A755CE-6FDD-C016-F836-B16003CBF230}"/>
              </a:ext>
            </a:extLst>
          </p:cNvPr>
          <p:cNvGrpSpPr/>
          <p:nvPr/>
        </p:nvGrpSpPr>
        <p:grpSpPr>
          <a:xfrm>
            <a:off x="-457200" y="3086100"/>
            <a:ext cx="7086600" cy="5306504"/>
            <a:chOff x="762950" y="2591984"/>
            <a:chExt cx="5140009" cy="3706304"/>
          </a:xfrm>
        </p:grpSpPr>
        <p:grpSp>
          <p:nvGrpSpPr>
            <p:cNvPr id="18" name="Nhóm 95">
              <a:extLst>
                <a:ext uri="{FF2B5EF4-FFF2-40B4-BE49-F238E27FC236}">
                  <a16:creationId xmlns:a16="http://schemas.microsoft.com/office/drawing/2014/main" id="{59D0EA9A-7BFC-E693-8B13-78A25FCB3139}"/>
                </a:ext>
              </a:extLst>
            </p:cNvPr>
            <p:cNvGrpSpPr/>
            <p:nvPr/>
          </p:nvGrpSpPr>
          <p:grpSpPr>
            <a:xfrm>
              <a:off x="762950" y="2591984"/>
              <a:ext cx="5140009" cy="3706304"/>
              <a:chOff x="1124976" y="1819729"/>
              <a:chExt cx="6487886" cy="4203699"/>
            </a:xfrm>
          </p:grpSpPr>
          <p:sp>
            <p:nvSpPr>
              <p:cNvPr id="20" name="Hình Bầu dục 97">
                <a:extLst>
                  <a:ext uri="{FF2B5EF4-FFF2-40B4-BE49-F238E27FC236}">
                    <a16:creationId xmlns:a16="http://schemas.microsoft.com/office/drawing/2014/main" id="{C95555DB-7577-2964-C0D2-2EE690BF6E9F}"/>
                  </a:ext>
                </a:extLst>
              </p:cNvPr>
              <p:cNvSpPr/>
              <p:nvPr/>
            </p:nvSpPr>
            <p:spPr>
              <a:xfrm>
                <a:off x="1124976" y="3323771"/>
                <a:ext cx="6487886" cy="26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字魂59号-创粗黑"/>
                  <a:cs typeface="+mn-cs"/>
                  <a:sym typeface="Arial"/>
                </a:endParaRPr>
              </a:p>
            </p:txBody>
          </p:sp>
          <p:pic>
            <p:nvPicPr>
              <p:cNvPr id="21" name="Hình ảnh 98" descr="Ảnh có chứa đồ chơi, búp bê&#10;&#10;Mô tả được tạo tự động">
                <a:extLst>
                  <a:ext uri="{FF2B5EF4-FFF2-40B4-BE49-F238E27FC236}">
                    <a16:creationId xmlns:a16="http://schemas.microsoft.com/office/drawing/2014/main" id="{2670BEEF-10FE-3907-B229-A163D017859E}"/>
                  </a:ext>
                </a:extLst>
              </p:cNvPr>
              <p:cNvPicPr>
                <a:picLocks noChangeAspect="1"/>
              </p:cNvPicPr>
              <p:nvPr/>
            </p:nvPicPr>
            <p:blipFill>
              <a:blip r:embed="rId3"/>
              <a:stretch>
                <a:fillRect/>
              </a:stretch>
            </p:blipFill>
            <p:spPr>
              <a:xfrm>
                <a:off x="1328056" y="1819729"/>
                <a:ext cx="6081725" cy="3557762"/>
              </a:xfrm>
              <a:prstGeom prst="rect">
                <a:avLst/>
              </a:prstGeom>
            </p:spPr>
          </p:pic>
        </p:grpSp>
        <p:sp>
          <p:nvSpPr>
            <p:cNvPr id="19" name="TextBox 18">
              <a:extLst>
                <a:ext uri="{FF2B5EF4-FFF2-40B4-BE49-F238E27FC236}">
                  <a16:creationId xmlns:a16="http://schemas.microsoft.com/office/drawing/2014/main" id="{F3E9A3E8-1862-80D4-3732-AB0B98D3EEAB}"/>
                </a:ext>
              </a:extLst>
            </p:cNvPr>
            <p:cNvSpPr txBox="1"/>
            <p:nvPr/>
          </p:nvSpPr>
          <p:spPr>
            <a:xfrm>
              <a:off x="1757680" y="5679440"/>
              <a:ext cx="3799840" cy="584775"/>
            </a:xfrm>
            <a:prstGeom prst="rect">
              <a:avLst/>
            </a:prstGeom>
            <a:noFill/>
          </p:spPr>
          <p:txBody>
            <a:bodyPr wrap="square" rtlCol="0">
              <a:spAutoFit/>
            </a:bodyPr>
            <a:lstStyle/>
            <a:p>
              <a:pPr algn="ctr"/>
              <a:r>
                <a:rPr lang="en-US" sz="3200" b="1" dirty="0" err="1">
                  <a:latin typeface="Cambria" panose="02040503050406030204" pitchFamily="18" charset="0"/>
                  <a:ea typeface="Cambria" panose="02040503050406030204" pitchFamily="18" charset="0"/>
                </a:rPr>
                <a:t>Thảo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luận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nhóm</a:t>
              </a:r>
              <a:r>
                <a:rPr lang="en-US" sz="3200" b="1" dirty="0">
                  <a:latin typeface="Cambria" panose="02040503050406030204" pitchFamily="18" charset="0"/>
                  <a:ea typeface="Cambria" panose="02040503050406030204" pitchFamily="18" charset="0"/>
                </a:rPr>
                <a:t> 4</a:t>
              </a:r>
            </a:p>
          </p:txBody>
        </p:sp>
      </p:grpSp>
      <p:sp>
        <p:nvSpPr>
          <p:cNvPr id="22" name="Rectangle: Rounded Corners 21">
            <a:extLst>
              <a:ext uri="{FF2B5EF4-FFF2-40B4-BE49-F238E27FC236}">
                <a16:creationId xmlns:a16="http://schemas.microsoft.com/office/drawing/2014/main" id="{30EE3476-A83A-53DE-32AE-6A085E2C80A9}"/>
              </a:ext>
            </a:extLst>
          </p:cNvPr>
          <p:cNvSpPr/>
          <p:nvPr/>
        </p:nvSpPr>
        <p:spPr>
          <a:xfrm>
            <a:off x="7010400" y="3314700"/>
            <a:ext cx="11049000" cy="66294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6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sz="3600" dirty="0">
                <a:solidFill>
                  <a:srgbClr val="FF0000"/>
                </a:solidFill>
                <a:latin typeface="Cambria" panose="02040503050406030204" pitchFamily="18" charset="0"/>
                <a:ea typeface="Cambria" panose="02040503050406030204" pitchFamily="18" charset="0"/>
                <a:cs typeface="Calibri" panose="020F0502020204030204" pitchFamily="34" charset="0"/>
              </a:rPr>
              <a:t>Cơ thể tuổi dậy thì phát triển rất nhanh, đòi hỏi được cung cấp đủ chất dinh dưỡng và năng lượng. Ăn uống hợp lí sẽ đảm bảo sức khoẻ, phòng một số bệnh về dinh dưỡng. Sử dụng thực phẩm giàu can-xi và tăng cường vận động giúp hệ vận động (cơ, xương) được cung cấp đầy đủ khoáng chất, giúp phát triển tối đa chiều cao. Nếu không thường xuyên vận động và ăn uống hợp lí, cơ thể thiếu chất dinh dưỡng, sẽ yếu, mệt và thậm chí dễ bị ốm. Điều này gây ảnh hưởng và làm chậm quá trình phát triển của trẻ em trong giai đoạn dậy thì.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rot="375355">
            <a:off x="1119719" y="3429352"/>
            <a:ext cx="5411322" cy="6827074"/>
          </a:xfrm>
          <a:custGeom>
            <a:avLst/>
            <a:gdLst/>
            <a:ahLst/>
            <a:cxnLst/>
            <a:rect l="l" t="t" r="r" b="b"/>
            <a:pathLst>
              <a:path w="5411322" h="6827074">
                <a:moveTo>
                  <a:pt x="0" y="0"/>
                </a:moveTo>
                <a:lnTo>
                  <a:pt x="5411321" y="0"/>
                </a:lnTo>
                <a:lnTo>
                  <a:pt x="5411321" y="6827074"/>
                </a:lnTo>
                <a:lnTo>
                  <a:pt x="0" y="682707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rot="2045530">
            <a:off x="12770953" y="52267"/>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4">
              <a:alphaModFix amt="56000"/>
              <a:extLst>
                <a:ext uri="{96DAC541-7B7A-43D3-8B79-37D633B846F1}">
                  <asvg:svgBlip xmlns:asvg="http://schemas.microsoft.com/office/drawing/2016/SVG/main" xmlns="" r:embed="rId5"/>
                </a:ext>
              </a:extLst>
            </a:blip>
            <a:stretch>
              <a:fillRect/>
            </a:stretch>
          </a:blipFill>
          <a:ln cap="sq">
            <a:noFill/>
            <a:prstDash val="solid"/>
            <a:miter/>
          </a:ln>
        </p:spPr>
        <p:txBody>
          <a:bodyPr/>
          <a:lstStyle/>
          <a:p>
            <a:endParaRPr lang="en-US"/>
          </a:p>
        </p:txBody>
      </p:sp>
      <p:sp>
        <p:nvSpPr>
          <p:cNvPr id="4" name="Freeform 4"/>
          <p:cNvSpPr/>
          <p:nvPr/>
        </p:nvSpPr>
        <p:spPr>
          <a:xfrm rot="5147866">
            <a:off x="8035242" y="249135"/>
            <a:ext cx="8008713" cy="9344267"/>
          </a:xfrm>
          <a:custGeom>
            <a:avLst/>
            <a:gdLst/>
            <a:ahLst/>
            <a:cxnLst/>
            <a:rect l="l" t="t" r="r" b="b"/>
            <a:pathLst>
              <a:path w="5807163" h="7453043">
                <a:moveTo>
                  <a:pt x="0" y="0"/>
                </a:moveTo>
                <a:lnTo>
                  <a:pt x="5807162" y="0"/>
                </a:lnTo>
                <a:lnTo>
                  <a:pt x="5807162" y="7453043"/>
                </a:lnTo>
                <a:lnTo>
                  <a:pt x="0" y="745304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5" name="Freeform 5"/>
          <p:cNvSpPr/>
          <p:nvPr/>
        </p:nvSpPr>
        <p:spPr>
          <a:xfrm>
            <a:off x="14935200" y="6667500"/>
            <a:ext cx="2870046" cy="3302066"/>
          </a:xfrm>
          <a:custGeom>
            <a:avLst/>
            <a:gdLst/>
            <a:ahLst/>
            <a:cxnLst/>
            <a:rect l="l" t="t" r="r" b="b"/>
            <a:pathLst>
              <a:path w="2870046" h="3302066">
                <a:moveTo>
                  <a:pt x="0" y="0"/>
                </a:moveTo>
                <a:lnTo>
                  <a:pt x="2870046" y="0"/>
                </a:lnTo>
                <a:lnTo>
                  <a:pt x="2870046" y="3302066"/>
                </a:lnTo>
                <a:lnTo>
                  <a:pt x="0" y="330206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6" name="Freeform 6"/>
          <p:cNvSpPr/>
          <p:nvPr/>
        </p:nvSpPr>
        <p:spPr>
          <a:xfrm flipH="1">
            <a:off x="2438400" y="5143500"/>
            <a:ext cx="2773959" cy="4480149"/>
          </a:xfrm>
          <a:custGeom>
            <a:avLst/>
            <a:gdLst/>
            <a:ahLst/>
            <a:cxnLst/>
            <a:rect l="l" t="t" r="r" b="b"/>
            <a:pathLst>
              <a:path w="2773959" h="4480149">
                <a:moveTo>
                  <a:pt x="2773959" y="0"/>
                </a:moveTo>
                <a:lnTo>
                  <a:pt x="0" y="0"/>
                </a:lnTo>
                <a:lnTo>
                  <a:pt x="0" y="4480149"/>
                </a:lnTo>
                <a:lnTo>
                  <a:pt x="2773959" y="4480149"/>
                </a:lnTo>
                <a:lnTo>
                  <a:pt x="2773959" y="0"/>
                </a:lnTo>
                <a:close/>
              </a:path>
            </a:pathLst>
          </a:custGeom>
          <a:blipFill>
            <a:blip r:embed="rId10"/>
            <a:stretch>
              <a:fillRect/>
            </a:stretch>
          </a:blipFill>
        </p:spPr>
        <p:txBody>
          <a:bodyPr/>
          <a:lstStyle/>
          <a:p>
            <a:endParaRPr lang="en-US"/>
          </a:p>
        </p:txBody>
      </p:sp>
      <p:sp>
        <p:nvSpPr>
          <p:cNvPr id="7" name="Freeform 7"/>
          <p:cNvSpPr/>
          <p:nvPr/>
        </p:nvSpPr>
        <p:spPr>
          <a:xfrm>
            <a:off x="239215" y="8285369"/>
            <a:ext cx="1731594" cy="1796725"/>
          </a:xfrm>
          <a:custGeom>
            <a:avLst/>
            <a:gdLst/>
            <a:ahLst/>
            <a:cxnLst/>
            <a:rect l="l" t="t" r="r" b="b"/>
            <a:pathLst>
              <a:path w="1731594" h="1796725">
                <a:moveTo>
                  <a:pt x="0" y="0"/>
                </a:moveTo>
                <a:lnTo>
                  <a:pt x="1731593" y="0"/>
                </a:lnTo>
                <a:lnTo>
                  <a:pt x="1731593" y="1796724"/>
                </a:lnTo>
                <a:lnTo>
                  <a:pt x="0" y="1796724"/>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8" name="Freeform 8"/>
          <p:cNvSpPr/>
          <p:nvPr/>
        </p:nvSpPr>
        <p:spPr>
          <a:xfrm rot="-920151">
            <a:off x="5659846" y="4089548"/>
            <a:ext cx="1452545" cy="1507180"/>
          </a:xfrm>
          <a:custGeom>
            <a:avLst/>
            <a:gdLst/>
            <a:ahLst/>
            <a:cxnLst/>
            <a:rect l="l" t="t" r="r" b="b"/>
            <a:pathLst>
              <a:path w="1452545" h="1507180">
                <a:moveTo>
                  <a:pt x="0" y="0"/>
                </a:moveTo>
                <a:lnTo>
                  <a:pt x="1452544" y="0"/>
                </a:lnTo>
                <a:lnTo>
                  <a:pt x="1452544" y="1507180"/>
                </a:lnTo>
                <a:lnTo>
                  <a:pt x="0" y="150718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9" name="Freeform 9"/>
          <p:cNvSpPr/>
          <p:nvPr/>
        </p:nvSpPr>
        <p:spPr>
          <a:xfrm rot="9795239">
            <a:off x="-2017476" y="1108003"/>
            <a:ext cx="5030401" cy="1646313"/>
          </a:xfrm>
          <a:custGeom>
            <a:avLst/>
            <a:gdLst/>
            <a:ahLst/>
            <a:cxnLst/>
            <a:rect l="l" t="t" r="r" b="b"/>
            <a:pathLst>
              <a:path w="5030401" h="1646313">
                <a:moveTo>
                  <a:pt x="0" y="0"/>
                </a:moveTo>
                <a:lnTo>
                  <a:pt x="5030401" y="0"/>
                </a:lnTo>
                <a:lnTo>
                  <a:pt x="5030401" y="1646313"/>
                </a:lnTo>
                <a:lnTo>
                  <a:pt x="0" y="1646313"/>
                </a:lnTo>
                <a:lnTo>
                  <a:pt x="0" y="0"/>
                </a:lnTo>
                <a:close/>
              </a:path>
            </a:pathLst>
          </a:custGeom>
          <a:blipFill>
            <a:blip r:embed="rId13">
              <a:alphaModFix amt="56000"/>
              <a:extLst>
                <a:ext uri="{96DAC541-7B7A-43D3-8B79-37D633B846F1}">
                  <asvg:svgBlip xmlns:asvg="http://schemas.microsoft.com/office/drawing/2016/SVG/main" xmlns="" r:embed="rId14"/>
                </a:ext>
              </a:extLst>
            </a:blip>
            <a:stretch>
              <a:fillRect/>
            </a:stretch>
          </a:blipFill>
        </p:spPr>
        <p:txBody>
          <a:bodyPr/>
          <a:lstStyle/>
          <a:p>
            <a:endParaRPr lang="en-US"/>
          </a:p>
        </p:txBody>
      </p:sp>
      <p:sp>
        <p:nvSpPr>
          <p:cNvPr id="11" name="Freeform 11"/>
          <p:cNvSpPr/>
          <p:nvPr/>
        </p:nvSpPr>
        <p:spPr>
          <a:xfrm>
            <a:off x="-833548" y="3846508"/>
            <a:ext cx="2770032" cy="1561291"/>
          </a:xfrm>
          <a:custGeom>
            <a:avLst/>
            <a:gdLst/>
            <a:ahLst/>
            <a:cxnLst/>
            <a:rect l="l" t="t" r="r" b="b"/>
            <a:pathLst>
              <a:path w="2770032" h="1561291">
                <a:moveTo>
                  <a:pt x="0" y="0"/>
                </a:moveTo>
                <a:lnTo>
                  <a:pt x="2770032" y="0"/>
                </a:lnTo>
                <a:lnTo>
                  <a:pt x="2770032" y="1561291"/>
                </a:lnTo>
                <a:lnTo>
                  <a:pt x="0" y="1561291"/>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endParaRPr lang="en-US"/>
          </a:p>
        </p:txBody>
      </p:sp>
      <p:sp>
        <p:nvSpPr>
          <p:cNvPr id="12" name="Freeform 12"/>
          <p:cNvSpPr/>
          <p:nvPr/>
        </p:nvSpPr>
        <p:spPr>
          <a:xfrm>
            <a:off x="16880508" y="3612589"/>
            <a:ext cx="1909689" cy="1152758"/>
          </a:xfrm>
          <a:custGeom>
            <a:avLst/>
            <a:gdLst/>
            <a:ahLst/>
            <a:cxnLst/>
            <a:rect l="l" t="t" r="r" b="b"/>
            <a:pathLst>
              <a:path w="1909689" h="1152758">
                <a:moveTo>
                  <a:pt x="0" y="0"/>
                </a:moveTo>
                <a:lnTo>
                  <a:pt x="1909688" y="0"/>
                </a:lnTo>
                <a:lnTo>
                  <a:pt x="1909688" y="1152758"/>
                </a:lnTo>
                <a:lnTo>
                  <a:pt x="0" y="1152758"/>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txBody>
          <a:bodyPr/>
          <a:lstStyle/>
          <a:p>
            <a:endParaRPr lang="en-US"/>
          </a:p>
        </p:txBody>
      </p:sp>
      <p:sp>
        <p:nvSpPr>
          <p:cNvPr id="15" name="TextBox 14">
            <a:extLst>
              <a:ext uri="{FF2B5EF4-FFF2-40B4-BE49-F238E27FC236}">
                <a16:creationId xmlns:a16="http://schemas.microsoft.com/office/drawing/2014/main" id="{EA64196A-2079-90DA-C128-D7D191868035}"/>
              </a:ext>
            </a:extLst>
          </p:cNvPr>
          <p:cNvSpPr txBox="1"/>
          <p:nvPr/>
        </p:nvSpPr>
        <p:spPr>
          <a:xfrm rot="21294776">
            <a:off x="8284313" y="2617596"/>
            <a:ext cx="7391400" cy="3785652"/>
          </a:xfrm>
          <a:prstGeom prst="rect">
            <a:avLst/>
          </a:prstGeom>
          <a:noFill/>
        </p:spPr>
        <p:txBody>
          <a:bodyPr wrap="square" rtlCol="0">
            <a:spAutoFit/>
          </a:bodyPr>
          <a:lstStyle/>
          <a:p>
            <a:pPr algn="ctr"/>
            <a:r>
              <a:rPr lang="vi-VN" sz="6000" b="1">
                <a:latin typeface="Cambria" panose="02040503050406030204" pitchFamily="18" charset="0"/>
                <a:ea typeface="Cambria" panose="02040503050406030204" pitchFamily="18" charset="0"/>
              </a:rPr>
              <a:t>Kể những việc em đã làm thường ngày để  chăm sóc và bảo vệ bản thân </a:t>
            </a:r>
            <a:endParaRPr lang="en-US" sz="6000" b="1"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id="{07CBC71C-2641-A6E0-0B3F-3DE19319DF9B}"/>
              </a:ext>
            </a:extLst>
          </p:cNvPr>
          <p:cNvSpPr/>
          <p:nvPr/>
        </p:nvSpPr>
        <p:spPr>
          <a:xfrm>
            <a:off x="1447800" y="342900"/>
            <a:ext cx="16154400" cy="2145223"/>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en-US" sz="6000" b="1" kern="0" dirty="0" err="1">
                <a:solidFill>
                  <a:srgbClr val="244061"/>
                </a:solidFill>
                <a:ea typeface="Calibri"/>
                <a:cs typeface="Calibri"/>
                <a:sym typeface="Calibri"/>
              </a:rPr>
              <a:t>Liệt</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kê</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những</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việc</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em</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nên</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làm</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và</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không</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nên</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làm</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để</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chăm</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sóc</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bảo</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vệ</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sức</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khoẻ</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tuổi</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dậy</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thì</a:t>
            </a:r>
            <a:r>
              <a:rPr lang="en-US" sz="6000" b="1" kern="0" dirty="0">
                <a:solidFill>
                  <a:srgbClr val="244061"/>
                </a:solidFill>
                <a:ea typeface="Calibri"/>
                <a:cs typeface="Calibri"/>
                <a:sym typeface="Calibri"/>
              </a:rPr>
              <a:t>.</a:t>
            </a:r>
            <a:endParaRPr kumimoji="0" lang="vi-VN" sz="60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graphicFrame>
        <p:nvGraphicFramePr>
          <p:cNvPr id="2" name="Table 1">
            <a:extLst>
              <a:ext uri="{FF2B5EF4-FFF2-40B4-BE49-F238E27FC236}">
                <a16:creationId xmlns:a16="http://schemas.microsoft.com/office/drawing/2014/main" id="{74A23136-F57B-4DB2-F693-04BF9C22FC4E}"/>
              </a:ext>
            </a:extLst>
          </p:cNvPr>
          <p:cNvGraphicFramePr>
            <a:graphicFrameLocks noGrp="1"/>
          </p:cNvGraphicFramePr>
          <p:nvPr>
            <p:extLst>
              <p:ext uri="{D42A27DB-BD31-4B8C-83A1-F6EECF244321}">
                <p14:modId xmlns:p14="http://schemas.microsoft.com/office/powerpoint/2010/main" val="4147982866"/>
              </p:ext>
            </p:extLst>
          </p:nvPr>
        </p:nvGraphicFramePr>
        <p:xfrm>
          <a:off x="2362200" y="3390900"/>
          <a:ext cx="14782800" cy="5334000"/>
        </p:xfrm>
        <a:graphic>
          <a:graphicData uri="http://schemas.openxmlformats.org/drawingml/2006/table">
            <a:tbl>
              <a:tblPr firstRow="1" bandRow="1">
                <a:tableStyleId>{5C22544A-7EE6-4342-B048-85BDC9FD1C3A}</a:tableStyleId>
              </a:tblPr>
              <a:tblGrid>
                <a:gridCol w="7391400">
                  <a:extLst>
                    <a:ext uri="{9D8B030D-6E8A-4147-A177-3AD203B41FA5}">
                      <a16:colId xmlns:a16="http://schemas.microsoft.com/office/drawing/2014/main" val="294317163"/>
                    </a:ext>
                  </a:extLst>
                </a:gridCol>
                <a:gridCol w="7391400">
                  <a:extLst>
                    <a:ext uri="{9D8B030D-6E8A-4147-A177-3AD203B41FA5}">
                      <a16:colId xmlns:a16="http://schemas.microsoft.com/office/drawing/2014/main" val="4078833684"/>
                    </a:ext>
                  </a:extLst>
                </a:gridCol>
              </a:tblGrid>
              <a:tr h="1524000">
                <a:tc>
                  <a:txBody>
                    <a:bodyPr/>
                    <a:lstStyle/>
                    <a:p>
                      <a:pPr algn="ct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6000" dirty="0" err="1">
                          <a:latin typeface="Cambria" panose="02040503050406030204" pitchFamily="18" charset="0"/>
                          <a:ea typeface="Cambria" panose="02040503050406030204" pitchFamily="18" charset="0"/>
                        </a:rPr>
                        <a:t>Không</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74638041"/>
                  </a:ext>
                </a:extLst>
              </a:tr>
              <a:tr h="3810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2659919"/>
                  </a:ext>
                </a:extLst>
              </a:tr>
            </a:tbl>
          </a:graphicData>
        </a:graphic>
      </p:graphicFrame>
    </p:spTree>
    <p:extLst>
      <p:ext uri="{BB962C8B-B14F-4D97-AF65-F5344CB8AC3E}">
        <p14:creationId xmlns:p14="http://schemas.microsoft.com/office/powerpoint/2010/main" val="113304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4A23136-F57B-4DB2-F693-04BF9C22FC4E}"/>
              </a:ext>
            </a:extLst>
          </p:cNvPr>
          <p:cNvGraphicFramePr>
            <a:graphicFrameLocks noGrp="1"/>
          </p:cNvGraphicFramePr>
          <p:nvPr>
            <p:extLst>
              <p:ext uri="{D42A27DB-BD31-4B8C-83A1-F6EECF244321}">
                <p14:modId xmlns:p14="http://schemas.microsoft.com/office/powerpoint/2010/main" val="1750924027"/>
              </p:ext>
            </p:extLst>
          </p:nvPr>
        </p:nvGraphicFramePr>
        <p:xfrm>
          <a:off x="685800" y="495300"/>
          <a:ext cx="17068800" cy="9144000"/>
        </p:xfrm>
        <a:graphic>
          <a:graphicData uri="http://schemas.openxmlformats.org/drawingml/2006/table">
            <a:tbl>
              <a:tblPr firstRow="1" bandRow="1">
                <a:tableStyleId>{5C22544A-7EE6-4342-B048-85BDC9FD1C3A}</a:tableStyleId>
              </a:tblPr>
              <a:tblGrid>
                <a:gridCol w="8534400">
                  <a:extLst>
                    <a:ext uri="{9D8B030D-6E8A-4147-A177-3AD203B41FA5}">
                      <a16:colId xmlns:a16="http://schemas.microsoft.com/office/drawing/2014/main" val="294317163"/>
                    </a:ext>
                  </a:extLst>
                </a:gridCol>
                <a:gridCol w="8534400">
                  <a:extLst>
                    <a:ext uri="{9D8B030D-6E8A-4147-A177-3AD203B41FA5}">
                      <a16:colId xmlns:a16="http://schemas.microsoft.com/office/drawing/2014/main" val="4078833684"/>
                    </a:ext>
                  </a:extLst>
                </a:gridCol>
              </a:tblGrid>
              <a:tr h="1586975">
                <a:tc>
                  <a:txBody>
                    <a:bodyPr/>
                    <a:lstStyle/>
                    <a:p>
                      <a:pPr algn="ct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6000" dirty="0" err="1">
                          <a:latin typeface="Cambria" panose="02040503050406030204" pitchFamily="18" charset="0"/>
                          <a:ea typeface="Cambria" panose="02040503050406030204" pitchFamily="18" charset="0"/>
                        </a:rPr>
                        <a:t>Không</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74638041"/>
                  </a:ext>
                </a:extLst>
              </a:tr>
              <a:tr h="75570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2659919"/>
                  </a:ext>
                </a:extLst>
              </a:tr>
            </a:tbl>
          </a:graphicData>
        </a:graphic>
      </p:graphicFrame>
      <p:sp>
        <p:nvSpPr>
          <p:cNvPr id="3" name="TextBox 2">
            <a:extLst>
              <a:ext uri="{FF2B5EF4-FFF2-40B4-BE49-F238E27FC236}">
                <a16:creationId xmlns:a16="http://schemas.microsoft.com/office/drawing/2014/main" id="{9C55AD8C-B197-3503-57B5-1B353B824EDA}"/>
              </a:ext>
            </a:extLst>
          </p:cNvPr>
          <p:cNvSpPr txBox="1"/>
          <p:nvPr/>
        </p:nvSpPr>
        <p:spPr>
          <a:xfrm>
            <a:off x="990600" y="2400300"/>
            <a:ext cx="8001000" cy="6863417"/>
          </a:xfrm>
          <a:prstGeom prst="rect">
            <a:avLst/>
          </a:prstGeom>
          <a:noFill/>
        </p:spPr>
        <p:txBody>
          <a:bodyPr wrap="square" rtlCol="0">
            <a:spAutoFit/>
          </a:bodyPr>
          <a:lstStyle/>
          <a:p>
            <a:pPr algn="just"/>
            <a:r>
              <a:rPr lang="vi-VN" sz="4000" dirty="0">
                <a:latin typeface="Cambria" panose="02040503050406030204" pitchFamily="18" charset="0"/>
                <a:ea typeface="Cambria" panose="02040503050406030204" pitchFamily="18" charset="0"/>
              </a:rPr>
              <a:t>– Chơi cầu lông, đá cầu, đu xà, tưới cây, quét lớp;...</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Giữ tâm trạng vui vẻ, chơi với bạn cùng lứa tuổi;</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Chia sẻ thắc mắc, cảm xúc không </a:t>
            </a:r>
          </a:p>
          <a:p>
            <a:pPr algn="just"/>
            <a:r>
              <a:rPr lang="vi-VN" sz="4000" dirty="0">
                <a:latin typeface="Cambria" panose="02040503050406030204" pitchFamily="18" charset="0"/>
                <a:ea typeface="Cambria" panose="02040503050406030204" pitchFamily="18" charset="0"/>
              </a:rPr>
              <a:t>vui, sự thay đổi của cơ thể với bạn, người lớn.</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Ăn đủ chất, đa dạng thức ăn khác nhau.</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Rửa mặt ít nhất 2 lần/ngày, thay đồ lót hằng ngày, tắm hằng ngày;...</a:t>
            </a:r>
            <a:endParaRPr lang="en-US" sz="40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ADB8F33D-10B2-AF5B-67D3-949FD4EEB148}"/>
              </a:ext>
            </a:extLst>
          </p:cNvPr>
          <p:cNvSpPr txBox="1"/>
          <p:nvPr/>
        </p:nvSpPr>
        <p:spPr>
          <a:xfrm>
            <a:off x="9601200" y="2247900"/>
            <a:ext cx="8001000" cy="5016758"/>
          </a:xfrm>
          <a:prstGeom prst="rect">
            <a:avLst/>
          </a:prstGeom>
          <a:noFill/>
        </p:spPr>
        <p:txBody>
          <a:bodyPr wrap="square" rtlCol="0">
            <a:spAutoFit/>
          </a:bodyPr>
          <a:lstStyle/>
          <a:p>
            <a:pPr algn="just"/>
            <a:r>
              <a:rPr lang="vi-VN" sz="4000" dirty="0">
                <a:latin typeface="Cambria" panose="02040503050406030204" pitchFamily="18" charset="0"/>
                <a:ea typeface="Cambria" panose="02040503050406030204" pitchFamily="18" charset="0"/>
              </a:rPr>
              <a:t>– Chạy nhảy ở cầu thang, leo trèo, khu vực sân khấu,...; ngồi một chỗ.</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Thức khuya, chơi máy tính, điện thoại nhiều; tiếp xúc với mạng xã hội; ngại giao tiếp, chia sẻ với bạn với người lớn.</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Ăn kiêng/ăn ít; ăn mất kiểm soát; sờ/nặn mụn trứng cá;...</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669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869377" y="8974297"/>
            <a:ext cx="20026754" cy="1568762"/>
          </a:xfrm>
          <a:custGeom>
            <a:avLst/>
            <a:gdLst/>
            <a:ahLst/>
            <a:cxnLst/>
            <a:rect l="l" t="t" r="r" b="b"/>
            <a:pathLst>
              <a:path w="20026754" h="1568762">
                <a:moveTo>
                  <a:pt x="0" y="0"/>
                </a:moveTo>
                <a:lnTo>
                  <a:pt x="20026754" y="0"/>
                </a:lnTo>
                <a:lnTo>
                  <a:pt x="20026754" y="1568763"/>
                </a:lnTo>
                <a:lnTo>
                  <a:pt x="0" y="1568763"/>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2868759" y="2922467"/>
            <a:ext cx="4933466" cy="6836212"/>
          </a:xfrm>
          <a:custGeom>
            <a:avLst/>
            <a:gdLst/>
            <a:ahLst/>
            <a:cxnLst/>
            <a:rect l="l" t="t" r="r" b="b"/>
            <a:pathLst>
              <a:path w="4933466" h="6836212">
                <a:moveTo>
                  <a:pt x="0" y="0"/>
                </a:moveTo>
                <a:lnTo>
                  <a:pt x="4933466" y="0"/>
                </a:lnTo>
                <a:lnTo>
                  <a:pt x="4933466" y="6836211"/>
                </a:lnTo>
                <a:lnTo>
                  <a:pt x="0" y="683621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flipH="1">
            <a:off x="10363200" y="7581900"/>
            <a:ext cx="3883532" cy="2906177"/>
          </a:xfrm>
          <a:custGeom>
            <a:avLst/>
            <a:gdLst/>
            <a:ahLst/>
            <a:cxnLst/>
            <a:rect l="l" t="t" r="r" b="b"/>
            <a:pathLst>
              <a:path w="3883532" h="2906177">
                <a:moveTo>
                  <a:pt x="3883532" y="0"/>
                </a:moveTo>
                <a:lnTo>
                  <a:pt x="0" y="0"/>
                </a:lnTo>
                <a:lnTo>
                  <a:pt x="0" y="2906176"/>
                </a:lnTo>
                <a:lnTo>
                  <a:pt x="3883532" y="2906176"/>
                </a:lnTo>
                <a:lnTo>
                  <a:pt x="3883532" y="0"/>
                </a:lnTo>
                <a:close/>
              </a:path>
            </a:pathLst>
          </a:custGeom>
          <a:blipFill>
            <a:blip r:embed="rId4">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929897">
            <a:off x="12451546" y="-374488"/>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8">
              <a:alphaModFix amt="5600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2372573">
            <a:off x="8867114" y="4031250"/>
            <a:ext cx="3340513" cy="1093259"/>
          </a:xfrm>
          <a:custGeom>
            <a:avLst/>
            <a:gdLst/>
            <a:ahLst/>
            <a:cxnLst/>
            <a:rect l="l" t="t" r="r" b="b"/>
            <a:pathLst>
              <a:path w="3340513" h="1093259">
                <a:moveTo>
                  <a:pt x="0" y="0"/>
                </a:moveTo>
                <a:lnTo>
                  <a:pt x="3340513" y="0"/>
                </a:lnTo>
                <a:lnTo>
                  <a:pt x="3340513" y="1093259"/>
                </a:lnTo>
                <a:lnTo>
                  <a:pt x="0" y="1093259"/>
                </a:lnTo>
                <a:lnTo>
                  <a:pt x="0" y="0"/>
                </a:lnTo>
                <a:close/>
              </a:path>
            </a:pathLst>
          </a:custGeom>
          <a:blipFill>
            <a:blip r:embed="rId12">
              <a:alphaModFix amt="56000"/>
              <a:extLst>
                <a:ext uri="{96DAC541-7B7A-43D3-8B79-37D633B846F1}">
                  <asvg:svgBlip xmlns:asvg="http://schemas.microsoft.com/office/drawing/2016/SVG/main" xmlns=""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381000" y="8420100"/>
            <a:ext cx="1370041" cy="2571750"/>
          </a:xfrm>
          <a:custGeom>
            <a:avLst/>
            <a:gdLst/>
            <a:ahLst/>
            <a:cxnLst/>
            <a:rect l="l" t="t" r="r" b="b"/>
            <a:pathLst>
              <a:path w="1370041" h="2571750">
                <a:moveTo>
                  <a:pt x="0" y="0"/>
                </a:moveTo>
                <a:lnTo>
                  <a:pt x="1370041" y="0"/>
                </a:lnTo>
                <a:lnTo>
                  <a:pt x="1370041" y="2571750"/>
                </a:lnTo>
                <a:lnTo>
                  <a:pt x="0" y="257175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16852912" y="1023840"/>
            <a:ext cx="1898627" cy="1898627"/>
          </a:xfrm>
          <a:custGeom>
            <a:avLst/>
            <a:gdLst/>
            <a:ahLst/>
            <a:cxnLst/>
            <a:rect l="l" t="t" r="r" b="b"/>
            <a:pathLst>
              <a:path w="1898627" h="1898627">
                <a:moveTo>
                  <a:pt x="0" y="0"/>
                </a:moveTo>
                <a:lnTo>
                  <a:pt x="1898626" y="0"/>
                </a:lnTo>
                <a:lnTo>
                  <a:pt x="1898626" y="1898627"/>
                </a:lnTo>
                <a:lnTo>
                  <a:pt x="0" y="1898627"/>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381000" y="2933700"/>
            <a:ext cx="9982200" cy="4431983"/>
          </a:xfrm>
          <a:prstGeom prst="rect">
            <a:avLst/>
          </a:prstGeom>
        </p:spPr>
        <p:txBody>
          <a:bodyPr wrap="square" lIns="0" tIns="0" rIns="0" bIns="0" rtlCol="0" anchor="t">
            <a:spAutoFit/>
          </a:bodyPr>
          <a:lstStyle/>
          <a:p>
            <a:pPr lvl="0" algn="ctr"/>
            <a:r>
              <a:rPr lang="en-US" sz="7200" b="1" dirty="0" err="1">
                <a:latin typeface="Cambria" panose="02040503050406030204" pitchFamily="18" charset="0"/>
                <a:ea typeface="Cambria" panose="02040503050406030204" pitchFamily="18" charset="0"/>
              </a:rPr>
              <a:t>Về</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nhà</a:t>
            </a:r>
            <a:r>
              <a:rPr lang="en-US" sz="7200" b="1"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thực</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hiện</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những</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việc</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đã</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nêu</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để</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chăm</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sóc</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bảo</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vệ</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sức</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khoẻ</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thể</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chất</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và</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tinh</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thần</a:t>
            </a:r>
            <a:endParaRPr kumimoji="0" lang="en-US" sz="7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Jua"/>
              <a:sym typeface="Jua"/>
            </a:endParaRPr>
          </a:p>
        </p:txBody>
      </p:sp>
    </p:spTree>
    <p:extLst>
      <p:ext uri="{BB962C8B-B14F-4D97-AF65-F5344CB8AC3E}">
        <p14:creationId xmlns:p14="http://schemas.microsoft.com/office/powerpoint/2010/main" val="80658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75F53C-4E65-C2F3-35F6-77908F6F0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6" y="1129959"/>
            <a:ext cx="18282305" cy="8920218"/>
          </a:xfrm>
          <a:prstGeom prst="rect">
            <a:avLst/>
          </a:prstGeom>
        </p:spPr>
      </p:pic>
    </p:spTree>
    <p:extLst>
      <p:ext uri="{BB962C8B-B14F-4D97-AF65-F5344CB8AC3E}">
        <p14:creationId xmlns:p14="http://schemas.microsoft.com/office/powerpoint/2010/main" val="2328199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1752600" y="647700"/>
            <a:ext cx="15544800" cy="8153400"/>
          </a:xfrm>
          <a:custGeom>
            <a:avLst/>
            <a:gdLst/>
            <a:ahLst/>
            <a:cxnLst/>
            <a:rect l="l" t="t" r="r" b="b"/>
            <a:pathLst>
              <a:path w="11980673" h="6302282">
                <a:moveTo>
                  <a:pt x="0" y="0"/>
                </a:moveTo>
                <a:lnTo>
                  <a:pt x="11980672" y="0"/>
                </a:lnTo>
                <a:lnTo>
                  <a:pt x="11980672" y="6302282"/>
                </a:lnTo>
                <a:lnTo>
                  <a:pt x="0" y="63022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408952" y="8985450"/>
            <a:ext cx="19213834" cy="1505084"/>
          </a:xfrm>
          <a:custGeom>
            <a:avLst/>
            <a:gdLst/>
            <a:ahLst/>
            <a:cxnLst/>
            <a:rect l="l" t="t" r="r" b="b"/>
            <a:pathLst>
              <a:path w="19213834" h="1505084">
                <a:moveTo>
                  <a:pt x="0" y="0"/>
                </a:moveTo>
                <a:lnTo>
                  <a:pt x="19213834" y="0"/>
                </a:lnTo>
                <a:lnTo>
                  <a:pt x="19213834" y="1505084"/>
                </a:lnTo>
                <a:lnTo>
                  <a:pt x="0" y="1505084"/>
                </a:lnTo>
                <a:lnTo>
                  <a:pt x="0" y="0"/>
                </a:lnTo>
                <a:close/>
              </a:path>
            </a:pathLst>
          </a:custGeom>
          <a:blipFill>
            <a:blip r:embed="rId4"/>
            <a:stretch>
              <a:fillRect/>
            </a:stretch>
          </a:blipFill>
        </p:spPr>
        <p:txBody>
          <a:bodyPr/>
          <a:lstStyle/>
          <a:p>
            <a:endParaRPr lang="en-US"/>
          </a:p>
        </p:txBody>
      </p:sp>
      <p:sp>
        <p:nvSpPr>
          <p:cNvPr id="4" name="Freeform 4"/>
          <p:cNvSpPr/>
          <p:nvPr/>
        </p:nvSpPr>
        <p:spPr>
          <a:xfrm flipH="1">
            <a:off x="11642472" y="5618128"/>
            <a:ext cx="6156808" cy="4114800"/>
          </a:xfrm>
          <a:custGeom>
            <a:avLst/>
            <a:gdLst/>
            <a:ahLst/>
            <a:cxnLst/>
            <a:rect l="l" t="t" r="r" b="b"/>
            <a:pathLst>
              <a:path w="6156808" h="4114800">
                <a:moveTo>
                  <a:pt x="6156808" y="0"/>
                </a:moveTo>
                <a:lnTo>
                  <a:pt x="0" y="0"/>
                </a:lnTo>
                <a:lnTo>
                  <a:pt x="0" y="4114800"/>
                </a:lnTo>
                <a:lnTo>
                  <a:pt x="6156808" y="4114800"/>
                </a:lnTo>
                <a:lnTo>
                  <a:pt x="6156808"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Freeform 5"/>
          <p:cNvSpPr/>
          <p:nvPr/>
        </p:nvSpPr>
        <p:spPr>
          <a:xfrm rot="-7570391">
            <a:off x="-2924152" y="3943963"/>
            <a:ext cx="5030401" cy="1646313"/>
          </a:xfrm>
          <a:custGeom>
            <a:avLst/>
            <a:gdLst/>
            <a:ahLst/>
            <a:cxnLst/>
            <a:rect l="l" t="t" r="r" b="b"/>
            <a:pathLst>
              <a:path w="5030401" h="1646313">
                <a:moveTo>
                  <a:pt x="0" y="0"/>
                </a:moveTo>
                <a:lnTo>
                  <a:pt x="5030401" y="0"/>
                </a:lnTo>
                <a:lnTo>
                  <a:pt x="5030401" y="1646313"/>
                </a:lnTo>
                <a:lnTo>
                  <a:pt x="0" y="1646313"/>
                </a:lnTo>
                <a:lnTo>
                  <a:pt x="0" y="0"/>
                </a:lnTo>
                <a:close/>
              </a:path>
            </a:pathLst>
          </a:custGeom>
          <a:blipFill>
            <a:blip r:embed="rId7">
              <a:alphaModFix amt="56000"/>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6" name="Freeform 6"/>
          <p:cNvSpPr/>
          <p:nvPr/>
        </p:nvSpPr>
        <p:spPr>
          <a:xfrm rot="-365465">
            <a:off x="-180246" y="4798942"/>
            <a:ext cx="5288339" cy="5501523"/>
          </a:xfrm>
          <a:custGeom>
            <a:avLst/>
            <a:gdLst/>
            <a:ahLst/>
            <a:cxnLst/>
            <a:rect l="l" t="t" r="r" b="b"/>
            <a:pathLst>
              <a:path w="5288339" h="5501523">
                <a:moveTo>
                  <a:pt x="0" y="0"/>
                </a:moveTo>
                <a:lnTo>
                  <a:pt x="5288339" y="0"/>
                </a:lnTo>
                <a:lnTo>
                  <a:pt x="5288339" y="5501523"/>
                </a:lnTo>
                <a:lnTo>
                  <a:pt x="0" y="5501523"/>
                </a:lnTo>
                <a:lnTo>
                  <a:pt x="0" y="0"/>
                </a:lnTo>
                <a:close/>
              </a:path>
            </a:pathLst>
          </a:custGeom>
          <a:blipFill>
            <a:blip r:embed="rId9"/>
            <a:stretch>
              <a:fillRect/>
            </a:stretch>
          </a:blipFill>
        </p:spPr>
        <p:txBody>
          <a:bodyPr/>
          <a:lstStyle/>
          <a:p>
            <a:endParaRPr lang="en-US"/>
          </a:p>
        </p:txBody>
      </p:sp>
      <p:sp>
        <p:nvSpPr>
          <p:cNvPr id="7" name="Freeform 7"/>
          <p:cNvSpPr/>
          <p:nvPr/>
        </p:nvSpPr>
        <p:spPr>
          <a:xfrm rot="-2087499">
            <a:off x="121698" y="1887222"/>
            <a:ext cx="3031966" cy="2419256"/>
          </a:xfrm>
          <a:custGeom>
            <a:avLst/>
            <a:gdLst/>
            <a:ahLst/>
            <a:cxnLst/>
            <a:rect l="l" t="t" r="r" b="b"/>
            <a:pathLst>
              <a:path w="3031966" h="2419256">
                <a:moveTo>
                  <a:pt x="0" y="0"/>
                </a:moveTo>
                <a:lnTo>
                  <a:pt x="3031966" y="0"/>
                </a:lnTo>
                <a:lnTo>
                  <a:pt x="3031966" y="2419256"/>
                </a:lnTo>
                <a:lnTo>
                  <a:pt x="0" y="241925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8" name="Freeform 8"/>
          <p:cNvSpPr/>
          <p:nvPr/>
        </p:nvSpPr>
        <p:spPr>
          <a:xfrm rot="2291047">
            <a:off x="13601700" y="589170"/>
            <a:ext cx="7315200" cy="2806377"/>
          </a:xfrm>
          <a:custGeom>
            <a:avLst/>
            <a:gdLst/>
            <a:ahLst/>
            <a:cxnLst/>
            <a:rect l="l" t="t" r="r" b="b"/>
            <a:pathLst>
              <a:path w="7315200" h="2806377">
                <a:moveTo>
                  <a:pt x="0" y="0"/>
                </a:moveTo>
                <a:lnTo>
                  <a:pt x="7315200" y="0"/>
                </a:lnTo>
                <a:lnTo>
                  <a:pt x="7315200" y="2806377"/>
                </a:lnTo>
                <a:lnTo>
                  <a:pt x="0" y="2806377"/>
                </a:lnTo>
                <a:lnTo>
                  <a:pt x="0" y="0"/>
                </a:lnTo>
                <a:close/>
              </a:path>
            </a:pathLst>
          </a:custGeom>
          <a:blipFill>
            <a:blip r:embed="rId12">
              <a:alphaModFix amt="56000"/>
              <a:extLst>
                <a:ext uri="{96DAC541-7B7A-43D3-8B79-37D633B846F1}">
                  <asvg:svgBlip xmlns:asvg="http://schemas.microsoft.com/office/drawing/2016/SVG/main" xmlns="" r:embed="rId13"/>
                </a:ext>
              </a:extLst>
            </a:blip>
            <a:stretch>
              <a:fillRect/>
            </a:stretch>
          </a:blipFill>
          <a:ln cap="sq">
            <a:noFill/>
            <a:prstDash val="solid"/>
            <a:miter/>
          </a:ln>
        </p:spPr>
        <p:txBody>
          <a:bodyPr/>
          <a:lstStyle/>
          <a:p>
            <a:endParaRPr lang="en-US"/>
          </a:p>
        </p:txBody>
      </p:sp>
      <p:sp>
        <p:nvSpPr>
          <p:cNvPr id="9" name="Freeform 9"/>
          <p:cNvSpPr/>
          <p:nvPr/>
        </p:nvSpPr>
        <p:spPr>
          <a:xfrm>
            <a:off x="16341991" y="2762733"/>
            <a:ext cx="2770032" cy="1561291"/>
          </a:xfrm>
          <a:custGeom>
            <a:avLst/>
            <a:gdLst/>
            <a:ahLst/>
            <a:cxnLst/>
            <a:rect l="l" t="t" r="r" b="b"/>
            <a:pathLst>
              <a:path w="2770032" h="1561291">
                <a:moveTo>
                  <a:pt x="0" y="0"/>
                </a:moveTo>
                <a:lnTo>
                  <a:pt x="2770032" y="0"/>
                </a:lnTo>
                <a:lnTo>
                  <a:pt x="2770032" y="1561291"/>
                </a:lnTo>
                <a:lnTo>
                  <a:pt x="0" y="156129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
        <p:nvSpPr>
          <p:cNvPr id="10" name="Freeform 10"/>
          <p:cNvSpPr/>
          <p:nvPr/>
        </p:nvSpPr>
        <p:spPr>
          <a:xfrm>
            <a:off x="6074787" y="7820013"/>
            <a:ext cx="1289228" cy="1438287"/>
          </a:xfrm>
          <a:custGeom>
            <a:avLst/>
            <a:gdLst/>
            <a:ahLst/>
            <a:cxnLst/>
            <a:rect l="l" t="t" r="r" b="b"/>
            <a:pathLst>
              <a:path w="1289228" h="1438287">
                <a:moveTo>
                  <a:pt x="0" y="0"/>
                </a:moveTo>
                <a:lnTo>
                  <a:pt x="1289228" y="0"/>
                </a:lnTo>
                <a:lnTo>
                  <a:pt x="1289228" y="1438287"/>
                </a:lnTo>
                <a:lnTo>
                  <a:pt x="0" y="1438287"/>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US"/>
          </a:p>
        </p:txBody>
      </p:sp>
      <p:pic>
        <p:nvPicPr>
          <p:cNvPr id="13" name="Picture 12">
            <a:extLst>
              <a:ext uri="{FF2B5EF4-FFF2-40B4-BE49-F238E27FC236}">
                <a16:creationId xmlns:a16="http://schemas.microsoft.com/office/drawing/2014/main" id="{06579A1C-F6D0-558E-AC30-932AC85B0509}"/>
              </a:ext>
            </a:extLst>
          </p:cNvPr>
          <p:cNvPicPr>
            <a:picLocks noChangeAspect="1"/>
          </p:cNvPicPr>
          <p:nvPr/>
        </p:nvPicPr>
        <p:blipFill>
          <a:blip r:embed="rId18"/>
          <a:stretch>
            <a:fillRect/>
          </a:stretch>
        </p:blipFill>
        <p:spPr>
          <a:xfrm>
            <a:off x="8077200" y="1790700"/>
            <a:ext cx="4499238" cy="1566808"/>
          </a:xfrm>
          <a:prstGeom prst="rect">
            <a:avLst/>
          </a:prstGeom>
        </p:spPr>
      </p:pic>
      <p:pic>
        <p:nvPicPr>
          <p:cNvPr id="15" name="Picture 14">
            <a:extLst>
              <a:ext uri="{FF2B5EF4-FFF2-40B4-BE49-F238E27FC236}">
                <a16:creationId xmlns:a16="http://schemas.microsoft.com/office/drawing/2014/main" id="{B9C0BCC8-38D8-95E2-6B5D-BA2A8513BDB7}"/>
              </a:ext>
            </a:extLst>
          </p:cNvPr>
          <p:cNvPicPr>
            <a:picLocks noChangeAspect="1"/>
          </p:cNvPicPr>
          <p:nvPr/>
        </p:nvPicPr>
        <p:blipFill>
          <a:blip r:embed="rId19"/>
          <a:stretch>
            <a:fillRect/>
          </a:stretch>
        </p:blipFill>
        <p:spPr>
          <a:xfrm>
            <a:off x="4038600" y="3162300"/>
            <a:ext cx="12254022" cy="3560373"/>
          </a:xfrm>
          <a:prstGeom prst="rect">
            <a:avLst/>
          </a:prstGeom>
        </p:spPr>
      </p:pic>
      <p:pic>
        <p:nvPicPr>
          <p:cNvPr id="16" name="Picture 15" descr="A round pink label with white text and a black background&#10;&#10;Description automatically generated">
            <a:extLst>
              <a:ext uri="{FF2B5EF4-FFF2-40B4-BE49-F238E27FC236}">
                <a16:creationId xmlns:a16="http://schemas.microsoft.com/office/drawing/2014/main" id="{F6E70563-B66E-A8A5-3331-D5C9BD0CF07F}"/>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520832" y="13116"/>
            <a:ext cx="2310984" cy="23109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14816" y="9453176"/>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659505">
            <a:off x="3849231" y="1704520"/>
            <a:ext cx="10589537" cy="8167181"/>
          </a:xfrm>
          <a:custGeom>
            <a:avLst/>
            <a:gdLst/>
            <a:ahLst/>
            <a:cxnLst/>
            <a:rect l="l" t="t" r="r" b="b"/>
            <a:pathLst>
              <a:path w="10589537" h="8167181">
                <a:moveTo>
                  <a:pt x="0" y="0"/>
                </a:moveTo>
                <a:lnTo>
                  <a:pt x="10589538" y="0"/>
                </a:lnTo>
                <a:lnTo>
                  <a:pt x="10589538" y="8167181"/>
                </a:lnTo>
                <a:lnTo>
                  <a:pt x="0" y="816718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1514501" y="3588920"/>
            <a:ext cx="5539319" cy="6282781"/>
          </a:xfrm>
          <a:custGeom>
            <a:avLst/>
            <a:gdLst/>
            <a:ahLst/>
            <a:cxnLst/>
            <a:rect l="l" t="t" r="r" b="b"/>
            <a:pathLst>
              <a:path w="5539319" h="6282781">
                <a:moveTo>
                  <a:pt x="5539319" y="0"/>
                </a:moveTo>
                <a:lnTo>
                  <a:pt x="0" y="0"/>
                </a:lnTo>
                <a:lnTo>
                  <a:pt x="0" y="6282781"/>
                </a:lnTo>
                <a:lnTo>
                  <a:pt x="5539319" y="6282781"/>
                </a:lnTo>
                <a:lnTo>
                  <a:pt x="5539319"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12654535" y="6730310"/>
            <a:ext cx="2842487" cy="2722865"/>
          </a:xfrm>
          <a:custGeom>
            <a:avLst/>
            <a:gdLst/>
            <a:ahLst/>
            <a:cxnLst/>
            <a:rect l="l" t="t" r="r" b="b"/>
            <a:pathLst>
              <a:path w="2842487" h="2722865">
                <a:moveTo>
                  <a:pt x="0" y="0"/>
                </a:moveTo>
                <a:lnTo>
                  <a:pt x="2842486" y="0"/>
                </a:lnTo>
                <a:lnTo>
                  <a:pt x="2842486" y="2722866"/>
                </a:lnTo>
                <a:lnTo>
                  <a:pt x="0" y="272286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13108613" y="10287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2491790">
            <a:off x="-1717112" y="264845"/>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8637828">
            <a:off x="14744100" y="3785476"/>
            <a:ext cx="5030401" cy="1646313"/>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2">
              <a:alphaModFix amt="56000"/>
              <a:extLst>
                <a:ext uri="{96DAC541-7B7A-43D3-8B79-37D633B846F1}">
                  <asvg:svgBlip xmlns:asvg="http://schemas.microsoft.com/office/drawing/2016/SVG/main" xmlns=""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rot="-1309066">
            <a:off x="14888202" y="4555379"/>
            <a:ext cx="1996707" cy="1176242"/>
          </a:xfrm>
          <a:custGeom>
            <a:avLst/>
            <a:gdLst/>
            <a:ahLst/>
            <a:cxnLst/>
            <a:rect l="l" t="t" r="r" b="b"/>
            <a:pathLst>
              <a:path w="1996707" h="1176242">
                <a:moveTo>
                  <a:pt x="0" y="0"/>
                </a:moveTo>
                <a:lnTo>
                  <a:pt x="1996706" y="0"/>
                </a:lnTo>
                <a:lnTo>
                  <a:pt x="1996706" y="1176242"/>
                </a:lnTo>
                <a:lnTo>
                  <a:pt x="0" y="117624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descr="A neon colored word on a black background&#10;&#10;Description automatically generated">
            <a:extLst>
              <a:ext uri="{FF2B5EF4-FFF2-40B4-BE49-F238E27FC236}">
                <a16:creationId xmlns:a16="http://schemas.microsoft.com/office/drawing/2014/main" id="{7BE06FF1-D02E-9D81-481F-310E4F8EEFF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257800" y="3924300"/>
            <a:ext cx="8823535" cy="2999386"/>
          </a:xfrm>
          <a:prstGeom prst="rect">
            <a:avLst/>
          </a:prstGeom>
        </p:spPr>
      </p:pic>
    </p:spTree>
    <p:extLst>
      <p:ext uri="{BB962C8B-B14F-4D97-AF65-F5344CB8AC3E}">
        <p14:creationId xmlns:p14="http://schemas.microsoft.com/office/powerpoint/2010/main" val="127097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869377" y="8974297"/>
            <a:ext cx="20026754" cy="1568762"/>
          </a:xfrm>
          <a:custGeom>
            <a:avLst/>
            <a:gdLst/>
            <a:ahLst/>
            <a:cxnLst/>
            <a:rect l="l" t="t" r="r" b="b"/>
            <a:pathLst>
              <a:path w="20026754" h="1568762">
                <a:moveTo>
                  <a:pt x="0" y="0"/>
                </a:moveTo>
                <a:lnTo>
                  <a:pt x="20026754" y="0"/>
                </a:lnTo>
                <a:lnTo>
                  <a:pt x="20026754" y="1568763"/>
                </a:lnTo>
                <a:lnTo>
                  <a:pt x="0" y="1568763"/>
                </a:lnTo>
                <a:lnTo>
                  <a:pt x="0" y="0"/>
                </a:lnTo>
                <a:close/>
              </a:path>
            </a:pathLst>
          </a:custGeom>
          <a:blipFill>
            <a:blip r:embed="rId2"/>
            <a:stretch>
              <a:fillRect/>
            </a:stretch>
          </a:blipFill>
        </p:spPr>
        <p:txBody>
          <a:bodyPr/>
          <a:lstStyle/>
          <a:p>
            <a:endParaRPr lang="en-US"/>
          </a:p>
        </p:txBody>
      </p:sp>
      <p:sp>
        <p:nvSpPr>
          <p:cNvPr id="4" name="Freeform 4"/>
          <p:cNvSpPr/>
          <p:nvPr/>
        </p:nvSpPr>
        <p:spPr>
          <a:xfrm>
            <a:off x="12868759" y="2922467"/>
            <a:ext cx="4933466" cy="6836212"/>
          </a:xfrm>
          <a:custGeom>
            <a:avLst/>
            <a:gdLst/>
            <a:ahLst/>
            <a:cxnLst/>
            <a:rect l="l" t="t" r="r" b="b"/>
            <a:pathLst>
              <a:path w="4933466" h="6836212">
                <a:moveTo>
                  <a:pt x="0" y="0"/>
                </a:moveTo>
                <a:lnTo>
                  <a:pt x="4933466" y="0"/>
                </a:lnTo>
                <a:lnTo>
                  <a:pt x="4933466" y="6836211"/>
                </a:lnTo>
                <a:lnTo>
                  <a:pt x="0" y="6836211"/>
                </a:lnTo>
                <a:lnTo>
                  <a:pt x="0" y="0"/>
                </a:lnTo>
                <a:close/>
              </a:path>
            </a:pathLst>
          </a:custGeom>
          <a:blipFill>
            <a:blip r:embed="rId3"/>
            <a:stretch>
              <a:fillRect/>
            </a:stretch>
          </a:blipFill>
        </p:spPr>
        <p:txBody>
          <a:bodyPr/>
          <a:lstStyle/>
          <a:p>
            <a:endParaRPr lang="en-US"/>
          </a:p>
        </p:txBody>
      </p:sp>
      <p:sp>
        <p:nvSpPr>
          <p:cNvPr id="5" name="Freeform 5"/>
          <p:cNvSpPr/>
          <p:nvPr/>
        </p:nvSpPr>
        <p:spPr>
          <a:xfrm flipH="1">
            <a:off x="10363200" y="7581900"/>
            <a:ext cx="3883532" cy="2906177"/>
          </a:xfrm>
          <a:custGeom>
            <a:avLst/>
            <a:gdLst/>
            <a:ahLst/>
            <a:cxnLst/>
            <a:rect l="l" t="t" r="r" b="b"/>
            <a:pathLst>
              <a:path w="3883532" h="2906177">
                <a:moveTo>
                  <a:pt x="3883532" y="0"/>
                </a:moveTo>
                <a:lnTo>
                  <a:pt x="0" y="0"/>
                </a:lnTo>
                <a:lnTo>
                  <a:pt x="0" y="2906176"/>
                </a:lnTo>
                <a:lnTo>
                  <a:pt x="3883532" y="2906176"/>
                </a:lnTo>
                <a:lnTo>
                  <a:pt x="3883532" y="0"/>
                </a:lnTo>
                <a:close/>
              </a:path>
            </a:pathLst>
          </a:custGeom>
          <a:blipFill>
            <a:blip r:embed="rId4">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7" name="Freeform 7"/>
          <p:cNvSpPr/>
          <p:nvPr/>
        </p:nvSpPr>
        <p:spPr>
          <a:xfrm rot="929897">
            <a:off x="12451546" y="-374488"/>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8">
              <a:alphaModFix amt="56000"/>
              <a:extLst>
                <a:ext uri="{96DAC541-7B7A-43D3-8B79-37D633B846F1}">
                  <asvg:svgBlip xmlns:asvg="http://schemas.microsoft.com/office/drawing/2016/SVG/main" xmlns="" r:embed="rId11"/>
                </a:ext>
              </a:extLst>
            </a:blip>
            <a:stretch>
              <a:fillRect/>
            </a:stretch>
          </a:blipFill>
          <a:ln cap="sq">
            <a:noFill/>
            <a:prstDash val="solid"/>
            <a:miter/>
          </a:ln>
        </p:spPr>
        <p:txBody>
          <a:bodyPr/>
          <a:lstStyle/>
          <a:p>
            <a:endParaRPr lang="en-US"/>
          </a:p>
        </p:txBody>
      </p:sp>
      <p:sp>
        <p:nvSpPr>
          <p:cNvPr id="8" name="Freeform 8"/>
          <p:cNvSpPr/>
          <p:nvPr/>
        </p:nvSpPr>
        <p:spPr>
          <a:xfrm rot="-2372573">
            <a:off x="8867114" y="4031250"/>
            <a:ext cx="3340513" cy="1093259"/>
          </a:xfrm>
          <a:custGeom>
            <a:avLst/>
            <a:gdLst/>
            <a:ahLst/>
            <a:cxnLst/>
            <a:rect l="l" t="t" r="r" b="b"/>
            <a:pathLst>
              <a:path w="3340513" h="1093259">
                <a:moveTo>
                  <a:pt x="0" y="0"/>
                </a:moveTo>
                <a:lnTo>
                  <a:pt x="3340513" y="0"/>
                </a:lnTo>
                <a:lnTo>
                  <a:pt x="3340513" y="1093259"/>
                </a:lnTo>
                <a:lnTo>
                  <a:pt x="0" y="1093259"/>
                </a:lnTo>
                <a:lnTo>
                  <a:pt x="0" y="0"/>
                </a:lnTo>
                <a:close/>
              </a:path>
            </a:pathLst>
          </a:custGeom>
          <a:blipFill>
            <a:blip r:embed="rId12">
              <a:alphaModFix amt="56000"/>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9" name="Freeform 9"/>
          <p:cNvSpPr/>
          <p:nvPr/>
        </p:nvSpPr>
        <p:spPr>
          <a:xfrm>
            <a:off x="381000" y="8420100"/>
            <a:ext cx="1370041" cy="2571750"/>
          </a:xfrm>
          <a:custGeom>
            <a:avLst/>
            <a:gdLst/>
            <a:ahLst/>
            <a:cxnLst/>
            <a:rect l="l" t="t" r="r" b="b"/>
            <a:pathLst>
              <a:path w="1370041" h="2571750">
                <a:moveTo>
                  <a:pt x="0" y="0"/>
                </a:moveTo>
                <a:lnTo>
                  <a:pt x="1370041" y="0"/>
                </a:lnTo>
                <a:lnTo>
                  <a:pt x="1370041" y="2571750"/>
                </a:lnTo>
                <a:lnTo>
                  <a:pt x="0" y="257175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
        <p:nvSpPr>
          <p:cNvPr id="10" name="Freeform 10"/>
          <p:cNvSpPr/>
          <p:nvPr/>
        </p:nvSpPr>
        <p:spPr>
          <a:xfrm>
            <a:off x="16852912" y="1023840"/>
            <a:ext cx="1898627" cy="1898627"/>
          </a:xfrm>
          <a:custGeom>
            <a:avLst/>
            <a:gdLst/>
            <a:ahLst/>
            <a:cxnLst/>
            <a:rect l="l" t="t" r="r" b="b"/>
            <a:pathLst>
              <a:path w="1898627" h="1898627">
                <a:moveTo>
                  <a:pt x="0" y="0"/>
                </a:moveTo>
                <a:lnTo>
                  <a:pt x="1898626" y="0"/>
                </a:lnTo>
                <a:lnTo>
                  <a:pt x="1898626" y="1898627"/>
                </a:lnTo>
                <a:lnTo>
                  <a:pt x="0" y="1898627"/>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US"/>
          </a:p>
        </p:txBody>
      </p:sp>
      <p:sp>
        <p:nvSpPr>
          <p:cNvPr id="13" name="TextBox 13"/>
          <p:cNvSpPr txBox="1"/>
          <p:nvPr/>
        </p:nvSpPr>
        <p:spPr>
          <a:xfrm>
            <a:off x="1089396" y="1065350"/>
            <a:ext cx="9457705" cy="3693319"/>
          </a:xfrm>
          <a:prstGeom prst="rect">
            <a:avLst/>
          </a:prstGeom>
        </p:spPr>
        <p:txBody>
          <a:bodyPr wrap="square" lIns="0" tIns="0" rIns="0" bIns="0" rtlCol="0" anchor="t">
            <a:spAutoFit/>
          </a:bodyPr>
          <a:lstStyle/>
          <a:p>
            <a:pPr algn="ctr"/>
            <a:r>
              <a:rPr lang="en-US" sz="8000" b="1" dirty="0" err="1">
                <a:solidFill>
                  <a:srgbClr val="000000"/>
                </a:solidFill>
                <a:latin typeface="Cambria" panose="02040503050406030204" pitchFamily="18" charset="0"/>
                <a:ea typeface="Cambria" panose="02040503050406030204" pitchFamily="18" charset="0"/>
                <a:cs typeface="Jua"/>
                <a:sym typeface="Jua"/>
              </a:rPr>
              <a:t>Hoạt</a:t>
            </a:r>
            <a:r>
              <a:rPr lang="en-US" sz="8000" b="1" dirty="0">
                <a:solidFill>
                  <a:srgbClr val="000000"/>
                </a:solidFill>
                <a:latin typeface="Cambria" panose="02040503050406030204" pitchFamily="18" charset="0"/>
                <a:ea typeface="Cambria" panose="02040503050406030204" pitchFamily="18" charset="0"/>
                <a:cs typeface="Jua"/>
                <a:sym typeface="Jua"/>
              </a:rPr>
              <a:t> </a:t>
            </a:r>
            <a:r>
              <a:rPr lang="en-US" sz="8000" b="1" dirty="0" err="1">
                <a:solidFill>
                  <a:srgbClr val="000000"/>
                </a:solidFill>
                <a:latin typeface="Cambria" panose="02040503050406030204" pitchFamily="18" charset="0"/>
                <a:ea typeface="Cambria" panose="02040503050406030204" pitchFamily="18" charset="0"/>
                <a:cs typeface="Jua"/>
                <a:sym typeface="Jua"/>
              </a:rPr>
              <a:t>động</a:t>
            </a:r>
            <a:r>
              <a:rPr lang="en-US" sz="8000" b="1" dirty="0">
                <a:solidFill>
                  <a:srgbClr val="000000"/>
                </a:solidFill>
                <a:latin typeface="Cambria" panose="02040503050406030204" pitchFamily="18" charset="0"/>
                <a:ea typeface="Cambria" panose="02040503050406030204" pitchFamily="18" charset="0"/>
                <a:cs typeface="Jua"/>
                <a:sym typeface="Jua"/>
              </a:rPr>
              <a:t> 1: </a:t>
            </a:r>
            <a:r>
              <a:rPr lang="en-US" sz="8000" dirty="0" err="1">
                <a:solidFill>
                  <a:srgbClr val="002060"/>
                </a:solidFill>
                <a:latin typeface="Cambria" panose="02040503050406030204" pitchFamily="18" charset="0"/>
                <a:ea typeface="Cambria" panose="02040503050406030204" pitchFamily="18" charset="0"/>
                <a:cs typeface="Jua"/>
                <a:sym typeface="Jua"/>
              </a:rPr>
              <a:t>Chăm</a:t>
            </a:r>
            <a:r>
              <a:rPr lang="en-US" sz="8000" dirty="0">
                <a:solidFill>
                  <a:srgbClr val="002060"/>
                </a:solidFill>
                <a:latin typeface="Cambria" panose="02040503050406030204" pitchFamily="18" charset="0"/>
                <a:ea typeface="Cambria" panose="02040503050406030204" pitchFamily="18" charset="0"/>
                <a:cs typeface="Jua"/>
                <a:sym typeface="Jua"/>
              </a:rPr>
              <a:t> </a:t>
            </a:r>
            <a:r>
              <a:rPr lang="en-US" sz="8000" dirty="0" err="1">
                <a:solidFill>
                  <a:srgbClr val="002060"/>
                </a:solidFill>
                <a:latin typeface="Cambria" panose="02040503050406030204" pitchFamily="18" charset="0"/>
                <a:ea typeface="Cambria" panose="02040503050406030204" pitchFamily="18" charset="0"/>
                <a:cs typeface="Jua"/>
                <a:sym typeface="Jua"/>
              </a:rPr>
              <a:t>sóc</a:t>
            </a:r>
            <a:r>
              <a:rPr lang="en-US" sz="8000" dirty="0">
                <a:solidFill>
                  <a:srgbClr val="002060"/>
                </a:solidFill>
                <a:latin typeface="Cambria" panose="02040503050406030204" pitchFamily="18" charset="0"/>
                <a:ea typeface="Cambria" panose="02040503050406030204" pitchFamily="18" charset="0"/>
                <a:cs typeface="Jua"/>
                <a:sym typeface="Jua"/>
              </a:rPr>
              <a:t> </a:t>
            </a:r>
            <a:r>
              <a:rPr lang="en-US" sz="8000" dirty="0" err="1">
                <a:solidFill>
                  <a:srgbClr val="002060"/>
                </a:solidFill>
                <a:latin typeface="Cambria" panose="02040503050406030204" pitchFamily="18" charset="0"/>
                <a:ea typeface="Cambria" panose="02040503050406030204" pitchFamily="18" charset="0"/>
                <a:cs typeface="Jua"/>
                <a:sym typeface="Jua"/>
              </a:rPr>
              <a:t>và</a:t>
            </a:r>
            <a:r>
              <a:rPr lang="en-US" sz="8000" dirty="0">
                <a:solidFill>
                  <a:srgbClr val="002060"/>
                </a:solidFill>
                <a:latin typeface="Cambria" panose="02040503050406030204" pitchFamily="18" charset="0"/>
                <a:ea typeface="Cambria" panose="02040503050406030204" pitchFamily="18" charset="0"/>
                <a:cs typeface="Jua"/>
                <a:sym typeface="Jua"/>
              </a:rPr>
              <a:t> </a:t>
            </a:r>
            <a:r>
              <a:rPr lang="en-US" sz="8000" dirty="0" err="1">
                <a:solidFill>
                  <a:srgbClr val="002060"/>
                </a:solidFill>
                <a:latin typeface="Cambria" panose="02040503050406030204" pitchFamily="18" charset="0"/>
                <a:ea typeface="Cambria" panose="02040503050406030204" pitchFamily="18" charset="0"/>
                <a:cs typeface="Jua"/>
                <a:sym typeface="Jua"/>
              </a:rPr>
              <a:t>bảo</a:t>
            </a:r>
            <a:r>
              <a:rPr lang="en-US" sz="8000" dirty="0">
                <a:solidFill>
                  <a:srgbClr val="002060"/>
                </a:solidFill>
                <a:latin typeface="Cambria" panose="02040503050406030204" pitchFamily="18" charset="0"/>
                <a:ea typeface="Cambria" panose="02040503050406030204" pitchFamily="18" charset="0"/>
                <a:cs typeface="Jua"/>
                <a:sym typeface="Jua"/>
              </a:rPr>
              <a:t> </a:t>
            </a:r>
            <a:r>
              <a:rPr lang="en-US" sz="8000" dirty="0" err="1">
                <a:solidFill>
                  <a:srgbClr val="002060"/>
                </a:solidFill>
                <a:latin typeface="Cambria" panose="02040503050406030204" pitchFamily="18" charset="0"/>
                <a:ea typeface="Cambria" panose="02040503050406030204" pitchFamily="18" charset="0"/>
                <a:cs typeface="Jua"/>
                <a:sym typeface="Jua"/>
              </a:rPr>
              <a:t>vệ</a:t>
            </a:r>
            <a:r>
              <a:rPr lang="en-US" sz="8000" dirty="0">
                <a:solidFill>
                  <a:srgbClr val="002060"/>
                </a:solidFill>
                <a:latin typeface="Cambria" panose="02040503050406030204" pitchFamily="18" charset="0"/>
                <a:ea typeface="Cambria" panose="02040503050406030204" pitchFamily="18" charset="0"/>
                <a:cs typeface="Jua"/>
                <a:sym typeface="Jua"/>
              </a:rPr>
              <a:t> </a:t>
            </a:r>
            <a:r>
              <a:rPr lang="en-US" sz="8000" dirty="0" err="1">
                <a:solidFill>
                  <a:srgbClr val="002060"/>
                </a:solidFill>
                <a:latin typeface="Cambria" panose="02040503050406030204" pitchFamily="18" charset="0"/>
                <a:ea typeface="Cambria" panose="02040503050406030204" pitchFamily="18" charset="0"/>
                <a:cs typeface="Jua"/>
                <a:sym typeface="Jua"/>
              </a:rPr>
              <a:t>sức</a:t>
            </a:r>
            <a:r>
              <a:rPr lang="en-US" sz="8000" dirty="0">
                <a:solidFill>
                  <a:srgbClr val="002060"/>
                </a:solidFill>
                <a:latin typeface="Cambria" panose="02040503050406030204" pitchFamily="18" charset="0"/>
                <a:ea typeface="Cambria" panose="02040503050406030204" pitchFamily="18" charset="0"/>
                <a:cs typeface="Jua"/>
                <a:sym typeface="Jua"/>
              </a:rPr>
              <a:t> </a:t>
            </a:r>
            <a:r>
              <a:rPr lang="en-US" sz="8000" dirty="0" err="1">
                <a:solidFill>
                  <a:srgbClr val="002060"/>
                </a:solidFill>
                <a:latin typeface="Cambria" panose="02040503050406030204" pitchFamily="18" charset="0"/>
                <a:ea typeface="Cambria" panose="02040503050406030204" pitchFamily="18" charset="0"/>
                <a:cs typeface="Jua"/>
                <a:sym typeface="Jua"/>
              </a:rPr>
              <a:t>khoẻ</a:t>
            </a:r>
            <a:r>
              <a:rPr lang="en-US" sz="8000" dirty="0">
                <a:solidFill>
                  <a:srgbClr val="002060"/>
                </a:solidFill>
                <a:latin typeface="Cambria" panose="02040503050406030204" pitchFamily="18" charset="0"/>
                <a:ea typeface="Cambria" panose="02040503050406030204" pitchFamily="18" charset="0"/>
                <a:cs typeface="Jua"/>
                <a:sym typeface="Jua"/>
              </a:rPr>
              <a:t> </a:t>
            </a:r>
            <a:r>
              <a:rPr lang="en-US" sz="8000" dirty="0" err="1">
                <a:solidFill>
                  <a:srgbClr val="002060"/>
                </a:solidFill>
                <a:latin typeface="Cambria" panose="02040503050406030204" pitchFamily="18" charset="0"/>
                <a:ea typeface="Cambria" panose="02040503050406030204" pitchFamily="18" charset="0"/>
                <a:cs typeface="Jua"/>
                <a:sym typeface="Jua"/>
              </a:rPr>
              <a:t>tuổi</a:t>
            </a:r>
            <a:r>
              <a:rPr lang="en-US" sz="8000" dirty="0">
                <a:solidFill>
                  <a:srgbClr val="002060"/>
                </a:solidFill>
                <a:latin typeface="Cambria" panose="02040503050406030204" pitchFamily="18" charset="0"/>
                <a:ea typeface="Cambria" panose="02040503050406030204" pitchFamily="18" charset="0"/>
                <a:cs typeface="Jua"/>
                <a:sym typeface="Jua"/>
              </a:rPr>
              <a:t> </a:t>
            </a:r>
            <a:r>
              <a:rPr lang="en-US" sz="8000" dirty="0" err="1">
                <a:solidFill>
                  <a:srgbClr val="002060"/>
                </a:solidFill>
                <a:latin typeface="Cambria" panose="02040503050406030204" pitchFamily="18" charset="0"/>
                <a:ea typeface="Cambria" panose="02040503050406030204" pitchFamily="18" charset="0"/>
                <a:cs typeface="Jua"/>
                <a:sym typeface="Jua"/>
              </a:rPr>
              <a:t>dậy</a:t>
            </a:r>
            <a:r>
              <a:rPr lang="en-US" sz="8000" dirty="0">
                <a:solidFill>
                  <a:srgbClr val="002060"/>
                </a:solidFill>
                <a:latin typeface="Cambria" panose="02040503050406030204" pitchFamily="18" charset="0"/>
                <a:ea typeface="Cambria" panose="02040503050406030204" pitchFamily="18" charset="0"/>
                <a:cs typeface="Jua"/>
                <a:sym typeface="Jua"/>
              </a:rPr>
              <a:t> </a:t>
            </a:r>
            <a:r>
              <a:rPr lang="en-US" sz="8000" dirty="0" err="1">
                <a:solidFill>
                  <a:srgbClr val="002060"/>
                </a:solidFill>
                <a:latin typeface="Cambria" panose="02040503050406030204" pitchFamily="18" charset="0"/>
                <a:ea typeface="Cambria" panose="02040503050406030204" pitchFamily="18" charset="0"/>
                <a:cs typeface="Jua"/>
                <a:sym typeface="Jua"/>
              </a:rPr>
              <a:t>thì</a:t>
            </a:r>
            <a:r>
              <a:rPr lang="en-US" sz="8000" dirty="0">
                <a:solidFill>
                  <a:srgbClr val="002060"/>
                </a:solidFill>
                <a:latin typeface="Cambria" panose="02040503050406030204" pitchFamily="18" charset="0"/>
                <a:ea typeface="Cambria" panose="02040503050406030204" pitchFamily="18" charset="0"/>
                <a:cs typeface="Jua"/>
                <a:sym typeface="Ju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id="{07CBC71C-2641-A6E0-0B3F-3DE19319DF9B}"/>
              </a:ext>
            </a:extLst>
          </p:cNvPr>
          <p:cNvSpPr/>
          <p:nvPr/>
        </p:nvSpPr>
        <p:spPr>
          <a:xfrm>
            <a:off x="266194" y="426357"/>
            <a:ext cx="17412206" cy="1736601"/>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vi-VN" sz="4800" b="1" kern="0" dirty="0">
                <a:solidFill>
                  <a:srgbClr val="244061"/>
                </a:solidFill>
                <a:latin typeface="Calibri"/>
                <a:ea typeface="Calibri"/>
                <a:cs typeface="Calibri"/>
                <a:sym typeface="Calibri"/>
              </a:rPr>
              <a:t>Quan sát hình 1 đến hình 8, nêu những việc các bạn cần làm để chăm sóc, bảo vệ sức khoẻ thể chất và tinh thần tuổi dậy thì.</a:t>
            </a:r>
          </a:p>
        </p:txBody>
      </p:sp>
      <p:pic>
        <p:nvPicPr>
          <p:cNvPr id="16" name="Picture 15">
            <a:extLst>
              <a:ext uri="{FF2B5EF4-FFF2-40B4-BE49-F238E27FC236}">
                <a16:creationId xmlns:a16="http://schemas.microsoft.com/office/drawing/2014/main" id="{C188B48D-D606-E22D-0944-D6B228B1D37A}"/>
              </a:ext>
            </a:extLst>
          </p:cNvPr>
          <p:cNvPicPr>
            <a:picLocks noChangeAspect="1"/>
          </p:cNvPicPr>
          <p:nvPr/>
        </p:nvPicPr>
        <p:blipFill>
          <a:blip r:embed="rId2"/>
          <a:stretch>
            <a:fillRect/>
          </a:stretch>
        </p:blipFill>
        <p:spPr>
          <a:xfrm>
            <a:off x="2057400" y="2933700"/>
            <a:ext cx="14080309" cy="6781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D43B172-2904-AEA3-A9BE-27D7F0F7CF5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352800" y="114300"/>
            <a:ext cx="11201400" cy="100010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endParaRPr lang="en-US"/>
          </a:p>
        </p:txBody>
      </p:sp>
      <p:pic>
        <p:nvPicPr>
          <p:cNvPr id="17" name="Picture 16">
            <a:extLst>
              <a:ext uri="{FF2B5EF4-FFF2-40B4-BE49-F238E27FC236}">
                <a16:creationId xmlns:a16="http://schemas.microsoft.com/office/drawing/2014/main" id="{E1A03487-F844-B61D-0300-185C5FA6ED7B}"/>
              </a:ext>
            </a:extLst>
          </p:cNvPr>
          <p:cNvPicPr>
            <a:picLocks noChangeAspect="1"/>
          </p:cNvPicPr>
          <p:nvPr/>
        </p:nvPicPr>
        <p:blipFill>
          <a:blip r:embed="rId3"/>
          <a:stretch>
            <a:fillRect/>
          </a:stretch>
        </p:blipFill>
        <p:spPr>
          <a:xfrm>
            <a:off x="533400" y="2171700"/>
            <a:ext cx="7543800" cy="6630856"/>
          </a:xfrm>
          <a:prstGeom prst="rect">
            <a:avLst/>
          </a:prstGeom>
        </p:spPr>
      </p:pic>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4"/>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686800" y="3314700"/>
            <a:ext cx="8686800" cy="2910990"/>
          </a:xfrm>
          <a:prstGeom prst="rect">
            <a:avLst/>
          </a:prstGeom>
          <a:solidFill>
            <a:schemeClr val="accent4">
              <a:lumMod val="20000"/>
              <a:lumOff val="80000"/>
            </a:schemeClr>
          </a:solidFill>
          <a:ln w="38100">
            <a:solidFill>
              <a:schemeClr val="tx1"/>
            </a:solidFill>
            <a:prstDash val="dashDot"/>
          </a:ln>
        </p:spPr>
        <p:txBody>
          <a:bodyPr wrap="square">
            <a:spAutoFit/>
          </a:bodyPr>
          <a:lstStyle/>
          <a:p>
            <a:pPr algn="just">
              <a:lnSpc>
                <a:spcPct val="120000"/>
              </a:lnSpc>
              <a:spcAft>
                <a:spcPts val="0"/>
              </a:spcAft>
            </a:pPr>
            <a:r>
              <a:rPr lang="en-US" sz="8000" dirty="0">
                <a:latin typeface="Cambria" panose="02040503050406030204" pitchFamily="18" charset="0"/>
                <a:ea typeface="Cambria" panose="02040503050406030204" pitchFamily="18" charset="0"/>
              </a:rPr>
              <a:t>Ă</a:t>
            </a:r>
            <a:r>
              <a:rPr lang="vi-VN" sz="8000" dirty="0">
                <a:latin typeface="Cambria" panose="02040503050406030204" pitchFamily="18" charset="0"/>
                <a:ea typeface="Cambria" panose="02040503050406030204" pitchFamily="18" charset="0"/>
              </a:rPr>
              <a:t>n uống đủ lương đủ chất.</a:t>
            </a:r>
            <a:endParaRPr lang="en-US" sz="7200" dirty="0">
              <a:effectLst/>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534400" y="3924300"/>
            <a:ext cx="8686800" cy="3636508"/>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lnSpc>
                <a:spcPct val="120000"/>
              </a:lnSpc>
            </a:pPr>
            <a:r>
              <a:rPr lang="en-US" sz="6600" dirty="0">
                <a:solidFill>
                  <a:prstClr val="black"/>
                </a:solidFill>
                <a:latin typeface="Cambria" panose="02040503050406030204" pitchFamily="18" charset="0"/>
                <a:ea typeface="Cambria" panose="02040503050406030204" pitchFamily="18" charset="0"/>
              </a:rPr>
              <a:t>T</a:t>
            </a:r>
            <a:r>
              <a:rPr lang="vi-VN" sz="6600" dirty="0">
                <a:solidFill>
                  <a:prstClr val="black"/>
                </a:solidFill>
                <a:latin typeface="Cambria" panose="02040503050406030204" pitchFamily="18" charset="0"/>
                <a:ea typeface="Cambria" panose="02040503050406030204" pitchFamily="18" charset="0"/>
              </a:rPr>
              <a:t>ắm và vệ sinh cơ thể hằng ngày đặc biệt sau khi vận động cơ thể.</a:t>
            </a:r>
            <a:endParaRPr kumimoji="0" lang="en-US"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43F4D7A6-4DA8-DBAB-D934-1971A81E1F75}"/>
              </a:ext>
            </a:extLst>
          </p:cNvPr>
          <p:cNvPicPr>
            <a:picLocks noChangeAspect="1"/>
          </p:cNvPicPr>
          <p:nvPr/>
        </p:nvPicPr>
        <p:blipFill>
          <a:blip r:embed="rId4"/>
          <a:stretch>
            <a:fillRect/>
          </a:stretch>
        </p:blipFill>
        <p:spPr>
          <a:xfrm>
            <a:off x="990600" y="2781300"/>
            <a:ext cx="6324600" cy="6387375"/>
          </a:xfrm>
          <a:prstGeom prst="rect">
            <a:avLst/>
          </a:prstGeom>
        </p:spPr>
      </p:pic>
    </p:spTree>
    <p:extLst>
      <p:ext uri="{BB962C8B-B14F-4D97-AF65-F5344CB8AC3E}">
        <p14:creationId xmlns:p14="http://schemas.microsoft.com/office/powerpoint/2010/main" val="373012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784</Words>
  <Application>Microsoft Office PowerPoint</Application>
  <PresentationFormat>Custom</PresentationFormat>
  <Paragraphs>50</Paragraphs>
  <Slides>23</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Calibri</vt:lpstr>
      <vt:lpstr>Cambria</vt:lpstr>
      <vt:lpstr>等线</vt:lpstr>
      <vt:lpstr>等线 Light</vt:lpstr>
      <vt:lpstr>Jua</vt:lpstr>
      <vt:lpstr>字魂59号-创粗黑</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Lenovo</cp:lastModifiedBy>
  <cp:revision>16</cp:revision>
  <dcterms:created xsi:type="dcterms:W3CDTF">2006-08-16T00:00:00Z</dcterms:created>
  <dcterms:modified xsi:type="dcterms:W3CDTF">2025-03-17T05:35:33Z</dcterms:modified>
  <dc:identifier>DAGYIOoSE4U</dc:identifier>
</cp:coreProperties>
</file>